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theme/themeOverride1.xml" ContentType="application/vnd.openxmlformats-officedocument.themeOverride+xml"/>
  <Override PartName="/ppt/charts/chart100.xml" ContentType="application/vnd.openxmlformats-officedocument.drawingml.chart+xml"/>
  <Override PartName="/ppt/theme/themeOverride2.xml" ContentType="application/vnd.openxmlformats-officedocument.themeOverride+xml"/>
  <Override PartName="/ppt/charts/chart101.xml" ContentType="application/vnd.openxmlformats-officedocument.drawingml.chart+xml"/>
  <Override PartName="/ppt/theme/themeOverride3.xml" ContentType="application/vnd.openxmlformats-officedocument.themeOverride+xml"/>
  <Override PartName="/ppt/charts/chart102.xml" ContentType="application/vnd.openxmlformats-officedocument.drawingml.chart+xml"/>
  <Override PartName="/ppt/theme/themeOverride4.xml" ContentType="application/vnd.openxmlformats-officedocument.themeOverride+xml"/>
  <Override PartName="/ppt/charts/chart103.xml" ContentType="application/vnd.openxmlformats-officedocument.drawingml.chart+xml"/>
  <Override PartName="/ppt/theme/themeOverride5.xml" ContentType="application/vnd.openxmlformats-officedocument.themeOverride+xml"/>
  <Override PartName="/ppt/charts/chart104.xml" ContentType="application/vnd.openxmlformats-officedocument.drawingml.chart+xml"/>
  <Override PartName="/ppt/charts/chart105.xml" ContentType="application/vnd.openxmlformats-officedocument.drawingml.chart+xml"/>
  <Override PartName="/ppt/theme/themeOverride6.xml" ContentType="application/vnd.openxmlformats-officedocument.themeOverride+xml"/>
  <Override PartName="/ppt/charts/chart106.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107.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108.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Override PartName="/ppt/charts/colors37.xml" ContentType="application/vnd.ms-office.chartcolorstyle+xml"/>
  <Override PartName="/ppt/charts/style37.xml" ContentType="application/vnd.ms-office.chartstyle+xml"/>
  <Override PartName="/ppt/charts/colors38.xml" ContentType="application/vnd.ms-office.chartcolorstyle+xml"/>
  <Override PartName="/ppt/charts/style38.xml" ContentType="application/vnd.ms-office.chartstyle+xml"/>
  <Override PartName="/ppt/charts/colors39.xml" ContentType="application/vnd.ms-office.chartcolorstyle+xml"/>
  <Override PartName="/ppt/charts/style39.xml" ContentType="application/vnd.ms-office.chartstyle+xml"/>
  <Override PartName="/ppt/charts/colors40.xml" ContentType="application/vnd.ms-office.chartcolorstyle+xml"/>
  <Override PartName="/ppt/charts/style40.xml" ContentType="application/vnd.ms-office.chartstyle+xml"/>
  <Override PartName="/ppt/charts/colors41.xml" ContentType="application/vnd.ms-office.chartcolorstyle+xml"/>
  <Override PartName="/ppt/charts/style41.xml" ContentType="application/vnd.ms-office.chartstyle+xml"/>
  <Override PartName="/ppt/charts/colors42.xml" ContentType="application/vnd.ms-office.chartcolorstyle+xml"/>
  <Override PartName="/ppt/charts/style42.xml" ContentType="application/vnd.ms-office.chartstyle+xml"/>
  <Override PartName="/ppt/charts/colors43.xml" ContentType="application/vnd.ms-office.chartcolorstyle+xml"/>
  <Override PartName="/ppt/charts/style43.xml" ContentType="application/vnd.ms-office.chartstyle+xml"/>
  <Override PartName="/ppt/charts/colors44.xml" ContentType="application/vnd.ms-office.chartcolorstyle+xml"/>
  <Override PartName="/ppt/charts/style44.xml" ContentType="application/vnd.ms-office.chartstyle+xml"/>
  <Override PartName="/ppt/charts/colors45.xml" ContentType="application/vnd.ms-office.chartcolorstyle+xml"/>
  <Override PartName="/ppt/charts/style45.xml" ContentType="application/vnd.ms-office.chartstyle+xml"/>
  <Override PartName="/ppt/charts/colors46.xml" ContentType="application/vnd.ms-office.chartcolorstyle+xml"/>
  <Override PartName="/ppt/charts/style46.xml" ContentType="application/vnd.ms-office.chartstyle+xml"/>
  <Override PartName="/ppt/charts/colors47.xml" ContentType="application/vnd.ms-office.chartcolorstyle+xml"/>
  <Override PartName="/ppt/charts/style47.xml" ContentType="application/vnd.ms-office.chartstyle+xml"/>
  <Override PartName="/ppt/charts/colors48.xml" ContentType="application/vnd.ms-office.chartcolorstyle+xml"/>
  <Override PartName="/ppt/charts/style48.xml" ContentType="application/vnd.ms-office.chartstyle+xml"/>
  <Override PartName="/ppt/charts/colors49.xml" ContentType="application/vnd.ms-office.chartcolorstyle+xml"/>
  <Override PartName="/ppt/charts/style49.xml" ContentType="application/vnd.ms-office.chartstyle+xml"/>
  <Override PartName="/ppt/charts/colors50.xml" ContentType="application/vnd.ms-office.chartcolorstyle+xml"/>
  <Override PartName="/ppt/charts/style50.xml" ContentType="application/vnd.ms-office.chartstyle+xml"/>
  <Override PartName="/ppt/charts/colors51.xml" ContentType="application/vnd.ms-office.chartcolorstyle+xml"/>
  <Override PartName="/ppt/charts/style51.xml" ContentType="application/vnd.ms-office.chartstyle+xml"/>
  <Override PartName="/ppt/charts/colors52.xml" ContentType="application/vnd.ms-office.chartcolorstyle+xml"/>
  <Override PartName="/ppt/charts/style52.xml" ContentType="application/vnd.ms-office.chartstyle+xml"/>
  <Override PartName="/ppt/charts/colors53.xml" ContentType="application/vnd.ms-office.chartcolorstyle+xml"/>
  <Override PartName="/ppt/charts/style53.xml" ContentType="application/vnd.ms-office.chartstyle+xml"/>
  <Override PartName="/ppt/charts/colors54.xml" ContentType="application/vnd.ms-office.chartcolorstyle+xml"/>
  <Override PartName="/ppt/charts/style54.xml" ContentType="application/vnd.ms-office.chartstyle+xml"/>
  <Override PartName="/ppt/charts/colors55.xml" ContentType="application/vnd.ms-office.chartcolorstyle+xml"/>
  <Override PartName="/ppt/charts/style55.xml" ContentType="application/vnd.ms-office.chartstyle+xml"/>
  <Override PartName="/ppt/charts/colors56.xml" ContentType="application/vnd.ms-office.chartcolorstyle+xml"/>
  <Override PartName="/ppt/charts/style56.xml" ContentType="application/vnd.ms-office.chartstyle+xml"/>
  <Override PartName="/ppt/charts/colors57.xml" ContentType="application/vnd.ms-office.chartcolorstyle+xml"/>
  <Override PartName="/ppt/charts/style57.xml" ContentType="application/vnd.ms-office.chartstyle+xml"/>
  <Override PartName="/ppt/charts/colors58.xml" ContentType="application/vnd.ms-office.chartcolorstyle+xml"/>
  <Override PartName="/ppt/charts/style58.xml" ContentType="application/vnd.ms-office.chartstyle+xml"/>
  <Override PartName="/ppt/charts/colors59.xml" ContentType="application/vnd.ms-office.chartcolorstyle+xml"/>
  <Override PartName="/ppt/charts/style59.xml" ContentType="application/vnd.ms-office.chartstyle+xml"/>
  <Override PartName="/ppt/charts/colors60.xml" ContentType="application/vnd.ms-office.chartcolorstyle+xml"/>
  <Override PartName="/ppt/charts/style60.xml" ContentType="application/vnd.ms-office.chartstyle+xml"/>
  <Override PartName="/ppt/charts/colors61.xml" ContentType="application/vnd.ms-office.chartcolorstyle+xml"/>
  <Override PartName="/ppt/charts/style61.xml" ContentType="application/vnd.ms-office.chartstyle+xml"/>
  <Override PartName="/ppt/charts/colors62.xml" ContentType="application/vnd.ms-office.chartcolorstyle+xml"/>
  <Override PartName="/ppt/charts/style62.xml" ContentType="application/vnd.ms-office.chartstyle+xml"/>
  <Override PartName="/ppt/charts/colors63.xml" ContentType="application/vnd.ms-office.chartcolorstyle+xml"/>
  <Override PartName="/ppt/charts/style63.xml" ContentType="application/vnd.ms-office.chartstyle+xml"/>
  <Override PartName="/ppt/charts/colors64.xml" ContentType="application/vnd.ms-office.chartcolorstyle+xml"/>
  <Override PartName="/ppt/charts/style64.xml" ContentType="application/vnd.ms-office.chartstyle+xml"/>
  <Override PartName="/ppt/charts/colors65.xml" ContentType="application/vnd.ms-office.chartcolorstyle+xml"/>
  <Override PartName="/ppt/charts/style65.xml" ContentType="application/vnd.ms-office.chartstyle+xml"/>
  <Override PartName="/ppt/charts/colors66.xml" ContentType="application/vnd.ms-office.chartcolorstyle+xml"/>
  <Override PartName="/ppt/charts/style66.xml" ContentType="application/vnd.ms-office.chartstyle+xml"/>
  <Override PartName="/ppt/charts/colors67.xml" ContentType="application/vnd.ms-office.chartcolorstyle+xml"/>
  <Override PartName="/ppt/charts/style67.xml" ContentType="application/vnd.ms-office.chartstyle+xml"/>
  <Override PartName="/ppt/charts/colors68.xml" ContentType="application/vnd.ms-office.chartcolorstyle+xml"/>
  <Override PartName="/ppt/charts/style68.xml" ContentType="application/vnd.ms-office.chartstyle+xml"/>
  <Override PartName="/ppt/charts/colors69.xml" ContentType="application/vnd.ms-office.chartcolorstyle+xml"/>
  <Override PartName="/ppt/charts/style69.xml" ContentType="application/vnd.ms-office.chartstyle+xml"/>
  <Override PartName="/ppt/charts/colors70.xml" ContentType="application/vnd.ms-office.chartcolorstyle+xml"/>
  <Override PartName="/ppt/charts/style70.xml" ContentType="application/vnd.ms-office.chartstyle+xml"/>
  <Override PartName="/ppt/charts/colors71.xml" ContentType="application/vnd.ms-office.chartcolorstyle+xml"/>
  <Override PartName="/ppt/charts/style71.xml" ContentType="application/vnd.ms-office.chartstyle+xml"/>
  <Override PartName="/ppt/charts/colors72.xml" ContentType="application/vnd.ms-office.chartcolorstyle+xml"/>
  <Override PartName="/ppt/charts/style72.xml" ContentType="application/vnd.ms-office.chartstyle+xml"/>
  <Override PartName="/ppt/charts/colors73.xml" ContentType="application/vnd.ms-office.chartcolorstyle+xml"/>
  <Override PartName="/ppt/charts/style73.xml" ContentType="application/vnd.ms-office.chartstyle+xml"/>
  <Override PartName="/ppt/charts/colors74.xml" ContentType="application/vnd.ms-office.chartcolorstyle+xml"/>
  <Override PartName="/ppt/charts/style74.xml" ContentType="application/vnd.ms-office.chartstyle+xml"/>
  <Override PartName="/ppt/charts/colors75.xml" ContentType="application/vnd.ms-office.chartcolorstyle+xml"/>
  <Override PartName="/ppt/charts/style75.xml" ContentType="application/vnd.ms-office.chartstyle+xml"/>
  <Override PartName="/ppt/charts/colors76.xml" ContentType="application/vnd.ms-office.chartcolorstyle+xml"/>
  <Override PartName="/ppt/charts/style76.xml" ContentType="application/vnd.ms-office.chartstyle+xml"/>
  <Override PartName="/ppt/charts/colors77.xml" ContentType="application/vnd.ms-office.chartcolorstyle+xml"/>
  <Override PartName="/ppt/charts/style77.xml" ContentType="application/vnd.ms-office.chartstyle+xml"/>
  <Override PartName="/ppt/charts/colors78.xml" ContentType="application/vnd.ms-office.chartcolorstyle+xml"/>
  <Override PartName="/ppt/charts/style78.xml" ContentType="application/vnd.ms-office.chartstyle+xml"/>
  <Override PartName="/ppt/charts/colors79.xml" ContentType="application/vnd.ms-office.chartcolorstyle+xml"/>
  <Override PartName="/ppt/charts/style79.xml" ContentType="application/vnd.ms-office.chartstyle+xml"/>
  <Override PartName="/ppt/charts/colors80.xml" ContentType="application/vnd.ms-office.chartcolorstyle+xml"/>
  <Override PartName="/ppt/charts/style80.xml" ContentType="application/vnd.ms-office.chartstyle+xml"/>
  <Override PartName="/ppt/charts/colors81.xml" ContentType="application/vnd.ms-office.chartcolorstyle+xml"/>
  <Override PartName="/ppt/charts/style81.xml" ContentType="application/vnd.ms-office.chartstyle+xml"/>
  <Override PartName="/ppt/charts/colors82.xml" ContentType="application/vnd.ms-office.chartcolorstyle+xml"/>
  <Override PartName="/ppt/charts/style82.xml" ContentType="application/vnd.ms-office.chartstyle+xml"/>
  <Override PartName="/ppt/charts/colors83.xml" ContentType="application/vnd.ms-office.chartcolorstyle+xml"/>
  <Override PartName="/ppt/charts/style83.xml" ContentType="application/vnd.ms-office.chartstyle+xml"/>
  <Override PartName="/ppt/charts/colors84.xml" ContentType="application/vnd.ms-office.chartcolorstyle+xml"/>
  <Override PartName="/ppt/charts/style84.xml" ContentType="application/vnd.ms-office.chartstyle+xml"/>
  <Override PartName="/ppt/charts/colors85.xml" ContentType="application/vnd.ms-office.chartcolorstyle+xml"/>
  <Override PartName="/ppt/charts/style85.xml" ContentType="application/vnd.ms-office.chartstyle+xml"/>
  <Override PartName="/ppt/charts/colors86.xml" ContentType="application/vnd.ms-office.chartcolorstyle+xml"/>
  <Override PartName="/ppt/charts/style86.xml" ContentType="application/vnd.ms-office.chartstyle+xml"/>
  <Override PartName="/ppt/charts/colors87.xml" ContentType="application/vnd.ms-office.chartcolorstyle+xml"/>
  <Override PartName="/ppt/charts/style87.xml" ContentType="application/vnd.ms-office.chartstyle+xml"/>
  <Override PartName="/ppt/charts/colors88.xml" ContentType="application/vnd.ms-office.chartcolorstyle+xml"/>
  <Override PartName="/ppt/charts/style88.xml" ContentType="application/vnd.ms-office.chartstyle+xml"/>
  <Override PartName="/ppt/charts/colors89.xml" ContentType="application/vnd.ms-office.chartcolorstyle+xml"/>
  <Override PartName="/ppt/charts/style89.xml" ContentType="application/vnd.ms-office.chartstyle+xml"/>
  <Override PartName="/ppt/charts/colors90.xml" ContentType="application/vnd.ms-office.chartcolorstyle+xml"/>
  <Override PartName="/ppt/charts/style90.xml" ContentType="application/vnd.ms-office.chartstyle+xml"/>
  <Override PartName="/ppt/charts/colors91.xml" ContentType="application/vnd.ms-office.chartcolorstyle+xml"/>
  <Override PartName="/ppt/charts/style91.xml" ContentType="application/vnd.ms-office.chartstyle+xml"/>
  <Override PartName="/ppt/charts/colors92.xml" ContentType="application/vnd.ms-office.chartcolorstyle+xml"/>
  <Override PartName="/ppt/charts/style92.xml" ContentType="application/vnd.ms-office.chartstyle+xml"/>
  <Override PartName="/ppt/charts/colors93.xml" ContentType="application/vnd.ms-office.chartcolorstyle+xml"/>
  <Override PartName="/ppt/charts/style93.xml" ContentType="application/vnd.ms-office.chartstyle+xml"/>
  <Override PartName="/ppt/charts/colors94.xml" ContentType="application/vnd.ms-office.chartcolorstyle+xml"/>
  <Override PartName="/ppt/charts/style94.xml" ContentType="application/vnd.ms-office.chartstyle+xml"/>
  <Override PartName="/ppt/charts/colors95.xml" ContentType="application/vnd.ms-office.chartcolorstyle+xml"/>
  <Override PartName="/ppt/charts/style95.xml" ContentType="application/vnd.ms-office.chartstyle+xml"/>
  <Override PartName="/ppt/charts/colors96.xml" ContentType="application/vnd.ms-office.chartcolorstyle+xml"/>
  <Override PartName="/ppt/charts/style96.xml" ContentType="application/vnd.ms-office.chartstyle+xml"/>
  <Override PartName="/ppt/charts/colors97.xml" ContentType="application/vnd.ms-office.chartcolorstyle+xml"/>
  <Override PartName="/ppt/charts/style97.xml" ContentType="application/vnd.ms-office.chartstyle+xml"/>
  <Override PartName="/ppt/charts/colors98.xml" ContentType="application/vnd.ms-office.chartcolorstyle+xml"/>
  <Override PartName="/ppt/charts/style98.xml" ContentType="application/vnd.ms-office.chartstyle+xml"/>
  <Override PartName="/ppt/charts/colors99.xml" ContentType="application/vnd.ms-office.chartcolorstyle+xml"/>
  <Override PartName="/ppt/charts/style99.xml" ContentType="application/vnd.ms-office.chartstyle+xml"/>
  <Override PartName="/ppt/charts/colors100.xml" ContentType="application/vnd.ms-office.chartcolorstyle+xml"/>
  <Override PartName="/ppt/charts/style100.xml" ContentType="application/vnd.ms-office.chartstyle+xml"/>
  <Override PartName="/ppt/charts/colors101.xml" ContentType="application/vnd.ms-office.chartcolorstyle+xml"/>
  <Override PartName="/ppt/charts/style101.xml" ContentType="application/vnd.ms-office.chartstyle+xml"/>
  <Override PartName="/ppt/charts/colors102.xml" ContentType="application/vnd.ms-office.chartcolorstyle+xml"/>
  <Override PartName="/ppt/charts/style102.xml" ContentType="application/vnd.ms-office.chartstyle+xml"/>
  <Override PartName="/ppt/charts/colors103.xml" ContentType="application/vnd.ms-office.chartcolorstyle+xml"/>
  <Override PartName="/ppt/charts/style103.xml" ContentType="application/vnd.ms-office.chartstyle+xml"/>
  <Override PartName="/ppt/charts/colors104.xml" ContentType="application/vnd.ms-office.chartcolorstyle+xml"/>
  <Override PartName="/ppt/charts/style104.xml" ContentType="application/vnd.ms-office.chartstyle+xml"/>
  <Override PartName="/ppt/charts/colors105.xml" ContentType="application/vnd.ms-office.chartcolorstyle+xml"/>
  <Override PartName="/ppt/charts/style105.xml" ContentType="application/vnd.ms-office.chartstyle+xml"/>
  <Override PartName="/ppt/charts/colors106.xml" ContentType="application/vnd.ms-office.chartcolorstyle+xml"/>
  <Override PartName="/ppt/charts/style106.xml" ContentType="application/vnd.ms-office.chartstyle+xml"/>
  <Override PartName="/ppt/charts/colors107.xml" ContentType="application/vnd.ms-office.chartcolorstyle+xml"/>
  <Override PartName="/ppt/charts/style107.xml" ContentType="application/vnd.ms-office.chartstyle+xml"/>
  <Override PartName="/ppt/charts/colors108.xml" ContentType="application/vnd.ms-office.chartcolorstyle+xml"/>
  <Override PartName="/ppt/charts/style108.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Lst>
  <p:notesMasterIdLst>
    <p:notesMasterId r:id="rId55"/>
  </p:notesMasterIdLst>
  <p:handoutMasterIdLst>
    <p:handoutMasterId r:id="rId56"/>
  </p:handoutMasterIdLst>
  <p:sldIdLst>
    <p:sldId id="316" r:id="rId3"/>
    <p:sldId id="406" r:id="rId4"/>
    <p:sldId id="476" r:id="rId5"/>
    <p:sldId id="424" r:id="rId6"/>
    <p:sldId id="437" r:id="rId7"/>
    <p:sldId id="421" r:id="rId8"/>
    <p:sldId id="422" r:id="rId9"/>
    <p:sldId id="419" r:id="rId10"/>
    <p:sldId id="411" r:id="rId11"/>
    <p:sldId id="425" r:id="rId12"/>
    <p:sldId id="443" r:id="rId13"/>
    <p:sldId id="444" r:id="rId14"/>
    <p:sldId id="445" r:id="rId15"/>
    <p:sldId id="407" r:id="rId16"/>
    <p:sldId id="408" r:id="rId17"/>
    <p:sldId id="433" r:id="rId18"/>
    <p:sldId id="426" r:id="rId19"/>
    <p:sldId id="412" r:id="rId20"/>
    <p:sldId id="428" r:id="rId21"/>
    <p:sldId id="413" r:id="rId22"/>
    <p:sldId id="414" r:id="rId23"/>
    <p:sldId id="429" r:id="rId24"/>
    <p:sldId id="430" r:id="rId25"/>
    <p:sldId id="431" r:id="rId26"/>
    <p:sldId id="450" r:id="rId27"/>
    <p:sldId id="446" r:id="rId28"/>
    <p:sldId id="447" r:id="rId29"/>
    <p:sldId id="448" r:id="rId30"/>
    <p:sldId id="449"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73" r:id="rId44"/>
    <p:sldId id="463" r:id="rId45"/>
    <p:sldId id="474" r:id="rId46"/>
    <p:sldId id="465" r:id="rId47"/>
    <p:sldId id="466" r:id="rId48"/>
    <p:sldId id="467" r:id="rId49"/>
    <p:sldId id="468" r:id="rId50"/>
    <p:sldId id="475" r:id="rId51"/>
    <p:sldId id="470" r:id="rId52"/>
    <p:sldId id="471" r:id="rId53"/>
    <p:sldId id="472" r:id="rId54"/>
  </p:sldIdLst>
  <p:sldSz cx="9144000" cy="6858000" type="screen4x3"/>
  <p:notesSz cx="6797675" cy="9926638"/>
  <p:custDataLst>
    <p:tags r:id="rId57"/>
  </p:custData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28" userDrawn="1">
          <p15:clr>
            <a:srgbClr val="A4A3A4"/>
          </p15:clr>
        </p15:guide>
        <p15:guide id="2"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F60"/>
    <a:srgbClr val="97C464"/>
    <a:srgbClr val="E65D2E"/>
    <a:srgbClr val="000000"/>
    <a:srgbClr val="89A1C2"/>
    <a:srgbClr val="6ABCC5"/>
    <a:srgbClr val="E9EDF6"/>
    <a:srgbClr val="F7C43B"/>
    <a:srgbClr val="7B4A6B"/>
    <a:srgbClr val="002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49" autoAdjust="0"/>
    <p:restoredTop sz="96586" autoAdjust="0"/>
  </p:normalViewPr>
  <p:slideViewPr>
    <p:cSldViewPr snapToObjects="1">
      <p:cViewPr>
        <p:scale>
          <a:sx n="81" d="100"/>
          <a:sy n="81" d="100"/>
        </p:scale>
        <p:origin x="-1494" y="66"/>
      </p:cViewPr>
      <p:guideLst>
        <p:guide orient="horz" pos="4128"/>
        <p:guide pos="144"/>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3" Type="http://schemas.microsoft.com/office/2011/relationships/chartColorStyle" Target="colors100.xml"/><Relationship Id="rId2" Type="http://schemas.openxmlformats.org/officeDocument/2006/relationships/package" Target="../embeddings/Microsoft_Excel_Worksheet100.xlsx"/><Relationship Id="rId1" Type="http://schemas.openxmlformats.org/officeDocument/2006/relationships/themeOverride" Target="../theme/themeOverride2.xml"/><Relationship Id="rId4"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microsoft.com/office/2011/relationships/chartColorStyle" Target="colors101.xml"/><Relationship Id="rId2" Type="http://schemas.openxmlformats.org/officeDocument/2006/relationships/package" Target="../embeddings/Microsoft_Excel_Worksheet101.xlsx"/><Relationship Id="rId1" Type="http://schemas.openxmlformats.org/officeDocument/2006/relationships/themeOverride" Target="../theme/themeOverride3.xml"/><Relationship Id="rId4"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microsoft.com/office/2011/relationships/chartColorStyle" Target="colors102.xml"/><Relationship Id="rId2" Type="http://schemas.openxmlformats.org/officeDocument/2006/relationships/package" Target="../embeddings/Microsoft_Excel_Worksheet102.xlsx"/><Relationship Id="rId1" Type="http://schemas.openxmlformats.org/officeDocument/2006/relationships/themeOverride" Target="../theme/themeOverride4.xml"/><Relationship Id="rId4"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microsoft.com/office/2011/relationships/chartColorStyle" Target="colors103.xml"/><Relationship Id="rId2" Type="http://schemas.openxmlformats.org/officeDocument/2006/relationships/package" Target="../embeddings/Microsoft_Excel_Worksheet103.xlsx"/><Relationship Id="rId1" Type="http://schemas.openxmlformats.org/officeDocument/2006/relationships/themeOverride" Target="../theme/themeOverride5.xml"/><Relationship Id="rId4"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microsoft.com/office/2011/relationships/chartStyle" Target="style104.xml"/><Relationship Id="rId2" Type="http://schemas.microsoft.com/office/2011/relationships/chartColorStyle" Target="colors104.xml"/><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3" Type="http://schemas.microsoft.com/office/2011/relationships/chartColorStyle" Target="colors105.xml"/><Relationship Id="rId2" Type="http://schemas.openxmlformats.org/officeDocument/2006/relationships/package" Target="../embeddings/Microsoft_Excel_Worksheet105.xlsx"/><Relationship Id="rId1" Type="http://schemas.openxmlformats.org/officeDocument/2006/relationships/themeOverride" Target="../theme/themeOverride6.xml"/><Relationship Id="rId4"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6.xlsx"/><Relationship Id="rId1" Type="http://schemas.openxmlformats.org/officeDocument/2006/relationships/themeOverride" Target="../theme/themeOverride7.xml"/><Relationship Id="rId5" Type="http://schemas.microsoft.com/office/2011/relationships/chartStyle" Target="style106.xml"/><Relationship Id="rId4" Type="http://schemas.microsoft.com/office/2011/relationships/chartColorStyle" Target="colors106.xml"/></Relationships>
</file>

<file path=ppt/charts/_rels/chart10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07.xlsx"/><Relationship Id="rId1" Type="http://schemas.openxmlformats.org/officeDocument/2006/relationships/themeOverride" Target="../theme/themeOverride8.xml"/><Relationship Id="rId5" Type="http://schemas.microsoft.com/office/2011/relationships/chartStyle" Target="style107.xml"/><Relationship Id="rId4" Type="http://schemas.microsoft.com/office/2011/relationships/chartColorStyle" Target="colors107.xml"/></Relationships>
</file>

<file path=ppt/charts/_rels/chart108.xml.rels><?xml version="1.0" encoding="UTF-8" standalone="yes"?>
<Relationships xmlns="http://schemas.openxmlformats.org/package/2006/relationships"><Relationship Id="rId3" Type="http://schemas.microsoft.com/office/2011/relationships/chartColorStyle" Target="colors108.xml"/><Relationship Id="rId2" Type="http://schemas.openxmlformats.org/officeDocument/2006/relationships/chartUserShapes" Target="../drawings/drawing3.xml"/><Relationship Id="rId1" Type="http://schemas.openxmlformats.org/officeDocument/2006/relationships/package" Target="../embeddings/Microsoft_Excel_Worksheet108.xlsx"/><Relationship Id="rId4" Type="http://schemas.microsoft.com/office/2011/relationships/chartStyle" Target="style108.xm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3" Type="http://schemas.microsoft.com/office/2011/relationships/chartStyle" Target="style70.xml"/><Relationship Id="rId2" Type="http://schemas.microsoft.com/office/2011/relationships/chartColorStyle" Target="colors70.xml"/><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3" Type="http://schemas.microsoft.com/office/2011/relationships/chartStyle" Target="style71.xml"/><Relationship Id="rId2" Type="http://schemas.microsoft.com/office/2011/relationships/chartColorStyle" Target="colors71.xml"/><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3" Type="http://schemas.microsoft.com/office/2011/relationships/chartStyle" Target="style72.xml"/><Relationship Id="rId2" Type="http://schemas.microsoft.com/office/2011/relationships/chartColorStyle" Target="colors72.xml"/><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3" Type="http://schemas.microsoft.com/office/2011/relationships/chartStyle" Target="style73.xml"/><Relationship Id="rId2" Type="http://schemas.microsoft.com/office/2011/relationships/chartColorStyle" Target="colors73.xml"/><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3" Type="http://schemas.microsoft.com/office/2011/relationships/chartStyle" Target="style74.xml"/><Relationship Id="rId2" Type="http://schemas.microsoft.com/office/2011/relationships/chartColorStyle" Target="colors74.xml"/><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3" Type="http://schemas.microsoft.com/office/2011/relationships/chartStyle" Target="style75.xml"/><Relationship Id="rId2" Type="http://schemas.microsoft.com/office/2011/relationships/chartColorStyle" Target="colors75.xml"/><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3" Type="http://schemas.microsoft.com/office/2011/relationships/chartStyle" Target="style76.xml"/><Relationship Id="rId2" Type="http://schemas.microsoft.com/office/2011/relationships/chartColorStyle" Target="colors76.xml"/><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3" Type="http://schemas.microsoft.com/office/2011/relationships/chartStyle" Target="style77.xml"/><Relationship Id="rId2" Type="http://schemas.microsoft.com/office/2011/relationships/chartColorStyle" Target="colors77.xml"/><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3" Type="http://schemas.microsoft.com/office/2011/relationships/chartStyle" Target="style78.xml"/><Relationship Id="rId2" Type="http://schemas.microsoft.com/office/2011/relationships/chartColorStyle" Target="colors78.xml"/><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3" Type="http://schemas.microsoft.com/office/2011/relationships/chartStyle" Target="style79.xml"/><Relationship Id="rId2" Type="http://schemas.microsoft.com/office/2011/relationships/chartColorStyle" Target="colors79.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3" Type="http://schemas.microsoft.com/office/2011/relationships/chartStyle" Target="style80.xml"/><Relationship Id="rId2" Type="http://schemas.microsoft.com/office/2011/relationships/chartColorStyle" Target="colors80.xml"/><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3" Type="http://schemas.microsoft.com/office/2011/relationships/chartStyle" Target="style81.xml"/><Relationship Id="rId2" Type="http://schemas.microsoft.com/office/2011/relationships/chartColorStyle" Target="colors81.xml"/><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3" Type="http://schemas.microsoft.com/office/2011/relationships/chartStyle" Target="style82.xml"/><Relationship Id="rId2" Type="http://schemas.microsoft.com/office/2011/relationships/chartColorStyle" Target="colors82.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3" Type="http://schemas.microsoft.com/office/2011/relationships/chartStyle" Target="style83.xml"/><Relationship Id="rId2" Type="http://schemas.microsoft.com/office/2011/relationships/chartColorStyle" Target="colors83.xml"/><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3" Type="http://schemas.microsoft.com/office/2011/relationships/chartStyle" Target="style84.xml"/><Relationship Id="rId2" Type="http://schemas.microsoft.com/office/2011/relationships/chartColorStyle" Target="colors84.xml"/><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3" Type="http://schemas.microsoft.com/office/2011/relationships/chartStyle" Target="style85.xml"/><Relationship Id="rId2" Type="http://schemas.microsoft.com/office/2011/relationships/chartColorStyle" Target="colors85.xml"/><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3" Type="http://schemas.microsoft.com/office/2011/relationships/chartStyle" Target="style86.xml"/><Relationship Id="rId2" Type="http://schemas.microsoft.com/office/2011/relationships/chartColorStyle" Target="colors86.xml"/><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3" Type="http://schemas.microsoft.com/office/2011/relationships/chartStyle" Target="style87.xml"/><Relationship Id="rId2" Type="http://schemas.microsoft.com/office/2011/relationships/chartColorStyle" Target="colors87.xml"/><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3" Type="http://schemas.microsoft.com/office/2011/relationships/chartStyle" Target="style88.xml"/><Relationship Id="rId2" Type="http://schemas.microsoft.com/office/2011/relationships/chartColorStyle" Target="colors88.xml"/><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3" Type="http://schemas.microsoft.com/office/2011/relationships/chartStyle" Target="style89.xml"/><Relationship Id="rId2" Type="http://schemas.microsoft.com/office/2011/relationships/chartColorStyle" Target="colors89.xml"/><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3" Type="http://schemas.microsoft.com/office/2011/relationships/chartStyle" Target="style90.xml"/><Relationship Id="rId2" Type="http://schemas.microsoft.com/office/2011/relationships/chartColorStyle" Target="colors90.xml"/><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3" Type="http://schemas.microsoft.com/office/2011/relationships/chartStyle" Target="style91.xml"/><Relationship Id="rId2" Type="http://schemas.microsoft.com/office/2011/relationships/chartColorStyle" Target="colors91.xml"/><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3" Type="http://schemas.microsoft.com/office/2011/relationships/chartStyle" Target="style92.xml"/><Relationship Id="rId2" Type="http://schemas.microsoft.com/office/2011/relationships/chartColorStyle" Target="colors92.xml"/><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3" Type="http://schemas.microsoft.com/office/2011/relationships/chartStyle" Target="style93.xml"/><Relationship Id="rId2" Type="http://schemas.microsoft.com/office/2011/relationships/chartColorStyle" Target="colors93.xml"/><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3" Type="http://schemas.microsoft.com/office/2011/relationships/chartStyle" Target="style94.xml"/><Relationship Id="rId2" Type="http://schemas.microsoft.com/office/2011/relationships/chartColorStyle" Target="colors94.xml"/><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3" Type="http://schemas.microsoft.com/office/2011/relationships/chartStyle" Target="style95.xml"/><Relationship Id="rId2" Type="http://schemas.microsoft.com/office/2011/relationships/chartColorStyle" Target="colors95.xml"/><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3" Type="http://schemas.microsoft.com/office/2011/relationships/chartStyle" Target="style96.xml"/><Relationship Id="rId2" Type="http://schemas.microsoft.com/office/2011/relationships/chartColorStyle" Target="colors96.xml"/><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3" Type="http://schemas.microsoft.com/office/2011/relationships/chartStyle" Target="style97.xml"/><Relationship Id="rId2" Type="http://schemas.microsoft.com/office/2011/relationships/chartColorStyle" Target="colors97.xml"/><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3" Type="http://schemas.microsoft.com/office/2011/relationships/chartStyle" Target="style98.xml"/><Relationship Id="rId2" Type="http://schemas.microsoft.com/office/2011/relationships/chartColorStyle" Target="colors98.xml"/><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3" Type="http://schemas.microsoft.com/office/2011/relationships/chartColorStyle" Target="colors99.xml"/><Relationship Id="rId2" Type="http://schemas.openxmlformats.org/officeDocument/2006/relationships/package" Target="../embeddings/Microsoft_Excel_Worksheet99.xlsx"/><Relationship Id="rId1" Type="http://schemas.openxmlformats.org/officeDocument/2006/relationships/themeOverride" Target="../theme/themeOverride1.xml"/><Relationship Id="rId4"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sz="1000" dirty="0" smtClean="0">
                <a:solidFill>
                  <a:srgbClr val="002D5F"/>
                </a:solidFill>
              </a:rPr>
              <a:t>Austria (N=1001)</a:t>
            </a:r>
            <a:endParaRPr lang="en-US" sz="1000"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6258288666989618"/>
                  <c:y val="-0.125846088176108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528302574760781"/>
                  <c:y val="0.19492270870175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89.110889110889119</c:v>
                </c:pt>
                <c:pt idx="1">
                  <c:v>10.88911088911089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Poland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5431375306674167"/>
                  <c:y val="-0.1548874931398256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7757202610702181E-2"/>
                  <c:y val="0.151038935300932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91.7</c:v>
                </c:pt>
                <c:pt idx="1">
                  <c:v>8.3000000000000007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455883838383833"/>
          <c:y val="9.9018410852713179E-2"/>
          <c:w val="0.52260395233132351"/>
          <c:h val="0.80537783309931676"/>
        </c:manualLayout>
      </c:layout>
      <c:barChart>
        <c:barDir val="bar"/>
        <c:grouping val="stacked"/>
        <c:varyColors val="0"/>
        <c:ser>
          <c:idx val="0"/>
          <c:order val="0"/>
          <c:tx>
            <c:strRef>
              <c:f>Feuil1!$B$1</c:f>
              <c:strCache>
                <c:ptCount val="1"/>
                <c:pt idx="0">
                  <c:v>Yes probablyYes certainly</c:v>
                </c:pt>
              </c:strCache>
            </c:strRef>
          </c:tx>
          <c:spPr>
            <a:solidFill>
              <a:srgbClr val="6ABC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Anonymous data without getting specific service in return </c:v>
                </c:pt>
                <c:pt idx="1">
                  <c:v>Personal data to benefit from the vehicle connectivity features (improve driving experience, increase safety, concierge…) </c:v>
                </c:pt>
                <c:pt idx="2">
                  <c:v>Personal data only if you got an incentive in return (discounts on repairs, vouchers..) </c:v>
                </c:pt>
                <c:pt idx="3">
                  <c:v>Personal data without getting specific service in return  </c:v>
                </c:pt>
              </c:strCache>
            </c:strRef>
          </c:cat>
          <c:val>
            <c:numRef>
              <c:f>Feuil1!$B$2:$B$5</c:f>
              <c:numCache>
                <c:formatCode>General</c:formatCode>
                <c:ptCount val="4"/>
                <c:pt idx="0">
                  <c:v>51</c:v>
                </c:pt>
                <c:pt idx="1">
                  <c:v>46</c:v>
                </c:pt>
                <c:pt idx="2">
                  <c:v>44</c:v>
                </c:pt>
                <c:pt idx="3">
                  <c:v>22</c:v>
                </c:pt>
              </c:numCache>
            </c:numRef>
          </c:val>
        </c:ser>
        <c:ser>
          <c:idx val="1"/>
          <c:order val="1"/>
          <c:tx>
            <c:strRef>
              <c:f>Feuil1!$C$1</c:f>
              <c:strCache>
                <c:ptCount val="1"/>
                <c:pt idx="0">
                  <c:v>Yes certainly</c:v>
                </c:pt>
              </c:strCache>
            </c:strRef>
          </c:tx>
          <c:spPr>
            <a:solidFill>
              <a:srgbClr val="7B4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Anonymous data without getting specific service in return </c:v>
                </c:pt>
                <c:pt idx="1">
                  <c:v>Personal data to benefit from the vehicle connectivity features (improve driving experience, increase safety, concierge…) </c:v>
                </c:pt>
                <c:pt idx="2">
                  <c:v>Personal data only if you got an incentive in return (discounts on repairs, vouchers..) </c:v>
                </c:pt>
                <c:pt idx="3">
                  <c:v>Personal data without getting specific service in return  </c:v>
                </c:pt>
              </c:strCache>
            </c:strRef>
          </c:cat>
          <c:val>
            <c:numRef>
              <c:f>Feuil1!$C$2:$C$5</c:f>
              <c:numCache>
                <c:formatCode>General</c:formatCode>
                <c:ptCount val="4"/>
                <c:pt idx="0">
                  <c:v>15</c:v>
                </c:pt>
                <c:pt idx="1">
                  <c:v>10</c:v>
                </c:pt>
                <c:pt idx="2">
                  <c:v>11</c:v>
                </c:pt>
                <c:pt idx="3">
                  <c:v>5</c:v>
                </c:pt>
              </c:numCache>
            </c:numRef>
          </c:val>
        </c:ser>
        <c:ser>
          <c:idx val="2"/>
          <c:order val="2"/>
          <c:tx>
            <c:strRef>
              <c:f>Feuil1!$D$1</c:f>
              <c:strCache>
                <c:ptCount val="1"/>
                <c:pt idx="0">
                  <c:v>Probably not</c:v>
                </c:pt>
              </c:strCache>
            </c:strRef>
          </c:tx>
          <c:spPr>
            <a:solidFill>
              <a:schemeClr val="accent3"/>
            </a:solidFill>
            <a:ln>
              <a:noFill/>
            </a:ln>
            <a:effectLst/>
          </c:spPr>
          <c:invertIfNegative val="0"/>
          <c:dLbls>
            <c:dLbl>
              <c:idx val="0"/>
              <c:layout/>
              <c:tx>
                <c:rich>
                  <a:bodyPr/>
                  <a:lstStyle/>
                  <a:p>
                    <a:r>
                      <a:rPr lang="en-US" smtClean="0"/>
                      <a:t>23</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30</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759123416862102E-16"/>
                  <c:y val="-7.520369627062973E-17"/>
                </c:manualLayout>
              </c:layout>
              <c:tx>
                <c:rich>
                  <a:bodyPr/>
                  <a:lstStyle/>
                  <a:p>
                    <a:r>
                      <a:rPr lang="en-US" dirty="0" smtClean="0"/>
                      <a:t>29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37</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Anonymous data without getting specific service in return </c:v>
                </c:pt>
                <c:pt idx="1">
                  <c:v>Personal data to benefit from the vehicle connectivity features (improve driving experience, increase safety, concierge…) </c:v>
                </c:pt>
                <c:pt idx="2">
                  <c:v>Personal data only if you got an incentive in return (discounts on repairs, vouchers..) </c:v>
                </c:pt>
                <c:pt idx="3">
                  <c:v>Personal data without getting specific service in return  </c:v>
                </c:pt>
              </c:strCache>
            </c:strRef>
          </c:cat>
          <c:val>
            <c:numRef>
              <c:f>Feuil1!$D$2:$D$5</c:f>
              <c:numCache>
                <c:formatCode>General</c:formatCode>
                <c:ptCount val="4"/>
                <c:pt idx="0">
                  <c:v>-23</c:v>
                </c:pt>
                <c:pt idx="1">
                  <c:v>-30</c:v>
                </c:pt>
                <c:pt idx="2">
                  <c:v>-29</c:v>
                </c:pt>
                <c:pt idx="3">
                  <c:v>-37</c:v>
                </c:pt>
              </c:numCache>
            </c:numRef>
          </c:val>
        </c:ser>
        <c:ser>
          <c:idx val="3"/>
          <c:order val="3"/>
          <c:tx>
            <c:strRef>
              <c:f>Feuil1!$E$1</c:f>
              <c:strCache>
                <c:ptCount val="1"/>
                <c:pt idx="0">
                  <c:v>Certainly not</c:v>
                </c:pt>
              </c:strCache>
            </c:strRef>
          </c:tx>
          <c:spPr>
            <a:solidFill>
              <a:srgbClr val="F7C43B"/>
            </a:solidFill>
            <a:ln>
              <a:noFill/>
            </a:ln>
            <a:effectLst/>
          </c:spPr>
          <c:invertIfNegative val="0"/>
          <c:dLbls>
            <c:dLbl>
              <c:idx val="0"/>
              <c:layout/>
              <c:tx>
                <c:rich>
                  <a:bodyPr/>
                  <a:lstStyle/>
                  <a:p>
                    <a:r>
                      <a:rPr lang="en-US" smtClean="0"/>
                      <a:t>11</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16</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36</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Anonymous data without getting specific service in return </c:v>
                </c:pt>
                <c:pt idx="1">
                  <c:v>Personal data to benefit from the vehicle connectivity features (improve driving experience, increase safety, concierge…) </c:v>
                </c:pt>
                <c:pt idx="2">
                  <c:v>Personal data only if you got an incentive in return (discounts on repairs, vouchers..) </c:v>
                </c:pt>
                <c:pt idx="3">
                  <c:v>Personal data without getting specific service in return  </c:v>
                </c:pt>
              </c:strCache>
            </c:strRef>
          </c:cat>
          <c:val>
            <c:numRef>
              <c:f>Feuil1!$E$2:$E$5</c:f>
              <c:numCache>
                <c:formatCode>General</c:formatCode>
                <c:ptCount val="4"/>
                <c:pt idx="0">
                  <c:v>-11</c:v>
                </c:pt>
                <c:pt idx="1">
                  <c:v>-14</c:v>
                </c:pt>
                <c:pt idx="2">
                  <c:v>-16</c:v>
                </c:pt>
                <c:pt idx="3">
                  <c:v>-36</c:v>
                </c:pt>
              </c:numCache>
            </c:numRef>
          </c:val>
        </c:ser>
        <c:dLbls>
          <c:dLblPos val="ctr"/>
          <c:showLegendKey val="0"/>
          <c:showVal val="1"/>
          <c:showCatName val="0"/>
          <c:showSerName val="0"/>
          <c:showPercent val="0"/>
          <c:showBubbleSize val="0"/>
        </c:dLbls>
        <c:gapWidth val="60"/>
        <c:overlap val="100"/>
        <c:axId val="200205824"/>
        <c:axId val="200207360"/>
      </c:barChart>
      <c:catAx>
        <c:axId val="200205824"/>
        <c:scaling>
          <c:orientation val="maxMin"/>
        </c:scaling>
        <c:delete val="0"/>
        <c:axPos val="l"/>
        <c:numFmt formatCode="General" sourceLinked="1"/>
        <c:majorTickMark val="none"/>
        <c:minorTickMark val="none"/>
        <c:tickLblPos val="low"/>
        <c:spPr>
          <a:noFill/>
          <a:ln w="9525" cap="flat" cmpd="sng" algn="ctr">
            <a:solidFill>
              <a:srgbClr val="002D5F"/>
            </a:solidFill>
            <a:round/>
          </a:ln>
          <a:effectLst/>
        </c:spPr>
        <c:txPr>
          <a:bodyPr rot="-60000000" spcFirstLastPara="1" vertOverflow="ellipsis" vert="horz" wrap="square" anchor="ctr" anchorCtr="1"/>
          <a:lstStyle/>
          <a:p>
            <a:pPr>
              <a:defRPr sz="1050" b="0" i="0" u="none" strike="noStrike" kern="1200" baseline="0">
                <a:solidFill>
                  <a:srgbClr val="002D5F"/>
                </a:solidFill>
                <a:latin typeface="+mj-lt"/>
                <a:ea typeface="+mn-ea"/>
                <a:cs typeface="+mn-cs"/>
              </a:defRPr>
            </a:pPr>
            <a:endParaRPr lang="en-US"/>
          </a:p>
        </c:txPr>
        <c:crossAx val="200207360"/>
        <c:crosses val="autoZero"/>
        <c:auto val="1"/>
        <c:lblAlgn val="ctr"/>
        <c:lblOffset val="100"/>
        <c:noMultiLvlLbl val="0"/>
      </c:catAx>
      <c:valAx>
        <c:axId val="200207360"/>
        <c:scaling>
          <c:orientation val="minMax"/>
          <c:max val="100"/>
          <c:min val="-100"/>
        </c:scaling>
        <c:delete val="1"/>
        <c:axPos val="t"/>
        <c:numFmt formatCode="General" sourceLinked="1"/>
        <c:majorTickMark val="none"/>
        <c:minorTickMark val="none"/>
        <c:tickLblPos val="nextTo"/>
        <c:crossAx val="200205824"/>
        <c:crosses val="autoZero"/>
        <c:crossBetween val="between"/>
      </c:valAx>
      <c:spPr>
        <a:noFill/>
        <a:ln>
          <a:solidFill>
            <a:srgbClr val="002D5F"/>
          </a:solid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950119067082224"/>
          <c:y val="7.2374415741035827E-2"/>
          <c:w val="0.52260395233132351"/>
          <c:h val="0.80850295275590556"/>
        </c:manualLayout>
      </c:layout>
      <c:barChart>
        <c:barDir val="bar"/>
        <c:grouping val="stacked"/>
        <c:varyColors val="0"/>
        <c:ser>
          <c:idx val="0"/>
          <c:order val="0"/>
          <c:tx>
            <c:strRef>
              <c:f>Feuil1!$B$1</c:f>
              <c:strCache>
                <c:ptCount val="1"/>
                <c:pt idx="0">
                  <c:v>Somewhat concerned</c:v>
                </c:pt>
              </c:strCache>
            </c:strRef>
          </c:tx>
          <c:spPr>
            <a:solidFill>
              <a:srgbClr val="6ABC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Disclosure of private information</c:v>
                </c:pt>
                <c:pt idx="1">
                  <c:v>Hacking your vehicle to interfere with your driving</c:v>
                </c:pt>
                <c:pt idx="2">
                  <c:v>Commercial use of your personal data</c:v>
                </c:pt>
                <c:pt idx="3">
                  <c:v>Collect of driving information which could indict you with a traffic violation </c:v>
                </c:pt>
                <c:pt idx="4">
                  <c:v>Car vehicle tracking</c:v>
                </c:pt>
              </c:strCache>
            </c:strRef>
          </c:cat>
          <c:val>
            <c:numRef>
              <c:f>Feuil1!$B$2:$B$6</c:f>
              <c:numCache>
                <c:formatCode>0</c:formatCode>
                <c:ptCount val="5"/>
                <c:pt idx="0">
                  <c:v>35.455902246128332</c:v>
                </c:pt>
                <c:pt idx="1">
                  <c:v>34.359924736588418</c:v>
                </c:pt>
                <c:pt idx="2">
                  <c:v>37.429339002650153</c:v>
                </c:pt>
                <c:pt idx="3">
                  <c:v>38.015201760887066</c:v>
                </c:pt>
                <c:pt idx="4">
                  <c:v>41.99638697707131</c:v>
                </c:pt>
              </c:numCache>
            </c:numRef>
          </c:val>
        </c:ser>
        <c:ser>
          <c:idx val="1"/>
          <c:order val="1"/>
          <c:tx>
            <c:strRef>
              <c:f>Feuil1!$C$1</c:f>
              <c:strCache>
                <c:ptCount val="1"/>
                <c:pt idx="0">
                  <c:v>Very concerned</c:v>
                </c:pt>
              </c:strCache>
            </c:strRef>
          </c:tx>
          <c:spPr>
            <a:solidFill>
              <a:srgbClr val="7B4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Disclosure of private information</c:v>
                </c:pt>
                <c:pt idx="1">
                  <c:v>Hacking your vehicle to interfere with your driving</c:v>
                </c:pt>
                <c:pt idx="2">
                  <c:v>Commercial use of your personal data</c:v>
                </c:pt>
                <c:pt idx="3">
                  <c:v>Collect of driving information which could indict you with a traffic violation </c:v>
                </c:pt>
                <c:pt idx="4">
                  <c:v>Car vehicle tracking</c:v>
                </c:pt>
              </c:strCache>
            </c:strRef>
          </c:cat>
          <c:val>
            <c:numRef>
              <c:f>Feuil1!$C$2:$C$6</c:f>
              <c:numCache>
                <c:formatCode>0</c:formatCode>
                <c:ptCount val="5"/>
                <c:pt idx="0">
                  <c:v>53.409609020923668</c:v>
                </c:pt>
                <c:pt idx="1">
                  <c:v>50.774893302618615</c:v>
                </c:pt>
                <c:pt idx="2">
                  <c:v>48.975729848517091</c:v>
                </c:pt>
                <c:pt idx="3">
                  <c:v>37.091814447379853</c:v>
                </c:pt>
                <c:pt idx="4">
                  <c:v>27.945008476918719</c:v>
                </c:pt>
              </c:numCache>
            </c:numRef>
          </c:val>
        </c:ser>
        <c:ser>
          <c:idx val="2"/>
          <c:order val="2"/>
          <c:tx>
            <c:strRef>
              <c:f>Feuil1!$D$1</c:f>
              <c:strCache>
                <c:ptCount val="1"/>
                <c:pt idx="0">
                  <c:v>Somewhat unconcerned</c:v>
                </c:pt>
              </c:strCache>
            </c:strRef>
          </c:tx>
          <c:spPr>
            <a:solidFill>
              <a:schemeClr val="accent3"/>
            </a:solidFill>
            <a:ln>
              <a:noFill/>
            </a:ln>
            <a:effectLst/>
          </c:spPr>
          <c:invertIfNegative val="0"/>
          <c:dLbls>
            <c:dLbl>
              <c:idx val="0"/>
              <c:layout/>
              <c:tx>
                <c:rich>
                  <a:bodyPr/>
                  <a:lstStyle/>
                  <a:p>
                    <a:r>
                      <a:rPr lang="en-US" smtClean="0"/>
                      <a:t>10</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12</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24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Disclosure of private information</c:v>
                </c:pt>
                <c:pt idx="1">
                  <c:v>Hacking your vehicle to interfere with your driving</c:v>
                </c:pt>
                <c:pt idx="2">
                  <c:v>Commercial use of your personal data</c:v>
                </c:pt>
                <c:pt idx="3">
                  <c:v>Collect of driving information which could indict you with a traffic violation </c:v>
                </c:pt>
                <c:pt idx="4">
                  <c:v>Car vehicle tracking</c:v>
                </c:pt>
              </c:strCache>
            </c:strRef>
          </c:cat>
          <c:val>
            <c:numRef>
              <c:f>Feuil1!$D$2:$D$6</c:f>
              <c:numCache>
                <c:formatCode>0</c:formatCode>
                <c:ptCount val="5"/>
                <c:pt idx="0">
                  <c:v>-10</c:v>
                </c:pt>
                <c:pt idx="1">
                  <c:v>-13</c:v>
                </c:pt>
                <c:pt idx="2">
                  <c:v>-12</c:v>
                </c:pt>
                <c:pt idx="3">
                  <c:v>-21</c:v>
                </c:pt>
                <c:pt idx="4">
                  <c:v>-24</c:v>
                </c:pt>
              </c:numCache>
            </c:numRef>
          </c:val>
        </c:ser>
        <c:ser>
          <c:idx val="3"/>
          <c:order val="3"/>
          <c:tx>
            <c:strRef>
              <c:f>Feuil1!$E$1</c:f>
              <c:strCache>
                <c:ptCount val="1"/>
                <c:pt idx="0">
                  <c:v>Not concerned at all</c:v>
                </c:pt>
              </c:strCache>
            </c:strRef>
          </c:tx>
          <c:spPr>
            <a:solidFill>
              <a:srgbClr val="F7C43B"/>
            </a:solidFill>
            <a:ln>
              <a:noFill/>
            </a:ln>
            <a:effectLst/>
          </c:spPr>
          <c:invertIfNegative val="0"/>
          <c:dLbls>
            <c:dLbl>
              <c:idx val="0"/>
              <c:layout/>
              <c:tx>
                <c:rich>
                  <a:bodyPr/>
                  <a:lstStyle/>
                  <a:p>
                    <a:r>
                      <a:rPr lang="en-US" smtClean="0"/>
                      <a:t>2</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2</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0991286811913555E-3"/>
                </c:manualLayout>
              </c:layout>
              <c:tx>
                <c:rich>
                  <a:bodyPr/>
                  <a:lstStyle/>
                  <a:p>
                    <a:r>
                      <a:rPr lang="en-US" dirty="0" smtClean="0"/>
                      <a:t>2</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482847837712178E-16"/>
                  <c:y val="0"/>
                </c:manualLayout>
              </c:layout>
              <c:tx>
                <c:rich>
                  <a:bodyPr/>
                  <a:lstStyle/>
                  <a:p>
                    <a:r>
                      <a:rPr lang="en-US" dirty="0" smtClean="0"/>
                      <a:t>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6</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Disclosure of private information</c:v>
                </c:pt>
                <c:pt idx="1">
                  <c:v>Hacking your vehicle to interfere with your driving</c:v>
                </c:pt>
                <c:pt idx="2">
                  <c:v>Commercial use of your personal data</c:v>
                </c:pt>
                <c:pt idx="3">
                  <c:v>Collect of driving information which could indict you with a traffic violation </c:v>
                </c:pt>
                <c:pt idx="4">
                  <c:v>Car vehicle tracking</c:v>
                </c:pt>
              </c:strCache>
            </c:strRef>
          </c:cat>
          <c:val>
            <c:numRef>
              <c:f>Feuil1!$E$2:$E$6</c:f>
              <c:numCache>
                <c:formatCode>0</c:formatCode>
                <c:ptCount val="5"/>
                <c:pt idx="0">
                  <c:v>-2</c:v>
                </c:pt>
                <c:pt idx="1">
                  <c:v>-2</c:v>
                </c:pt>
                <c:pt idx="2">
                  <c:v>-2</c:v>
                </c:pt>
                <c:pt idx="3">
                  <c:v>-4</c:v>
                </c:pt>
                <c:pt idx="4">
                  <c:v>-6</c:v>
                </c:pt>
              </c:numCache>
            </c:numRef>
          </c:val>
        </c:ser>
        <c:dLbls>
          <c:dLblPos val="ctr"/>
          <c:showLegendKey val="0"/>
          <c:showVal val="1"/>
          <c:showCatName val="0"/>
          <c:showSerName val="0"/>
          <c:showPercent val="0"/>
          <c:showBubbleSize val="0"/>
        </c:dLbls>
        <c:gapWidth val="60"/>
        <c:overlap val="100"/>
        <c:axId val="12476800"/>
        <c:axId val="12478336"/>
      </c:barChart>
      <c:catAx>
        <c:axId val="12476800"/>
        <c:scaling>
          <c:orientation val="maxMin"/>
        </c:scaling>
        <c:delete val="0"/>
        <c:axPos val="l"/>
        <c:numFmt formatCode="General" sourceLinked="1"/>
        <c:majorTickMark val="none"/>
        <c:minorTickMark val="none"/>
        <c:tickLblPos val="low"/>
        <c:spPr>
          <a:noFill/>
          <a:ln w="9525" cap="flat" cmpd="sng" algn="ctr">
            <a:solidFill>
              <a:srgbClr val="002D5F"/>
            </a:solidFill>
            <a:round/>
          </a:ln>
          <a:effectLst/>
        </c:spPr>
        <c:txPr>
          <a:bodyPr rot="-60000000" spcFirstLastPara="1" vertOverflow="ellipsis" vert="horz" wrap="square" anchor="ctr" anchorCtr="1"/>
          <a:lstStyle/>
          <a:p>
            <a:pPr>
              <a:defRPr sz="1050" b="0" i="0" u="none" strike="noStrike" kern="1200" baseline="0">
                <a:solidFill>
                  <a:srgbClr val="002D5F"/>
                </a:solidFill>
                <a:latin typeface="+mj-lt"/>
                <a:ea typeface="+mn-ea"/>
                <a:cs typeface="+mn-cs"/>
              </a:defRPr>
            </a:pPr>
            <a:endParaRPr lang="en-US"/>
          </a:p>
        </c:txPr>
        <c:crossAx val="12478336"/>
        <c:crosses val="autoZero"/>
        <c:auto val="1"/>
        <c:lblAlgn val="ctr"/>
        <c:lblOffset val="100"/>
        <c:noMultiLvlLbl val="0"/>
      </c:catAx>
      <c:valAx>
        <c:axId val="12478336"/>
        <c:scaling>
          <c:orientation val="minMax"/>
          <c:max val="100"/>
          <c:min val="-100"/>
        </c:scaling>
        <c:delete val="1"/>
        <c:axPos val="t"/>
        <c:numFmt formatCode="0" sourceLinked="1"/>
        <c:majorTickMark val="none"/>
        <c:minorTickMark val="none"/>
        <c:tickLblPos val="nextTo"/>
        <c:crossAx val="12476800"/>
        <c:crosses val="autoZero"/>
        <c:crossBetween val="between"/>
      </c:valAx>
      <c:spPr>
        <a:noFill/>
        <a:ln>
          <a:solidFill>
            <a:srgbClr val="002D5F"/>
          </a:solid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60094891984654"/>
          <c:y val="6.3928179432116441E-2"/>
          <c:w val="0.41909711286089241"/>
          <c:h val="0.80537783309931676"/>
        </c:manualLayout>
      </c:layout>
      <c:barChart>
        <c:barDir val="bar"/>
        <c:grouping val="stacked"/>
        <c:varyColors val="0"/>
        <c:ser>
          <c:idx val="0"/>
          <c:order val="0"/>
          <c:tx>
            <c:strRef>
              <c:f>Feuil1!$A$2</c:f>
              <c:strCache>
                <c:ptCount val="1"/>
                <c:pt idx="0">
                  <c:v>Somewhat willing</c:v>
                </c:pt>
              </c:strCache>
            </c:strRef>
          </c:tx>
          <c:spPr>
            <a:solidFill>
              <a:srgbClr val="6ABC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Feuil1!$B$1:$H$1</c:f>
              <c:strCache>
                <c:ptCount val="7"/>
                <c:pt idx="0">
                  <c:v>Your car broke down. The roadside assistance provider wants to access your location and vehicle status remotely</c:v>
                </c:pt>
                <c:pt idx="1">
                  <c:v>Your repair shop needs to access  your car's diagnostic data remotely</c:v>
                </c:pt>
                <c:pt idx="2">
                  <c:v>You can get an insurance price based on your miles driven</c:v>
                </c:pt>
                <c:pt idx="3">
                  <c:v>Vehicle manufacturer/your usual garage wants to monitor your car to automatically let you know when repair or maintenance is needed</c:v>
                </c:pt>
                <c:pt idx="4">
                  <c:v> You want eco-driving support in real time and the application provider needs data from your car</c:v>
                </c:pt>
                <c:pt idx="5">
                  <c:v>Your insurance offers a price based on your driving style (speed, acceleration, braking..) as monitored by the vehicle</c:v>
                </c:pt>
                <c:pt idx="6">
                  <c:v>The car wants to synchronize your phone's contacts, emails and calls history</c:v>
                </c:pt>
              </c:strCache>
            </c:strRef>
          </c:cat>
          <c:val>
            <c:numRef>
              <c:f>Feuil1!$B$2:$H$2</c:f>
              <c:numCache>
                <c:formatCode>0</c:formatCode>
                <c:ptCount val="7"/>
                <c:pt idx="0">
                  <c:v>47.273181155464634</c:v>
                </c:pt>
                <c:pt idx="1">
                  <c:v>53.010803441156554</c:v>
                </c:pt>
                <c:pt idx="2">
                  <c:v>50.896716018720447</c:v>
                </c:pt>
                <c:pt idx="3">
                  <c:v>51</c:v>
                </c:pt>
                <c:pt idx="4">
                  <c:v>52.239075583082894</c:v>
                </c:pt>
                <c:pt idx="5">
                  <c:v>44</c:v>
                </c:pt>
                <c:pt idx="6">
                  <c:v>29.876213355344316</c:v>
                </c:pt>
              </c:numCache>
            </c:numRef>
          </c:val>
        </c:ser>
        <c:ser>
          <c:idx val="1"/>
          <c:order val="1"/>
          <c:tx>
            <c:strRef>
              <c:f>Feuil1!$A$3</c:f>
              <c:strCache>
                <c:ptCount val="1"/>
                <c:pt idx="0">
                  <c:v>Very willing</c:v>
                </c:pt>
              </c:strCache>
            </c:strRef>
          </c:tx>
          <c:spPr>
            <a:solidFill>
              <a:srgbClr val="7B4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Feuil1!$B$1:$H$1</c:f>
              <c:strCache>
                <c:ptCount val="7"/>
                <c:pt idx="0">
                  <c:v>Your car broke down. The roadside assistance provider wants to access your location and vehicle status remotely</c:v>
                </c:pt>
                <c:pt idx="1">
                  <c:v>Your repair shop needs to access  your car's diagnostic data remotely</c:v>
                </c:pt>
                <c:pt idx="2">
                  <c:v>You can get an insurance price based on your miles driven</c:v>
                </c:pt>
                <c:pt idx="3">
                  <c:v>Vehicle manufacturer/your usual garage wants to monitor your car to automatically let you know when repair or maintenance is needed</c:v>
                </c:pt>
                <c:pt idx="4">
                  <c:v> You want eco-driving support in real time and the application provider needs data from your car</c:v>
                </c:pt>
                <c:pt idx="5">
                  <c:v>Your insurance offers a price based on your driving style (speed, acceleration, braking..) as monitored by the vehicle</c:v>
                </c:pt>
                <c:pt idx="6">
                  <c:v>The car wants to synchronize your phone's contacts, emails and calls history</c:v>
                </c:pt>
              </c:strCache>
            </c:strRef>
          </c:cat>
          <c:val>
            <c:numRef>
              <c:f>Feuil1!$B$3:$H$3</c:f>
              <c:numCache>
                <c:formatCode>0</c:formatCode>
                <c:ptCount val="7"/>
                <c:pt idx="0">
                  <c:v>40</c:v>
                </c:pt>
                <c:pt idx="1">
                  <c:v>24.560611893644506</c:v>
                </c:pt>
                <c:pt idx="2">
                  <c:v>22.240942737424401</c:v>
                </c:pt>
                <c:pt idx="3">
                  <c:v>17.923024159474153</c:v>
                </c:pt>
                <c:pt idx="4">
                  <c:v>15.745792493702995</c:v>
                </c:pt>
                <c:pt idx="5">
                  <c:v>15.714897986998805</c:v>
                </c:pt>
                <c:pt idx="6">
                  <c:v>8.6872560759041004</c:v>
                </c:pt>
              </c:numCache>
            </c:numRef>
          </c:val>
        </c:ser>
        <c:ser>
          <c:idx val="2"/>
          <c:order val="2"/>
          <c:tx>
            <c:strRef>
              <c:f>Feuil1!$A$4</c:f>
              <c:strCache>
                <c:ptCount val="1"/>
                <c:pt idx="0">
                  <c:v>Somewhat unwilling</c:v>
                </c:pt>
              </c:strCache>
            </c:strRef>
          </c:tx>
          <c:spPr>
            <a:solidFill>
              <a:schemeClr val="accent3"/>
            </a:solidFill>
            <a:ln>
              <a:noFill/>
            </a:ln>
            <a:effectLst/>
          </c:spPr>
          <c:invertIfNegative val="0"/>
          <c:dLbls>
            <c:dLbl>
              <c:idx val="0"/>
              <c:layout/>
              <c:tx>
                <c:rich>
                  <a:bodyPr/>
                  <a:lstStyle/>
                  <a:p>
                    <a:r>
                      <a:rPr lang="en-US" smtClean="0"/>
                      <a:t>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16</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18</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22</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23</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26</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32</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Feuil1!$B$1:$H$1</c:f>
              <c:strCache>
                <c:ptCount val="7"/>
                <c:pt idx="0">
                  <c:v>Your car broke down. The roadside assistance provider wants to access your location and vehicle status remotely</c:v>
                </c:pt>
                <c:pt idx="1">
                  <c:v>Your repair shop needs to access  your car's diagnostic data remotely</c:v>
                </c:pt>
                <c:pt idx="2">
                  <c:v>You can get an insurance price based on your miles driven</c:v>
                </c:pt>
                <c:pt idx="3">
                  <c:v>Vehicle manufacturer/your usual garage wants to monitor your car to automatically let you know when repair or maintenance is needed</c:v>
                </c:pt>
                <c:pt idx="4">
                  <c:v> You want eco-driving support in real time and the application provider needs data from your car</c:v>
                </c:pt>
                <c:pt idx="5">
                  <c:v>Your insurance offers a price based on your driving style (speed, acceleration, braking..) as monitored by the vehicle</c:v>
                </c:pt>
                <c:pt idx="6">
                  <c:v>The car wants to synchronize your phone's contacts, emails and calls history</c:v>
                </c:pt>
              </c:strCache>
            </c:strRef>
          </c:cat>
          <c:val>
            <c:numRef>
              <c:f>Feuil1!$B$4:$H$4</c:f>
              <c:numCache>
                <c:formatCode>0</c:formatCode>
                <c:ptCount val="7"/>
                <c:pt idx="0">
                  <c:v>-9.074228124461623</c:v>
                </c:pt>
                <c:pt idx="1">
                  <c:v>-16.002280187898233</c:v>
                </c:pt>
                <c:pt idx="2">
                  <c:v>-18.045716223679623</c:v>
                </c:pt>
                <c:pt idx="3">
                  <c:v>-21.672116075727025</c:v>
                </c:pt>
                <c:pt idx="4">
                  <c:v>-23.02927940474974</c:v>
                </c:pt>
                <c:pt idx="5">
                  <c:v>-25.634047677832893</c:v>
                </c:pt>
                <c:pt idx="6">
                  <c:v>-32</c:v>
                </c:pt>
              </c:numCache>
            </c:numRef>
          </c:val>
        </c:ser>
        <c:ser>
          <c:idx val="3"/>
          <c:order val="3"/>
          <c:tx>
            <c:strRef>
              <c:f>Feuil1!$A$5</c:f>
              <c:strCache>
                <c:ptCount val="1"/>
                <c:pt idx="0">
                  <c:v>Not willing at all</c:v>
                </c:pt>
              </c:strCache>
            </c:strRef>
          </c:tx>
          <c:spPr>
            <a:solidFill>
              <a:srgbClr val="F7C43B"/>
            </a:solidFill>
            <a:ln>
              <a:noFill/>
            </a:ln>
            <a:effectLst/>
          </c:spPr>
          <c:invertIfNegative val="0"/>
          <c:dLbls>
            <c:dLbl>
              <c:idx val="0"/>
              <c:layout/>
              <c:tx>
                <c:rich>
                  <a:bodyPr/>
                  <a:lstStyle/>
                  <a:p>
                    <a:r>
                      <a:rPr lang="en-US" smtClean="0"/>
                      <a:t>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6</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29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Feuil1!$B$1:$H$1</c:f>
              <c:strCache>
                <c:ptCount val="7"/>
                <c:pt idx="0">
                  <c:v>Your car broke down. The roadside assistance provider wants to access your location and vehicle status remotely</c:v>
                </c:pt>
                <c:pt idx="1">
                  <c:v>Your repair shop needs to access  your car's diagnostic data remotely</c:v>
                </c:pt>
                <c:pt idx="2">
                  <c:v>You can get an insurance price based on your miles driven</c:v>
                </c:pt>
                <c:pt idx="3">
                  <c:v>Vehicle manufacturer/your usual garage wants to monitor your car to automatically let you know when repair or maintenance is needed</c:v>
                </c:pt>
                <c:pt idx="4">
                  <c:v> You want eco-driving support in real time and the application provider needs data from your car</c:v>
                </c:pt>
                <c:pt idx="5">
                  <c:v>Your insurance offers a price based on your driving style (speed, acceleration, braking..) as monitored by the vehicle</c:v>
                </c:pt>
                <c:pt idx="6">
                  <c:v>The car wants to synchronize your phone's contacts, emails and calls history</c:v>
                </c:pt>
              </c:strCache>
            </c:strRef>
          </c:cat>
          <c:val>
            <c:numRef>
              <c:f>Feuil1!$B$5:$H$5</c:f>
              <c:numCache>
                <c:formatCode>0</c:formatCode>
                <c:ptCount val="7"/>
                <c:pt idx="0">
                  <c:v>-4.2514120471117751</c:v>
                </c:pt>
                <c:pt idx="1">
                  <c:v>-6.4263044773003513</c:v>
                </c:pt>
                <c:pt idx="2">
                  <c:v>-8.8166250201750884</c:v>
                </c:pt>
                <c:pt idx="3">
                  <c:v>-8.870063673557933</c:v>
                </c:pt>
                <c:pt idx="4">
                  <c:v>-8.9858525184638367</c:v>
                </c:pt>
                <c:pt idx="5">
                  <c:v>-14.126365348370742</c:v>
                </c:pt>
                <c:pt idx="6">
                  <c:v>-28.882017734567327</c:v>
                </c:pt>
              </c:numCache>
            </c:numRef>
          </c:val>
        </c:ser>
        <c:dLbls>
          <c:dLblPos val="ctr"/>
          <c:showLegendKey val="0"/>
          <c:showVal val="1"/>
          <c:showCatName val="0"/>
          <c:showSerName val="0"/>
          <c:showPercent val="0"/>
          <c:showBubbleSize val="0"/>
        </c:dLbls>
        <c:gapWidth val="60"/>
        <c:overlap val="100"/>
        <c:axId val="199638400"/>
        <c:axId val="199689344"/>
      </c:barChart>
      <c:catAx>
        <c:axId val="199638400"/>
        <c:scaling>
          <c:orientation val="maxMin"/>
        </c:scaling>
        <c:delete val="0"/>
        <c:axPos val="l"/>
        <c:numFmt formatCode="General" sourceLinked="1"/>
        <c:majorTickMark val="none"/>
        <c:minorTickMark val="none"/>
        <c:tickLblPos val="low"/>
        <c:spPr>
          <a:noFill/>
          <a:ln w="9525" cap="flat" cmpd="sng" algn="ctr">
            <a:solidFill>
              <a:srgbClr val="002D5F"/>
            </a:solidFill>
            <a:round/>
          </a:ln>
          <a:effectLst/>
        </c:spPr>
        <c:txPr>
          <a:bodyPr rot="-60000000" spcFirstLastPara="1" vertOverflow="ellipsis" vert="horz" wrap="square" anchor="ctr" anchorCtr="0"/>
          <a:lstStyle/>
          <a:p>
            <a:pPr>
              <a:defRPr sz="1100" b="0" i="0" u="none" strike="noStrike" kern="1200" baseline="0">
                <a:solidFill>
                  <a:srgbClr val="002D5F"/>
                </a:solidFill>
                <a:latin typeface="+mj-lt"/>
                <a:ea typeface="+mn-ea"/>
                <a:cs typeface="+mn-cs"/>
              </a:defRPr>
            </a:pPr>
            <a:endParaRPr lang="en-US"/>
          </a:p>
        </c:txPr>
        <c:crossAx val="199689344"/>
        <c:crosses val="autoZero"/>
        <c:auto val="1"/>
        <c:lblAlgn val="ctr"/>
        <c:lblOffset val="100"/>
        <c:noMultiLvlLbl val="0"/>
      </c:catAx>
      <c:valAx>
        <c:axId val="199689344"/>
        <c:scaling>
          <c:orientation val="minMax"/>
          <c:max val="100"/>
          <c:min val="-100"/>
        </c:scaling>
        <c:delete val="1"/>
        <c:axPos val="t"/>
        <c:numFmt formatCode="0" sourceLinked="1"/>
        <c:majorTickMark val="none"/>
        <c:minorTickMark val="none"/>
        <c:tickLblPos val="nextTo"/>
        <c:crossAx val="19963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71288887313994"/>
          <c:y val="6.620201403133448E-2"/>
          <c:w val="0.52260395233132351"/>
          <c:h val="0.80537783309931676"/>
        </c:manualLayout>
      </c:layout>
      <c:barChart>
        <c:barDir val="bar"/>
        <c:grouping val="stacked"/>
        <c:varyColors val="0"/>
        <c:ser>
          <c:idx val="0"/>
          <c:order val="0"/>
          <c:tx>
            <c:strRef>
              <c:f>Feuil1!$B$1</c:f>
              <c:strCache>
                <c:ptCount val="1"/>
                <c:pt idx="0">
                  <c:v>Somewhat willing</c:v>
                </c:pt>
              </c:strCache>
            </c:strRef>
          </c:tx>
          <c:spPr>
            <a:solidFill>
              <a:srgbClr val="6ABC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Local garage</c:v>
                </c:pt>
                <c:pt idx="1">
                  <c:v>Car manufacturer</c:v>
                </c:pt>
                <c:pt idx="2">
                  <c:v>Insurance company</c:v>
                </c:pt>
                <c:pt idx="3">
                  <c:v>Motoring Club</c:v>
                </c:pt>
                <c:pt idx="4">
                  <c:v>App provider</c:v>
                </c:pt>
              </c:strCache>
            </c:strRef>
          </c:cat>
          <c:val>
            <c:numRef>
              <c:f>Feuil1!$B$2:$B$6</c:f>
              <c:numCache>
                <c:formatCode>0</c:formatCode>
                <c:ptCount val="5"/>
                <c:pt idx="0">
                  <c:v>56.220246072005096</c:v>
                </c:pt>
                <c:pt idx="1">
                  <c:v>50.582788334800313</c:v>
                </c:pt>
                <c:pt idx="2">
                  <c:v>48.081893291233612</c:v>
                </c:pt>
                <c:pt idx="3">
                  <c:v>37.017402269066729</c:v>
                </c:pt>
                <c:pt idx="4">
                  <c:v>33.434226599754524</c:v>
                </c:pt>
              </c:numCache>
            </c:numRef>
          </c:val>
        </c:ser>
        <c:ser>
          <c:idx val="1"/>
          <c:order val="1"/>
          <c:tx>
            <c:strRef>
              <c:f>Feuil1!$C$1</c:f>
              <c:strCache>
                <c:ptCount val="1"/>
                <c:pt idx="0">
                  <c:v>Very willing</c:v>
                </c:pt>
              </c:strCache>
            </c:strRef>
          </c:tx>
          <c:spPr>
            <a:solidFill>
              <a:srgbClr val="7B4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Local garage</c:v>
                </c:pt>
                <c:pt idx="1">
                  <c:v>Car manufacturer</c:v>
                </c:pt>
                <c:pt idx="2">
                  <c:v>Insurance company</c:v>
                </c:pt>
                <c:pt idx="3">
                  <c:v>Motoring Club</c:v>
                </c:pt>
                <c:pt idx="4">
                  <c:v>App provider</c:v>
                </c:pt>
              </c:strCache>
            </c:strRef>
          </c:cat>
          <c:val>
            <c:numRef>
              <c:f>Feuil1!$C$2:$C$6</c:f>
              <c:numCache>
                <c:formatCode>0</c:formatCode>
                <c:ptCount val="5"/>
                <c:pt idx="0">
                  <c:v>18.501365415640294</c:v>
                </c:pt>
                <c:pt idx="1">
                  <c:v>15.023742003951595</c:v>
                </c:pt>
                <c:pt idx="2">
                  <c:v>12.530082601046258</c:v>
                </c:pt>
                <c:pt idx="3">
                  <c:v>10.32447455948572</c:v>
                </c:pt>
                <c:pt idx="4">
                  <c:v>6.4525030032814348</c:v>
                </c:pt>
              </c:numCache>
            </c:numRef>
          </c:val>
        </c:ser>
        <c:ser>
          <c:idx val="2"/>
          <c:order val="2"/>
          <c:tx>
            <c:strRef>
              <c:f>Feuil1!$D$1</c:f>
              <c:strCache>
                <c:ptCount val="1"/>
                <c:pt idx="0">
                  <c:v>Somewhat unwilling</c:v>
                </c:pt>
              </c:strCache>
            </c:strRef>
          </c:tx>
          <c:spPr>
            <a:solidFill>
              <a:schemeClr val="accent3"/>
            </a:solidFill>
            <a:ln>
              <a:noFill/>
            </a:ln>
            <a:effectLst/>
          </c:spPr>
          <c:invertIfNegative val="0"/>
          <c:dLbls>
            <c:dLbl>
              <c:idx val="0"/>
              <c:layout/>
              <c:tx>
                <c:rich>
                  <a:bodyPr/>
                  <a:lstStyle/>
                  <a:p>
                    <a:r>
                      <a:rPr lang="en-US" smtClean="0"/>
                      <a:t>18</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24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26</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34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37</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Local garage</c:v>
                </c:pt>
                <c:pt idx="1">
                  <c:v>Car manufacturer</c:v>
                </c:pt>
                <c:pt idx="2">
                  <c:v>Insurance company</c:v>
                </c:pt>
                <c:pt idx="3">
                  <c:v>Motoring Club</c:v>
                </c:pt>
                <c:pt idx="4">
                  <c:v>App provider</c:v>
                </c:pt>
              </c:strCache>
            </c:strRef>
          </c:cat>
          <c:val>
            <c:numRef>
              <c:f>Feuil1!$D$2:$D$6</c:f>
              <c:numCache>
                <c:formatCode>0</c:formatCode>
                <c:ptCount val="5"/>
                <c:pt idx="0">
                  <c:v>-17.512756989748965</c:v>
                </c:pt>
                <c:pt idx="1">
                  <c:v>-24.042267684344001</c:v>
                </c:pt>
                <c:pt idx="2">
                  <c:v>-25.891618272480997</c:v>
                </c:pt>
                <c:pt idx="3">
                  <c:v>-33.813285227292859</c:v>
                </c:pt>
                <c:pt idx="4">
                  <c:v>-36.880745866524315</c:v>
                </c:pt>
              </c:numCache>
            </c:numRef>
          </c:val>
        </c:ser>
        <c:ser>
          <c:idx val="3"/>
          <c:order val="3"/>
          <c:tx>
            <c:strRef>
              <c:f>Feuil1!$E$1</c:f>
              <c:strCache>
                <c:ptCount val="1"/>
                <c:pt idx="0">
                  <c:v>Not willing at all</c:v>
                </c:pt>
              </c:strCache>
            </c:strRef>
          </c:tx>
          <c:spPr>
            <a:solidFill>
              <a:srgbClr val="F7C43B"/>
            </a:solidFill>
            <a:ln>
              <a:solidFill>
                <a:srgbClr val="F7C43B"/>
              </a:solidFill>
            </a:ln>
            <a:effectLst>
              <a:outerShdw blurRad="50800" dist="50800" dir="5400000" algn="ctr" rotWithShape="0">
                <a:srgbClr val="FFFFFF"/>
              </a:outerShdw>
            </a:effectLst>
          </c:spPr>
          <c:invertIfNegative val="0"/>
          <c:dLbls>
            <c:dLbl>
              <c:idx val="0"/>
              <c:layout/>
              <c:tx>
                <c:rich>
                  <a:bodyPr/>
                  <a:lstStyle/>
                  <a:p>
                    <a:r>
                      <a:rPr lang="en-US" smtClean="0"/>
                      <a:t>8</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10</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23</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Local garage</c:v>
                </c:pt>
                <c:pt idx="1">
                  <c:v>Car manufacturer</c:v>
                </c:pt>
                <c:pt idx="2">
                  <c:v>Insurance company</c:v>
                </c:pt>
                <c:pt idx="3">
                  <c:v>Motoring Club</c:v>
                </c:pt>
                <c:pt idx="4">
                  <c:v>App provider</c:v>
                </c:pt>
              </c:strCache>
            </c:strRef>
          </c:cat>
          <c:val>
            <c:numRef>
              <c:f>Feuil1!$E$2:$E$6</c:f>
              <c:numCache>
                <c:formatCode>0</c:formatCode>
                <c:ptCount val="5"/>
                <c:pt idx="0">
                  <c:v>-7.7656315226053954</c:v>
                </c:pt>
                <c:pt idx="1">
                  <c:v>-10.35120197690366</c:v>
                </c:pt>
                <c:pt idx="2">
                  <c:v>-13.496405835238628</c:v>
                </c:pt>
                <c:pt idx="3">
                  <c:v>-18.844837944154275</c:v>
                </c:pt>
                <c:pt idx="4">
                  <c:v>-23.232524530439392</c:v>
                </c:pt>
              </c:numCache>
            </c:numRef>
          </c:val>
        </c:ser>
        <c:dLbls>
          <c:dLblPos val="ctr"/>
          <c:showLegendKey val="0"/>
          <c:showVal val="1"/>
          <c:showCatName val="0"/>
          <c:showSerName val="0"/>
          <c:showPercent val="0"/>
          <c:showBubbleSize val="0"/>
        </c:dLbls>
        <c:gapWidth val="60"/>
        <c:overlap val="100"/>
        <c:axId val="201163136"/>
        <c:axId val="201164672"/>
      </c:barChart>
      <c:catAx>
        <c:axId val="201163136"/>
        <c:scaling>
          <c:orientation val="maxMin"/>
        </c:scaling>
        <c:delete val="0"/>
        <c:axPos val="l"/>
        <c:numFmt formatCode="General" sourceLinked="1"/>
        <c:majorTickMark val="none"/>
        <c:minorTickMark val="none"/>
        <c:tickLblPos val="low"/>
        <c:spPr>
          <a:noFill/>
          <a:ln w="9525" cap="flat" cmpd="sng" algn="ctr">
            <a:solidFill>
              <a:srgbClr val="002D5F"/>
            </a:solid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201164672"/>
        <c:crosses val="autoZero"/>
        <c:auto val="1"/>
        <c:lblAlgn val="ctr"/>
        <c:lblOffset val="100"/>
        <c:noMultiLvlLbl val="0"/>
      </c:catAx>
      <c:valAx>
        <c:axId val="201164672"/>
        <c:scaling>
          <c:orientation val="minMax"/>
          <c:max val="100"/>
          <c:min val="-100"/>
        </c:scaling>
        <c:delete val="1"/>
        <c:axPos val="t"/>
        <c:numFmt formatCode="0" sourceLinked="1"/>
        <c:majorTickMark val="none"/>
        <c:minorTickMark val="none"/>
        <c:tickLblPos val="nextTo"/>
        <c:crossAx val="201163136"/>
        <c:crosses val="autoZero"/>
        <c:crossBetween val="between"/>
      </c:valAx>
      <c:spPr>
        <a:noFill/>
        <a:ln>
          <a:solidFill>
            <a:srgbClr val="002D5F"/>
          </a:solid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Feuil1!$A$2</c:f>
              <c:strCache>
                <c:ptCount val="1"/>
                <c:pt idx="0">
                  <c:v>Wouldn't read it</c:v>
                </c:pt>
              </c:strCache>
            </c:strRef>
          </c:tx>
          <c:spPr>
            <a:solidFill>
              <a:srgbClr val="F7C4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c:v>
                </c:pt>
                <c:pt idx="1">
                  <c:v>Austria</c:v>
                </c:pt>
                <c:pt idx="2">
                  <c:v>Belgium</c:v>
                </c:pt>
                <c:pt idx="3">
                  <c:v>Czech Republic</c:v>
                </c:pt>
                <c:pt idx="4">
                  <c:v>Denmark</c:v>
                </c:pt>
                <c:pt idx="5">
                  <c:v>Finland</c:v>
                </c:pt>
                <c:pt idx="6">
                  <c:v>France</c:v>
                </c:pt>
                <c:pt idx="7">
                  <c:v>Germany</c:v>
                </c:pt>
                <c:pt idx="8">
                  <c:v>Italy</c:v>
                </c:pt>
                <c:pt idx="9">
                  <c:v>Netherlands</c:v>
                </c:pt>
                <c:pt idx="10">
                  <c:v>Poland</c:v>
                </c:pt>
                <c:pt idx="11">
                  <c:v>Spain</c:v>
                </c:pt>
                <c:pt idx="12">
                  <c:v>UK</c:v>
                </c:pt>
              </c:strCache>
            </c:strRef>
          </c:cat>
          <c:val>
            <c:numRef>
              <c:f>Feuil1!$B$2:$N$2</c:f>
              <c:numCache>
                <c:formatCode>##0"%"</c:formatCode>
                <c:ptCount val="13"/>
                <c:pt idx="0">
                  <c:v>5.5823109121451315</c:v>
                </c:pt>
                <c:pt idx="1">
                  <c:v>6.5996167472799172</c:v>
                </c:pt>
                <c:pt idx="2">
                  <c:v>5.3019515922047171</c:v>
                </c:pt>
                <c:pt idx="3">
                  <c:v>1.6908075885070131</c:v>
                </c:pt>
                <c:pt idx="4">
                  <c:v>8.3791390978683093</c:v>
                </c:pt>
                <c:pt idx="5">
                  <c:v>7.2174653941359646</c:v>
                </c:pt>
                <c:pt idx="6">
                  <c:v>6.3079889192210983</c:v>
                </c:pt>
                <c:pt idx="7">
                  <c:v>5.9489360909606273</c:v>
                </c:pt>
                <c:pt idx="8">
                  <c:v>3.850639277724957</c:v>
                </c:pt>
                <c:pt idx="9">
                  <c:v>5</c:v>
                </c:pt>
                <c:pt idx="10">
                  <c:v>4.4015080875291819</c:v>
                </c:pt>
                <c:pt idx="11">
                  <c:v>3.9897842789586511</c:v>
                </c:pt>
                <c:pt idx="12">
                  <c:v>7.729131740108973</c:v>
                </c:pt>
              </c:numCache>
            </c:numRef>
          </c:val>
        </c:ser>
        <c:ser>
          <c:idx val="1"/>
          <c:order val="1"/>
          <c:tx>
            <c:strRef>
              <c:f>Feuil1!$A$3</c:f>
              <c:strCache>
                <c:ptCount val="1"/>
                <c:pt idx="0">
                  <c:v>Skim through it</c:v>
                </c:pt>
              </c:strCache>
            </c:strRef>
          </c:tx>
          <c:spPr>
            <a:solidFill>
              <a:srgbClr val="97C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c:v>
                </c:pt>
                <c:pt idx="1">
                  <c:v>Austria</c:v>
                </c:pt>
                <c:pt idx="2">
                  <c:v>Belgium</c:v>
                </c:pt>
                <c:pt idx="3">
                  <c:v>Czech Republic</c:v>
                </c:pt>
                <c:pt idx="4">
                  <c:v>Denmark</c:v>
                </c:pt>
                <c:pt idx="5">
                  <c:v>Finland</c:v>
                </c:pt>
                <c:pt idx="6">
                  <c:v>France</c:v>
                </c:pt>
                <c:pt idx="7">
                  <c:v>Germany</c:v>
                </c:pt>
                <c:pt idx="8">
                  <c:v>Italy</c:v>
                </c:pt>
                <c:pt idx="9">
                  <c:v>Netherlands</c:v>
                </c:pt>
                <c:pt idx="10">
                  <c:v>Poland</c:v>
                </c:pt>
                <c:pt idx="11">
                  <c:v>Spain</c:v>
                </c:pt>
                <c:pt idx="12">
                  <c:v>UK</c:v>
                </c:pt>
              </c:strCache>
            </c:strRef>
          </c:cat>
          <c:val>
            <c:numRef>
              <c:f>Feuil1!$B$3:$N$3</c:f>
              <c:numCache>
                <c:formatCode>##0"%"</c:formatCode>
                <c:ptCount val="13"/>
                <c:pt idx="0">
                  <c:v>29.683418641369251</c:v>
                </c:pt>
                <c:pt idx="1">
                  <c:v>28.466479953106944</c:v>
                </c:pt>
                <c:pt idx="2">
                  <c:v>28.989480444683519</c:v>
                </c:pt>
                <c:pt idx="3">
                  <c:v>17.838122230717001</c:v>
                </c:pt>
                <c:pt idx="4">
                  <c:v>34.506859799902934</c:v>
                </c:pt>
                <c:pt idx="5">
                  <c:v>29.996330060675607</c:v>
                </c:pt>
                <c:pt idx="6">
                  <c:v>33</c:v>
                </c:pt>
                <c:pt idx="7">
                  <c:v>28.908423984118432</c:v>
                </c:pt>
                <c:pt idx="8">
                  <c:v>29.780977872190395</c:v>
                </c:pt>
                <c:pt idx="9">
                  <c:v>27.692644919845254</c:v>
                </c:pt>
                <c:pt idx="10">
                  <c:v>30.383525529033033</c:v>
                </c:pt>
                <c:pt idx="11">
                  <c:v>28.339763095120968</c:v>
                </c:pt>
                <c:pt idx="12">
                  <c:v>38.877600174012549</c:v>
                </c:pt>
              </c:numCache>
            </c:numRef>
          </c:val>
        </c:ser>
        <c:ser>
          <c:idx val="2"/>
          <c:order val="2"/>
          <c:tx>
            <c:strRef>
              <c:f>Feuil1!$A$4</c:f>
              <c:strCache>
                <c:ptCount val="1"/>
                <c:pt idx="0">
                  <c:v>Read the table of content</c:v>
                </c:pt>
              </c:strCache>
            </c:strRef>
          </c:tx>
          <c:spPr>
            <a:solidFill>
              <a:srgbClr val="89A1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c:v>
                </c:pt>
                <c:pt idx="1">
                  <c:v>Austria</c:v>
                </c:pt>
                <c:pt idx="2">
                  <c:v>Belgium</c:v>
                </c:pt>
                <c:pt idx="3">
                  <c:v>Czech Republic</c:v>
                </c:pt>
                <c:pt idx="4">
                  <c:v>Denmark</c:v>
                </c:pt>
                <c:pt idx="5">
                  <c:v>Finland</c:v>
                </c:pt>
                <c:pt idx="6">
                  <c:v>France</c:v>
                </c:pt>
                <c:pt idx="7">
                  <c:v>Germany</c:v>
                </c:pt>
                <c:pt idx="8">
                  <c:v>Italy</c:v>
                </c:pt>
                <c:pt idx="9">
                  <c:v>Netherlands</c:v>
                </c:pt>
                <c:pt idx="10">
                  <c:v>Poland</c:v>
                </c:pt>
                <c:pt idx="11">
                  <c:v>Spain</c:v>
                </c:pt>
                <c:pt idx="12">
                  <c:v>UK</c:v>
                </c:pt>
              </c:strCache>
            </c:strRef>
          </c:cat>
          <c:val>
            <c:numRef>
              <c:f>Feuil1!$B$4:$N$4</c:f>
              <c:numCache>
                <c:formatCode>##0"%"</c:formatCode>
                <c:ptCount val="13"/>
                <c:pt idx="0">
                  <c:v>4.9828311210449616</c:v>
                </c:pt>
                <c:pt idx="1">
                  <c:v>6.2749600152767693</c:v>
                </c:pt>
                <c:pt idx="2">
                  <c:v>3.7296557111187054</c:v>
                </c:pt>
                <c:pt idx="3">
                  <c:v>7.6683926770640625</c:v>
                </c:pt>
                <c:pt idx="4">
                  <c:v>5.7622387816557481</c:v>
                </c:pt>
                <c:pt idx="5">
                  <c:v>7</c:v>
                </c:pt>
                <c:pt idx="6">
                  <c:v>4.3993450226590243</c:v>
                </c:pt>
                <c:pt idx="7">
                  <c:v>7.3555290845717423</c:v>
                </c:pt>
                <c:pt idx="8">
                  <c:v>5.3672910118781632</c:v>
                </c:pt>
                <c:pt idx="9">
                  <c:v>2.7574268668322142</c:v>
                </c:pt>
                <c:pt idx="10">
                  <c:v>4</c:v>
                </c:pt>
                <c:pt idx="11">
                  <c:v>1.5225335085083698</c:v>
                </c:pt>
                <c:pt idx="12">
                  <c:v>5.0846182442360037</c:v>
                </c:pt>
              </c:numCache>
            </c:numRef>
          </c:val>
        </c:ser>
        <c:ser>
          <c:idx val="3"/>
          <c:order val="3"/>
          <c:tx>
            <c:strRef>
              <c:f>Feuil1!$A$5</c:f>
              <c:strCache>
                <c:ptCount val="1"/>
                <c:pt idx="0">
                  <c:v>Read specific areas only</c:v>
                </c:pt>
              </c:strCache>
            </c:strRef>
          </c:tx>
          <c:spPr>
            <a:solidFill>
              <a:srgbClr val="7B4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c:v>
                </c:pt>
                <c:pt idx="1">
                  <c:v>Austria</c:v>
                </c:pt>
                <c:pt idx="2">
                  <c:v>Belgium</c:v>
                </c:pt>
                <c:pt idx="3">
                  <c:v>Czech Republic</c:v>
                </c:pt>
                <c:pt idx="4">
                  <c:v>Denmark</c:v>
                </c:pt>
                <c:pt idx="5">
                  <c:v>Finland</c:v>
                </c:pt>
                <c:pt idx="6">
                  <c:v>France</c:v>
                </c:pt>
                <c:pt idx="7">
                  <c:v>Germany</c:v>
                </c:pt>
                <c:pt idx="8">
                  <c:v>Italy</c:v>
                </c:pt>
                <c:pt idx="9">
                  <c:v>Netherlands</c:v>
                </c:pt>
                <c:pt idx="10">
                  <c:v>Poland</c:v>
                </c:pt>
                <c:pt idx="11">
                  <c:v>Spain</c:v>
                </c:pt>
                <c:pt idx="12">
                  <c:v>UK</c:v>
                </c:pt>
              </c:strCache>
            </c:strRef>
          </c:cat>
          <c:val>
            <c:numRef>
              <c:f>Feuil1!$B$5:$N$5</c:f>
              <c:numCache>
                <c:formatCode>##0"%"</c:formatCode>
                <c:ptCount val="13"/>
                <c:pt idx="0">
                  <c:v>13.155016762233743</c:v>
                </c:pt>
                <c:pt idx="1">
                  <c:v>12.995274323250062</c:v>
                </c:pt>
                <c:pt idx="2">
                  <c:v>13.318184159093194</c:v>
                </c:pt>
                <c:pt idx="3">
                  <c:v>13.051583868094363</c:v>
                </c:pt>
                <c:pt idx="4">
                  <c:v>9.2484434368989668</c:v>
                </c:pt>
                <c:pt idx="5">
                  <c:v>14.447804508147163</c:v>
                </c:pt>
                <c:pt idx="6">
                  <c:v>13.971131185850574</c:v>
                </c:pt>
                <c:pt idx="7">
                  <c:v>13.287995820933943</c:v>
                </c:pt>
                <c:pt idx="8">
                  <c:v>13.358667211187111</c:v>
                </c:pt>
                <c:pt idx="9">
                  <c:v>18.047958835907991</c:v>
                </c:pt>
                <c:pt idx="10">
                  <c:v>12.8109777615132</c:v>
                </c:pt>
                <c:pt idx="11">
                  <c:v>12.069758357270221</c:v>
                </c:pt>
                <c:pt idx="12">
                  <c:v>11.273525534057031</c:v>
                </c:pt>
              </c:numCache>
            </c:numRef>
          </c:val>
        </c:ser>
        <c:ser>
          <c:idx val="4"/>
          <c:order val="4"/>
          <c:tx>
            <c:strRef>
              <c:f>Feuil1!$A$6</c:f>
              <c:strCache>
                <c:ptCount val="1"/>
                <c:pt idx="0">
                  <c:v>Read the entire policy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c:v>
                </c:pt>
                <c:pt idx="1">
                  <c:v>Austria</c:v>
                </c:pt>
                <c:pt idx="2">
                  <c:v>Belgium</c:v>
                </c:pt>
                <c:pt idx="3">
                  <c:v>Czech Republic</c:v>
                </c:pt>
                <c:pt idx="4">
                  <c:v>Denmark</c:v>
                </c:pt>
                <c:pt idx="5">
                  <c:v>Finland</c:v>
                </c:pt>
                <c:pt idx="6">
                  <c:v>France</c:v>
                </c:pt>
                <c:pt idx="7">
                  <c:v>Germany</c:v>
                </c:pt>
                <c:pt idx="8">
                  <c:v>Italy</c:v>
                </c:pt>
                <c:pt idx="9">
                  <c:v>Netherlands</c:v>
                </c:pt>
                <c:pt idx="10">
                  <c:v>Poland</c:v>
                </c:pt>
                <c:pt idx="11">
                  <c:v>Spain</c:v>
                </c:pt>
                <c:pt idx="12">
                  <c:v>UK</c:v>
                </c:pt>
              </c:strCache>
            </c:strRef>
          </c:cat>
          <c:val>
            <c:numRef>
              <c:f>Feuil1!$B$6:$N$6</c:f>
              <c:numCache>
                <c:formatCode>##0"%"</c:formatCode>
                <c:ptCount val="13"/>
                <c:pt idx="0">
                  <c:v>46</c:v>
                </c:pt>
                <c:pt idx="1">
                  <c:v>45.663668961086174</c:v>
                </c:pt>
                <c:pt idx="2">
                  <c:v>48.660728092899234</c:v>
                </c:pt>
                <c:pt idx="3">
                  <c:v>59</c:v>
                </c:pt>
                <c:pt idx="4">
                  <c:v>42.103318883674021</c:v>
                </c:pt>
                <c:pt idx="5">
                  <c:v>41.877278461222815</c:v>
                </c:pt>
                <c:pt idx="6">
                  <c:v>42.831365162540472</c:v>
                </c:pt>
                <c:pt idx="7">
                  <c:v>45</c:v>
                </c:pt>
                <c:pt idx="8">
                  <c:v>47.642424627019423</c:v>
                </c:pt>
                <c:pt idx="9">
                  <c:v>45.913337778157356</c:v>
                </c:pt>
                <c:pt idx="10">
                  <c:v>49.009649810196144</c:v>
                </c:pt>
                <c:pt idx="11">
                  <c:v>54.078160760141834</c:v>
                </c:pt>
                <c:pt idx="12">
                  <c:v>37.035124307585058</c:v>
                </c:pt>
              </c:numCache>
            </c:numRef>
          </c:val>
        </c:ser>
        <c:dLbls>
          <c:dLblPos val="ctr"/>
          <c:showLegendKey val="0"/>
          <c:showVal val="1"/>
          <c:showCatName val="0"/>
          <c:showSerName val="0"/>
          <c:showPercent val="0"/>
          <c:showBubbleSize val="0"/>
        </c:dLbls>
        <c:gapWidth val="50"/>
        <c:overlap val="100"/>
        <c:axId val="201635328"/>
        <c:axId val="201636864"/>
      </c:barChart>
      <c:catAx>
        <c:axId val="201635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201636864"/>
        <c:crosses val="autoZero"/>
        <c:auto val="1"/>
        <c:lblAlgn val="ctr"/>
        <c:lblOffset val="100"/>
        <c:noMultiLvlLbl val="0"/>
      </c:catAx>
      <c:valAx>
        <c:axId val="201636864"/>
        <c:scaling>
          <c:orientation val="minMax"/>
          <c:max val="1"/>
        </c:scaling>
        <c:delete val="1"/>
        <c:axPos val="t"/>
        <c:numFmt formatCode="0%" sourceLinked="1"/>
        <c:majorTickMark val="none"/>
        <c:minorTickMark val="none"/>
        <c:tickLblPos val="nextTo"/>
        <c:crossAx val="20163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A2F60"/>
                </a:solidFill>
                <a:latin typeface="+mn-lt"/>
                <a:ea typeface="+mn-ea"/>
                <a:cs typeface="+mn-cs"/>
              </a:defRPr>
            </a:pPr>
            <a:r>
              <a:rPr lang="fr-FR" sz="1400" b="1" dirty="0" smtClean="0">
                <a:solidFill>
                  <a:srgbClr val="0A2F60"/>
                </a:solidFill>
              </a:rPr>
              <a:t>Consent of</a:t>
            </a:r>
            <a:r>
              <a:rPr lang="fr-FR" sz="1400" b="1" baseline="0" dirty="0" smtClean="0">
                <a:solidFill>
                  <a:srgbClr val="0A2F60"/>
                </a:solidFill>
              </a:rPr>
              <a:t> </a:t>
            </a:r>
            <a:r>
              <a:rPr lang="fr-FR" sz="1400" b="1" baseline="0" dirty="0" err="1" smtClean="0">
                <a:solidFill>
                  <a:srgbClr val="0A2F60"/>
                </a:solidFill>
              </a:rPr>
              <a:t>access</a:t>
            </a:r>
            <a:r>
              <a:rPr lang="fr-FR" sz="1400" b="1" baseline="0" dirty="0" smtClean="0">
                <a:solidFill>
                  <a:srgbClr val="0A2F60"/>
                </a:solidFill>
              </a:rPr>
              <a:t> to </a:t>
            </a:r>
            <a:r>
              <a:rPr lang="fr-FR" sz="1400" b="1" baseline="0" dirty="0" err="1" smtClean="0">
                <a:solidFill>
                  <a:srgbClr val="0A2F60"/>
                </a:solidFill>
              </a:rPr>
              <a:t>your</a:t>
            </a:r>
            <a:r>
              <a:rPr lang="fr-FR" sz="1400" b="1" baseline="0" dirty="0" smtClean="0">
                <a:solidFill>
                  <a:srgbClr val="0A2F60"/>
                </a:solidFill>
              </a:rPr>
              <a:t> car data</a:t>
            </a:r>
            <a:endParaRPr lang="fr-FR" sz="1400" b="1" dirty="0">
              <a:solidFill>
                <a:srgbClr val="0A2F60"/>
              </a:solidFill>
            </a:endParaRPr>
          </a:p>
        </c:rich>
      </c:tx>
      <c:layout>
        <c:manualLayout>
          <c:xMode val="edge"/>
          <c:yMode val="edge"/>
          <c:x val="0.33806608450884434"/>
          <c:y val="2.7272727272727271E-2"/>
        </c:manualLayout>
      </c:layout>
      <c:overlay val="0"/>
      <c:spPr>
        <a:noFill/>
        <a:ln>
          <a:noFill/>
        </a:ln>
        <a:effectLst/>
      </c:spPr>
    </c:title>
    <c:autoTitleDeleted val="0"/>
    <c:plotArea>
      <c:layout/>
      <c:barChart>
        <c:barDir val="bar"/>
        <c:grouping val="percentStacked"/>
        <c:varyColors val="0"/>
        <c:ser>
          <c:idx val="0"/>
          <c:order val="0"/>
          <c:tx>
            <c:strRef>
              <c:f>Feuil1!$A$2</c:f>
              <c:strCache>
                <c:ptCount val="1"/>
                <c:pt idx="0">
                  <c:v>Permanent</c:v>
                </c:pt>
              </c:strCache>
            </c:strRef>
          </c:tx>
          <c:spPr>
            <a:solidFill>
              <a:srgbClr val="97C464"/>
            </a:solidFill>
            <a:ln>
              <a:noFill/>
            </a:ln>
            <a:effectLst/>
          </c:spPr>
          <c:invertIfNegative val="0"/>
          <c:dLbls>
            <c:dLbl>
              <c:idx val="7"/>
              <c:layout>
                <c:manualLayout>
                  <c:x val="3.410633647008244E-3"/>
                  <c:y val="-2.995921772000445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2F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Feuil1!$B$1:$M$1</c:f>
              <c:strCache>
                <c:ptCount val="12"/>
                <c:pt idx="0">
                  <c:v>Austria</c:v>
                </c:pt>
                <c:pt idx="1">
                  <c:v>Belgium</c:v>
                </c:pt>
                <c:pt idx="2">
                  <c:v>Czech Republic</c:v>
                </c:pt>
                <c:pt idx="3">
                  <c:v>Denmark</c:v>
                </c:pt>
                <c:pt idx="4">
                  <c:v>Finland</c:v>
                </c:pt>
                <c:pt idx="5">
                  <c:v>France</c:v>
                </c:pt>
                <c:pt idx="6">
                  <c:v>Germany</c:v>
                </c:pt>
                <c:pt idx="7">
                  <c:v>Italy</c:v>
                </c:pt>
                <c:pt idx="8">
                  <c:v>Netherlands</c:v>
                </c:pt>
                <c:pt idx="9">
                  <c:v>Poland</c:v>
                </c:pt>
                <c:pt idx="10">
                  <c:v>Spain</c:v>
                </c:pt>
                <c:pt idx="11">
                  <c:v>UK</c:v>
                </c:pt>
              </c:strCache>
            </c:strRef>
          </c:cat>
          <c:val>
            <c:numRef>
              <c:f>Feuil1!$B$2:$M$2</c:f>
              <c:numCache>
                <c:formatCode>##0"%"</c:formatCode>
                <c:ptCount val="12"/>
                <c:pt idx="0">
                  <c:v>12.707238913852256</c:v>
                </c:pt>
                <c:pt idx="1">
                  <c:v>21.095113571903283</c:v>
                </c:pt>
                <c:pt idx="2">
                  <c:v>12.94899918610531</c:v>
                </c:pt>
                <c:pt idx="3">
                  <c:v>16.999641841411133</c:v>
                </c:pt>
                <c:pt idx="4">
                  <c:v>18.300880070634488</c:v>
                </c:pt>
                <c:pt idx="5">
                  <c:v>24.100825494009566</c:v>
                </c:pt>
                <c:pt idx="6">
                  <c:v>13.407753342727807</c:v>
                </c:pt>
                <c:pt idx="7">
                  <c:v>20.413300077935737</c:v>
                </c:pt>
                <c:pt idx="8">
                  <c:v>12.556774715437207</c:v>
                </c:pt>
                <c:pt idx="9">
                  <c:v>19.723566856657175</c:v>
                </c:pt>
                <c:pt idx="10">
                  <c:v>24.439975811894325</c:v>
                </c:pt>
                <c:pt idx="11">
                  <c:v>18.698532058034488</c:v>
                </c:pt>
              </c:numCache>
            </c:numRef>
          </c:val>
        </c:ser>
        <c:ser>
          <c:idx val="1"/>
          <c:order val="1"/>
          <c:tx>
            <c:strRef>
              <c:f>Feuil1!$A$3</c:f>
              <c:strCache>
                <c:ptCount val="1"/>
                <c:pt idx="0">
                  <c:v>For a given time</c:v>
                </c:pt>
              </c:strCache>
            </c:strRef>
          </c:tx>
          <c:spPr>
            <a:solidFill>
              <a:srgbClr val="6ABC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2F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Feuil1!$B$1:$M$1</c:f>
              <c:strCache>
                <c:ptCount val="12"/>
                <c:pt idx="0">
                  <c:v>Austria</c:v>
                </c:pt>
                <c:pt idx="1">
                  <c:v>Belgium</c:v>
                </c:pt>
                <c:pt idx="2">
                  <c:v>Czech Republic</c:v>
                </c:pt>
                <c:pt idx="3">
                  <c:v>Denmark</c:v>
                </c:pt>
                <c:pt idx="4">
                  <c:v>Finland</c:v>
                </c:pt>
                <c:pt idx="5">
                  <c:v>France</c:v>
                </c:pt>
                <c:pt idx="6">
                  <c:v>Germany</c:v>
                </c:pt>
                <c:pt idx="7">
                  <c:v>Italy</c:v>
                </c:pt>
                <c:pt idx="8">
                  <c:v>Netherlands</c:v>
                </c:pt>
                <c:pt idx="9">
                  <c:v>Poland</c:v>
                </c:pt>
                <c:pt idx="10">
                  <c:v>Spain</c:v>
                </c:pt>
                <c:pt idx="11">
                  <c:v>UK</c:v>
                </c:pt>
              </c:strCache>
            </c:strRef>
          </c:cat>
          <c:val>
            <c:numRef>
              <c:f>Feuil1!$B$3:$M$3</c:f>
              <c:numCache>
                <c:formatCode>##0"%"</c:formatCode>
                <c:ptCount val="12"/>
                <c:pt idx="0">
                  <c:v>53.33466533890843</c:v>
                </c:pt>
                <c:pt idx="1">
                  <c:v>55.624414290740056</c:v>
                </c:pt>
                <c:pt idx="2">
                  <c:v>63.703137521105937</c:v>
                </c:pt>
                <c:pt idx="3">
                  <c:v>61.465039345368908</c:v>
                </c:pt>
                <c:pt idx="4">
                  <c:v>48.593145884050472</c:v>
                </c:pt>
                <c:pt idx="5">
                  <c:v>57.89416186297899</c:v>
                </c:pt>
                <c:pt idx="6">
                  <c:v>53.365581439379248</c:v>
                </c:pt>
                <c:pt idx="7">
                  <c:v>55.98975440735601</c:v>
                </c:pt>
                <c:pt idx="8">
                  <c:v>61.321748890824956</c:v>
                </c:pt>
                <c:pt idx="9">
                  <c:v>61.123931498246641</c:v>
                </c:pt>
                <c:pt idx="10">
                  <c:v>57.350909671416197</c:v>
                </c:pt>
                <c:pt idx="11">
                  <c:v>60.569863935503562</c:v>
                </c:pt>
              </c:numCache>
            </c:numRef>
          </c:val>
        </c:ser>
        <c:ser>
          <c:idx val="2"/>
          <c:order val="2"/>
          <c:tx>
            <c:strRef>
              <c:f>Feuil1!$A$4</c:f>
              <c:strCache>
                <c:ptCount val="1"/>
                <c:pt idx="0">
                  <c:v>Per ride</c:v>
                </c:pt>
              </c:strCache>
            </c:strRef>
          </c:tx>
          <c:spPr>
            <a:solidFill>
              <a:srgbClr val="F7C4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2F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Feuil1!$B$1:$M$1</c:f>
              <c:strCache>
                <c:ptCount val="12"/>
                <c:pt idx="0">
                  <c:v>Austria</c:v>
                </c:pt>
                <c:pt idx="1">
                  <c:v>Belgium</c:v>
                </c:pt>
                <c:pt idx="2">
                  <c:v>Czech Republic</c:v>
                </c:pt>
                <c:pt idx="3">
                  <c:v>Denmark</c:v>
                </c:pt>
                <c:pt idx="4">
                  <c:v>Finland</c:v>
                </c:pt>
                <c:pt idx="5">
                  <c:v>France</c:v>
                </c:pt>
                <c:pt idx="6">
                  <c:v>Germany</c:v>
                </c:pt>
                <c:pt idx="7">
                  <c:v>Italy</c:v>
                </c:pt>
                <c:pt idx="8">
                  <c:v>Netherlands</c:v>
                </c:pt>
                <c:pt idx="9">
                  <c:v>Poland</c:v>
                </c:pt>
                <c:pt idx="10">
                  <c:v>Spain</c:v>
                </c:pt>
                <c:pt idx="11">
                  <c:v>UK</c:v>
                </c:pt>
              </c:strCache>
            </c:strRef>
          </c:cat>
          <c:val>
            <c:numRef>
              <c:f>Feuil1!$B$4:$M$4</c:f>
              <c:numCache>
                <c:formatCode>##0"%"</c:formatCode>
                <c:ptCount val="12"/>
                <c:pt idx="0">
                  <c:v>33.958095747239142</c:v>
                </c:pt>
                <c:pt idx="1">
                  <c:v>23.280472137356124</c:v>
                </c:pt>
                <c:pt idx="2">
                  <c:v>23.347863292788468</c:v>
                </c:pt>
                <c:pt idx="3">
                  <c:v>21.535318813219849</c:v>
                </c:pt>
                <c:pt idx="4">
                  <c:v>33.105974045314781</c:v>
                </c:pt>
                <c:pt idx="5">
                  <c:v>18.005012643011661</c:v>
                </c:pt>
                <c:pt idx="6">
                  <c:v>33.2266652178931</c:v>
                </c:pt>
                <c:pt idx="7">
                  <c:v>23.596945514708274</c:v>
                </c:pt>
                <c:pt idx="8">
                  <c:v>26.121476393737979</c:v>
                </c:pt>
                <c:pt idx="9">
                  <c:v>19.152501645096148</c:v>
                </c:pt>
                <c:pt idx="10">
                  <c:v>18.209114516689535</c:v>
                </c:pt>
                <c:pt idx="11">
                  <c:v>20.731604006461719</c:v>
                </c:pt>
              </c:numCache>
            </c:numRef>
          </c:val>
        </c:ser>
        <c:dLbls>
          <c:showLegendKey val="0"/>
          <c:showVal val="0"/>
          <c:showCatName val="0"/>
          <c:showSerName val="0"/>
          <c:showPercent val="0"/>
          <c:showBubbleSize val="0"/>
        </c:dLbls>
        <c:gapWidth val="50"/>
        <c:overlap val="100"/>
        <c:axId val="201587712"/>
        <c:axId val="201659136"/>
      </c:barChart>
      <c:catAx>
        <c:axId val="2015877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201659136"/>
        <c:crosses val="autoZero"/>
        <c:auto val="1"/>
        <c:lblAlgn val="ctr"/>
        <c:lblOffset val="100"/>
        <c:noMultiLvlLbl val="0"/>
      </c:catAx>
      <c:valAx>
        <c:axId val="201659136"/>
        <c:scaling>
          <c:orientation val="minMax"/>
          <c:max val="1"/>
        </c:scaling>
        <c:delete val="1"/>
        <c:axPos val="t"/>
        <c:numFmt formatCode="0%" sourceLinked="1"/>
        <c:majorTickMark val="none"/>
        <c:minorTickMark val="none"/>
        <c:tickLblPos val="nextTo"/>
        <c:crossAx val="201587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Feuil1!$A$2</c:f>
              <c:strCache>
                <c:ptCount val="1"/>
                <c:pt idx="0">
                  <c:v>Strongly agree</c:v>
                </c:pt>
              </c:strCache>
            </c:strRef>
          </c:tx>
          <c:spPr>
            <a:solidFill>
              <a:srgbClr val="002D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c:v>
                </c:pt>
                <c:pt idx="1">
                  <c:v>Austria</c:v>
                </c:pt>
                <c:pt idx="2">
                  <c:v>Belgium</c:v>
                </c:pt>
                <c:pt idx="3">
                  <c:v>Czech Republic</c:v>
                </c:pt>
                <c:pt idx="4">
                  <c:v>Denmark</c:v>
                </c:pt>
                <c:pt idx="5">
                  <c:v>Finland</c:v>
                </c:pt>
                <c:pt idx="6">
                  <c:v>France</c:v>
                </c:pt>
                <c:pt idx="7">
                  <c:v>Germany</c:v>
                </c:pt>
                <c:pt idx="8">
                  <c:v>Italy</c:v>
                </c:pt>
                <c:pt idx="9">
                  <c:v>Netherlands</c:v>
                </c:pt>
                <c:pt idx="10">
                  <c:v>Poland</c:v>
                </c:pt>
                <c:pt idx="11">
                  <c:v>Spain</c:v>
                </c:pt>
                <c:pt idx="12">
                  <c:v>UK</c:v>
                </c:pt>
              </c:strCache>
            </c:strRef>
          </c:cat>
          <c:val>
            <c:numRef>
              <c:f>Feuil1!$B$2:$N$2</c:f>
              <c:numCache>
                <c:formatCode>##0"%"</c:formatCode>
                <c:ptCount val="13"/>
                <c:pt idx="0">
                  <c:v>59.450495189091534</c:v>
                </c:pt>
                <c:pt idx="1">
                  <c:v>65.518356556981104</c:v>
                </c:pt>
                <c:pt idx="2">
                  <c:v>59.130213673530562</c:v>
                </c:pt>
                <c:pt idx="3">
                  <c:v>55.984713645106467</c:v>
                </c:pt>
                <c:pt idx="4">
                  <c:v>55.095313405865568</c:v>
                </c:pt>
                <c:pt idx="5">
                  <c:v>56.387160263981542</c:v>
                </c:pt>
                <c:pt idx="6">
                  <c:v>71.519633422552189</c:v>
                </c:pt>
                <c:pt idx="7">
                  <c:v>61.759039194154312</c:v>
                </c:pt>
                <c:pt idx="8">
                  <c:v>50.789584537855845</c:v>
                </c:pt>
                <c:pt idx="9">
                  <c:v>47.812972393157331</c:v>
                </c:pt>
                <c:pt idx="10">
                  <c:v>63.326944316798752</c:v>
                </c:pt>
                <c:pt idx="11">
                  <c:v>66.837942056767218</c:v>
                </c:pt>
                <c:pt idx="12">
                  <c:v>59.21718232210592</c:v>
                </c:pt>
              </c:numCache>
            </c:numRef>
          </c:val>
        </c:ser>
        <c:dLbls>
          <c:showLegendKey val="0"/>
          <c:showVal val="0"/>
          <c:showCatName val="0"/>
          <c:showSerName val="0"/>
          <c:showPercent val="0"/>
          <c:showBubbleSize val="0"/>
        </c:dLbls>
        <c:gapWidth val="50"/>
        <c:overlap val="100"/>
        <c:axId val="201877376"/>
        <c:axId val="201878912"/>
      </c:barChart>
      <c:catAx>
        <c:axId val="2018773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201878912"/>
        <c:crosses val="autoZero"/>
        <c:auto val="1"/>
        <c:lblAlgn val="ctr"/>
        <c:lblOffset val="100"/>
        <c:noMultiLvlLbl val="0"/>
      </c:catAx>
      <c:valAx>
        <c:axId val="201878912"/>
        <c:scaling>
          <c:orientation val="minMax"/>
          <c:max val="100"/>
        </c:scaling>
        <c:delete val="1"/>
        <c:axPos val="t"/>
        <c:numFmt formatCode="##0&quot;%&quot;" sourceLinked="1"/>
        <c:majorTickMark val="out"/>
        <c:minorTickMark val="none"/>
        <c:tickLblPos val="nextTo"/>
        <c:crossAx val="20187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Feuil1!$A$2</c:f>
              <c:strCache>
                <c:ptCount val="1"/>
                <c:pt idx="0">
                  <c:v>National legislation</c:v>
                </c:pt>
              </c:strCache>
            </c:strRef>
          </c:tx>
          <c:spPr>
            <a:solidFill>
              <a:srgbClr val="F7C4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TOTAL(N=11416)</c:v>
                </c:pt>
                <c:pt idx="1">
                  <c:v>Austria(N=925)</c:v>
                </c:pt>
                <c:pt idx="2">
                  <c:v>Belgium (N=955)</c:v>
                </c:pt>
                <c:pt idx="3">
                  <c:v>Czech Republic(N=958)</c:v>
                </c:pt>
                <c:pt idx="4">
                  <c:v>Denmark(N=939)</c:v>
                </c:pt>
                <c:pt idx="5">
                  <c:v>Finland(N=949)</c:v>
                </c:pt>
                <c:pt idx="6">
                  <c:v>France(N=972)</c:v>
                </c:pt>
                <c:pt idx="7">
                  <c:v>Germany(N=915)</c:v>
                </c:pt>
                <c:pt idx="8">
                  <c:v>Italy(N=969)</c:v>
                </c:pt>
                <c:pt idx="9">
                  <c:v>Netherlands(N=933)</c:v>
                </c:pt>
                <c:pt idx="10">
                  <c:v>Poland(N=967)</c:v>
                </c:pt>
                <c:pt idx="11">
                  <c:v>Spain(N=979)</c:v>
                </c:pt>
                <c:pt idx="12">
                  <c:v>UK(N=959)</c:v>
                </c:pt>
              </c:strCache>
            </c:strRef>
          </c:cat>
          <c:val>
            <c:numRef>
              <c:f>Feuil1!$B$2:$N$2</c:f>
              <c:numCache>
                <c:formatCode>##0"%"</c:formatCode>
                <c:ptCount val="13"/>
                <c:pt idx="0">
                  <c:v>40.663014339598739</c:v>
                </c:pt>
                <c:pt idx="1">
                  <c:v>39.652533353915977</c:v>
                </c:pt>
                <c:pt idx="2">
                  <c:v>26.284696584156475</c:v>
                </c:pt>
                <c:pt idx="3">
                  <c:v>50.518742819315612</c:v>
                </c:pt>
                <c:pt idx="4">
                  <c:v>51.49103513389305</c:v>
                </c:pt>
                <c:pt idx="5">
                  <c:v>45.84917549133192</c:v>
                </c:pt>
                <c:pt idx="6">
                  <c:v>40.520560015815718</c:v>
                </c:pt>
                <c:pt idx="7">
                  <c:v>43.886189578364323</c:v>
                </c:pt>
                <c:pt idx="8">
                  <c:v>32.917312505814429</c:v>
                </c:pt>
                <c:pt idx="9">
                  <c:v>33.434571397446547</c:v>
                </c:pt>
                <c:pt idx="10">
                  <c:v>37.870725231106626</c:v>
                </c:pt>
                <c:pt idx="11">
                  <c:v>24.527648714781566</c:v>
                </c:pt>
                <c:pt idx="12">
                  <c:v>61.628160809124019</c:v>
                </c:pt>
              </c:numCache>
            </c:numRef>
          </c:val>
        </c:ser>
        <c:ser>
          <c:idx val="1"/>
          <c:order val="1"/>
          <c:tx>
            <c:strRef>
              <c:f>Feuil1!$A$3</c:f>
              <c:strCache>
                <c:ptCount val="1"/>
                <c:pt idx="0">
                  <c:v>European legislation</c:v>
                </c:pt>
              </c:strCache>
            </c:strRef>
          </c:tx>
          <c:spPr>
            <a:solidFill>
              <a:srgbClr val="97C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TOTAL(N=11416)</c:v>
                </c:pt>
                <c:pt idx="1">
                  <c:v>Austria(N=925)</c:v>
                </c:pt>
                <c:pt idx="2">
                  <c:v>Belgium (N=955)</c:v>
                </c:pt>
                <c:pt idx="3">
                  <c:v>Czech Republic(N=958)</c:v>
                </c:pt>
                <c:pt idx="4">
                  <c:v>Denmark(N=939)</c:v>
                </c:pt>
                <c:pt idx="5">
                  <c:v>Finland(N=949)</c:v>
                </c:pt>
                <c:pt idx="6">
                  <c:v>France(N=972)</c:v>
                </c:pt>
                <c:pt idx="7">
                  <c:v>Germany(N=915)</c:v>
                </c:pt>
                <c:pt idx="8">
                  <c:v>Italy(N=969)</c:v>
                </c:pt>
                <c:pt idx="9">
                  <c:v>Netherlands(N=933)</c:v>
                </c:pt>
                <c:pt idx="10">
                  <c:v>Poland(N=967)</c:v>
                </c:pt>
                <c:pt idx="11">
                  <c:v>Spain(N=979)</c:v>
                </c:pt>
                <c:pt idx="12">
                  <c:v>UK(N=959)</c:v>
                </c:pt>
              </c:strCache>
            </c:strRef>
          </c:cat>
          <c:val>
            <c:numRef>
              <c:f>Feuil1!$B$3:$N$3</c:f>
              <c:numCache>
                <c:formatCode>##0"%"</c:formatCode>
                <c:ptCount val="13"/>
                <c:pt idx="0">
                  <c:v>43.884624293829532</c:v>
                </c:pt>
                <c:pt idx="1">
                  <c:v>42.616763503798467</c:v>
                </c:pt>
                <c:pt idx="2">
                  <c:v>57.97398214489484</c:v>
                </c:pt>
                <c:pt idx="3">
                  <c:v>24.885953362719345</c:v>
                </c:pt>
                <c:pt idx="4">
                  <c:v>32.362814682564405</c:v>
                </c:pt>
                <c:pt idx="5">
                  <c:v>33.486697708878552</c:v>
                </c:pt>
                <c:pt idx="6">
                  <c:v>46.296397070190274</c:v>
                </c:pt>
                <c:pt idx="7">
                  <c:v>43.365977653584764</c:v>
                </c:pt>
                <c:pt idx="8">
                  <c:v>57.061264971160938</c:v>
                </c:pt>
                <c:pt idx="9">
                  <c:v>51.748362564314689</c:v>
                </c:pt>
                <c:pt idx="10">
                  <c:v>53.771393714885164</c:v>
                </c:pt>
                <c:pt idx="11">
                  <c:v>62.204141326441331</c:v>
                </c:pt>
                <c:pt idx="12">
                  <c:v>20.004320908347133</c:v>
                </c:pt>
              </c:numCache>
            </c:numRef>
          </c:val>
        </c:ser>
        <c:ser>
          <c:idx val="2"/>
          <c:order val="2"/>
          <c:tx>
            <c:strRef>
              <c:f>Feuil1!$A$4</c:f>
              <c:strCache>
                <c:ptCount val="1"/>
                <c:pt idx="0">
                  <c:v>Don't know</c:v>
                </c:pt>
              </c:strCache>
            </c:strRef>
          </c:tx>
          <c:spPr>
            <a:solidFill>
              <a:srgbClr val="89A1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TOTAL(N=11416)</c:v>
                </c:pt>
                <c:pt idx="1">
                  <c:v>Austria(N=925)</c:v>
                </c:pt>
                <c:pt idx="2">
                  <c:v>Belgium (N=955)</c:v>
                </c:pt>
                <c:pt idx="3">
                  <c:v>Czech Republic(N=958)</c:v>
                </c:pt>
                <c:pt idx="4">
                  <c:v>Denmark(N=939)</c:v>
                </c:pt>
                <c:pt idx="5">
                  <c:v>Finland(N=949)</c:v>
                </c:pt>
                <c:pt idx="6">
                  <c:v>France(N=972)</c:v>
                </c:pt>
                <c:pt idx="7">
                  <c:v>Germany(N=915)</c:v>
                </c:pt>
                <c:pt idx="8">
                  <c:v>Italy(N=969)</c:v>
                </c:pt>
                <c:pt idx="9">
                  <c:v>Netherlands(N=933)</c:v>
                </c:pt>
                <c:pt idx="10">
                  <c:v>Poland(N=967)</c:v>
                </c:pt>
                <c:pt idx="11">
                  <c:v>Spain(N=979)</c:v>
                </c:pt>
                <c:pt idx="12">
                  <c:v>UK(N=959)</c:v>
                </c:pt>
              </c:strCache>
            </c:strRef>
          </c:cat>
          <c:val>
            <c:numRef>
              <c:f>Feuil1!$B$4:$N$4</c:f>
              <c:numCache>
                <c:formatCode>##0"%"</c:formatCode>
                <c:ptCount val="13"/>
                <c:pt idx="0">
                  <c:v>15.45236136657136</c:v>
                </c:pt>
                <c:pt idx="1">
                  <c:v>17.730703142285321</c:v>
                </c:pt>
                <c:pt idx="2">
                  <c:v>15.741321270948111</c:v>
                </c:pt>
                <c:pt idx="3">
                  <c:v>24.595303817964705</c:v>
                </c:pt>
                <c:pt idx="4">
                  <c:v>16.146150183542513</c:v>
                </c:pt>
                <c:pt idx="5">
                  <c:v>20.66412679978929</c:v>
                </c:pt>
                <c:pt idx="6">
                  <c:v>13.183042913994322</c:v>
                </c:pt>
                <c:pt idx="7">
                  <c:v>12.747832768051195</c:v>
                </c:pt>
                <c:pt idx="8">
                  <c:v>10.021422523024663</c:v>
                </c:pt>
                <c:pt idx="9">
                  <c:v>14.817066038239057</c:v>
                </c:pt>
                <c:pt idx="10">
                  <c:v>8.3578810540081854</c:v>
                </c:pt>
                <c:pt idx="11">
                  <c:v>13.268209958777149</c:v>
                </c:pt>
                <c:pt idx="12">
                  <c:v>18.367518282528611</c:v>
                </c:pt>
              </c:numCache>
            </c:numRef>
          </c:val>
        </c:ser>
        <c:dLbls>
          <c:dLblPos val="ctr"/>
          <c:showLegendKey val="0"/>
          <c:showVal val="1"/>
          <c:showCatName val="0"/>
          <c:showSerName val="0"/>
          <c:showPercent val="0"/>
          <c:showBubbleSize val="0"/>
        </c:dLbls>
        <c:gapWidth val="50"/>
        <c:overlap val="100"/>
        <c:axId val="201838592"/>
        <c:axId val="201840128"/>
      </c:barChart>
      <c:catAx>
        <c:axId val="2018385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201840128"/>
        <c:crosses val="autoZero"/>
        <c:auto val="1"/>
        <c:lblAlgn val="ctr"/>
        <c:lblOffset val="100"/>
        <c:noMultiLvlLbl val="0"/>
      </c:catAx>
      <c:valAx>
        <c:axId val="201840128"/>
        <c:scaling>
          <c:orientation val="minMax"/>
          <c:max val="1"/>
        </c:scaling>
        <c:delete val="1"/>
        <c:axPos val="t"/>
        <c:numFmt formatCode="0%" sourceLinked="1"/>
        <c:majorTickMark val="none"/>
        <c:minorTickMark val="none"/>
        <c:tickLblPos val="nextTo"/>
        <c:crossAx val="201838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Feuil1!$A$2</c:f>
              <c:strCache>
                <c:ptCount val="1"/>
                <c:pt idx="0">
                  <c:v>Yes</c:v>
                </c:pt>
              </c:strCache>
            </c:strRef>
          </c:tx>
          <c:spPr>
            <a:solidFill>
              <a:srgbClr val="002D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Feuil1!$B$1:$N$1</c:f>
              <c:strCache>
                <c:ptCount val="13"/>
                <c:pt idx="0">
                  <c:v>TOTAL</c:v>
                </c:pt>
                <c:pt idx="1">
                  <c:v>Austria</c:v>
                </c:pt>
                <c:pt idx="2">
                  <c:v>Belgium</c:v>
                </c:pt>
                <c:pt idx="3">
                  <c:v>Czech Republic</c:v>
                </c:pt>
                <c:pt idx="4">
                  <c:v>Denmark</c:v>
                </c:pt>
                <c:pt idx="5">
                  <c:v>Finland</c:v>
                </c:pt>
                <c:pt idx="6">
                  <c:v>France</c:v>
                </c:pt>
                <c:pt idx="7">
                  <c:v>Germany</c:v>
                </c:pt>
                <c:pt idx="8">
                  <c:v>Italy</c:v>
                </c:pt>
                <c:pt idx="9">
                  <c:v>Netherlands</c:v>
                </c:pt>
                <c:pt idx="10">
                  <c:v>Poland</c:v>
                </c:pt>
                <c:pt idx="11">
                  <c:v>Spain</c:v>
                </c:pt>
                <c:pt idx="12">
                  <c:v>UK</c:v>
                </c:pt>
              </c:strCache>
            </c:strRef>
          </c:cat>
          <c:val>
            <c:numRef>
              <c:f>Feuil1!$B$2:$N$2</c:f>
              <c:numCache>
                <c:formatCode>##0"%"</c:formatCode>
                <c:ptCount val="13"/>
                <c:pt idx="0">
                  <c:v>22.217194277463992</c:v>
                </c:pt>
                <c:pt idx="1">
                  <c:v>62.165965077976395</c:v>
                </c:pt>
                <c:pt idx="2">
                  <c:v>15.92654035648812</c:v>
                </c:pt>
                <c:pt idx="3">
                  <c:v>5.8054832042077029</c:v>
                </c:pt>
                <c:pt idx="4">
                  <c:v>13.584029286043883</c:v>
                </c:pt>
                <c:pt idx="5">
                  <c:v>7.9340792386842285</c:v>
                </c:pt>
                <c:pt idx="6">
                  <c:v>5.3193716836726619</c:v>
                </c:pt>
                <c:pt idx="7">
                  <c:v>52.349069441654983</c:v>
                </c:pt>
                <c:pt idx="8">
                  <c:v>10.577018960574341</c:v>
                </c:pt>
                <c:pt idx="9">
                  <c:v>47.547119552216643</c:v>
                </c:pt>
                <c:pt idx="10">
                  <c:v>9.3306663623869621</c:v>
                </c:pt>
                <c:pt idx="11">
                  <c:v>12.434423543771043</c:v>
                </c:pt>
                <c:pt idx="12">
                  <c:v>21.047420528338648</c:v>
                </c:pt>
              </c:numCache>
            </c:numRef>
          </c:val>
        </c:ser>
        <c:dLbls>
          <c:showLegendKey val="0"/>
          <c:showVal val="0"/>
          <c:showCatName val="0"/>
          <c:showSerName val="0"/>
          <c:showPercent val="0"/>
          <c:showBubbleSize val="0"/>
        </c:dLbls>
        <c:gapWidth val="50"/>
        <c:overlap val="100"/>
        <c:axId val="202367744"/>
        <c:axId val="202369280"/>
      </c:barChart>
      <c:catAx>
        <c:axId val="202367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202369280"/>
        <c:crosses val="autoZero"/>
        <c:auto val="1"/>
        <c:lblAlgn val="ctr"/>
        <c:lblOffset val="100"/>
        <c:noMultiLvlLbl val="0"/>
      </c:catAx>
      <c:valAx>
        <c:axId val="202369280"/>
        <c:scaling>
          <c:orientation val="minMax"/>
          <c:max val="100"/>
        </c:scaling>
        <c:delete val="1"/>
        <c:axPos val="t"/>
        <c:numFmt formatCode="##0&quot;%&quot;" sourceLinked="1"/>
        <c:majorTickMark val="out"/>
        <c:minorTickMark val="none"/>
        <c:tickLblPos val="nextTo"/>
        <c:crossAx val="20236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Spain (N=1002)</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7085202027305069"/>
                  <c:y val="-0.135526556497347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87.32534930139721</c:v>
                </c:pt>
                <c:pt idx="1">
                  <c:v>12.674650698602793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UK (N=999)</a:t>
            </a:r>
            <a:endParaRPr lang="en-US" dirty="0">
              <a:solidFill>
                <a:srgbClr val="002D5F"/>
              </a:solidFill>
            </a:endParaRPr>
          </a:p>
        </c:rich>
      </c:tx>
      <c:layout>
        <c:manualLayout>
          <c:xMode val="edge"/>
          <c:yMode val="edge"/>
          <c:x val="0.2478324452153621"/>
          <c:y val="2.90414049637173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22"/>
                  <c:y val="-9.6804683212391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027857213549396"/>
                  <c:y val="0.183092719068235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89.789789789789793</c:v>
                </c:pt>
                <c:pt idx="1">
                  <c:v>10.21021021021021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0" baseline="0">
              <a:solidFill>
                <a:srgbClr val="002D5F"/>
              </a:solidFill>
              <a:latin typeface="+mn-lt"/>
              <a:ea typeface="+mn-ea"/>
              <a:cs typeface="+mn-cs"/>
            </a:defRPr>
          </a:pPr>
          <a:endParaRPr lang="en-US"/>
        </a:p>
      </c:tx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 (N=12013)</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5431375306674167"/>
                  <c:y val="-0.106485151533630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626511232999443"/>
                  <c:y val="0.1834601195194829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89.885956880046621</c:v>
                </c:pt>
                <c:pt idx="1">
                  <c:v>10.114043119953383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Finland (N=1006)</a:t>
            </a:r>
            <a:endParaRPr lang="en-US" sz="1000" b="0" dirty="0">
              <a:solidFill>
                <a:srgbClr val="0A2F60"/>
              </a:solidFill>
            </a:endParaRPr>
          </a:p>
        </c:rich>
      </c:tx>
      <c:layout>
        <c:manualLayout>
          <c:xMode val="edge"/>
          <c:yMode val="edge"/>
          <c:x val="0.47386067678536908"/>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2308712856466732"/>
                  <c:y val="4.0508066386534863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87.574552683896627</c:v>
                </c:pt>
                <c:pt idx="1">
                  <c:v>6.8588469184890659</c:v>
                </c:pt>
                <c:pt idx="2">
                  <c:v>6.461232604373758</c:v>
                </c:pt>
              </c:numCache>
            </c:numRef>
          </c:val>
        </c:ser>
        <c:dLbls>
          <c:showLegendKey val="0"/>
          <c:showVal val="0"/>
          <c:showCatName val="0"/>
          <c:showSerName val="0"/>
          <c:showPercent val="0"/>
          <c:showBubbleSize val="0"/>
        </c:dLbls>
        <c:gapWidth val="50"/>
        <c:axId val="167886848"/>
        <c:axId val="167888384"/>
      </c:barChart>
      <c:catAx>
        <c:axId val="1678868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67888384"/>
        <c:crosses val="autoZero"/>
        <c:auto val="1"/>
        <c:lblAlgn val="ctr"/>
        <c:lblOffset val="100"/>
        <c:noMultiLvlLbl val="0"/>
      </c:catAx>
      <c:valAx>
        <c:axId val="167888384"/>
        <c:scaling>
          <c:orientation val="minMax"/>
          <c:max val="100"/>
        </c:scaling>
        <c:delete val="1"/>
        <c:axPos val="t"/>
        <c:numFmt formatCode="##0&quot;%&quot;" sourceLinked="1"/>
        <c:majorTickMark val="out"/>
        <c:minorTickMark val="none"/>
        <c:tickLblPos val="nextTo"/>
        <c:crossAx val="167886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Spain (N=1002)</a:t>
            </a:r>
            <a:endParaRPr lang="en-US" sz="1000" b="0" dirty="0">
              <a:solidFill>
                <a:srgbClr val="0A2F60"/>
              </a:solidFill>
            </a:endParaRPr>
          </a:p>
        </c:rich>
      </c:tx>
      <c:layout>
        <c:manualLayout>
          <c:xMode val="edge"/>
          <c:yMode val="edge"/>
          <c:x val="0.48753702440366542"/>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9.5734433328074575E-2"/>
                  <c:y val="-1.767645134800339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91.317365269461078</c:v>
                </c:pt>
                <c:pt idx="1">
                  <c:v>10.27944111776447</c:v>
                </c:pt>
                <c:pt idx="2">
                  <c:v>11.077844311377245</c:v>
                </c:pt>
              </c:numCache>
            </c:numRef>
          </c:val>
        </c:ser>
        <c:dLbls>
          <c:showLegendKey val="0"/>
          <c:showVal val="0"/>
          <c:showCatName val="0"/>
          <c:showSerName val="0"/>
          <c:showPercent val="0"/>
          <c:showBubbleSize val="0"/>
        </c:dLbls>
        <c:gapWidth val="50"/>
        <c:axId val="167283712"/>
        <c:axId val="167285504"/>
      </c:barChart>
      <c:catAx>
        <c:axId val="1672837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67285504"/>
        <c:crosses val="autoZero"/>
        <c:auto val="1"/>
        <c:lblAlgn val="ctr"/>
        <c:lblOffset val="100"/>
        <c:noMultiLvlLbl val="0"/>
      </c:catAx>
      <c:valAx>
        <c:axId val="167285504"/>
        <c:scaling>
          <c:orientation val="minMax"/>
          <c:max val="100"/>
        </c:scaling>
        <c:delete val="1"/>
        <c:axPos val="t"/>
        <c:numFmt formatCode="##0&quot;%&quot;" sourceLinked="1"/>
        <c:majorTickMark val="out"/>
        <c:minorTickMark val="none"/>
        <c:tickLblPos val="nextTo"/>
        <c:crossAx val="16728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Poland (N=1000)</a:t>
            </a:r>
            <a:endParaRPr lang="en-US" sz="1000" b="0" dirty="0">
              <a:solidFill>
                <a:srgbClr val="0A2F60"/>
              </a:solidFill>
            </a:endParaRPr>
          </a:p>
        </c:rich>
      </c:tx>
      <c:layout>
        <c:manualLayout>
          <c:xMode val="edge"/>
          <c:yMode val="edge"/>
          <c:x val="0.48753702440366542"/>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0941078094637095"/>
                  <c:y val="-1.76757554247219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90.100000000000009</c:v>
                </c:pt>
                <c:pt idx="1">
                  <c:v>19.400000000000002</c:v>
                </c:pt>
                <c:pt idx="2">
                  <c:v>16.900000000000002</c:v>
                </c:pt>
              </c:numCache>
            </c:numRef>
          </c:val>
        </c:ser>
        <c:dLbls>
          <c:showLegendKey val="0"/>
          <c:showVal val="0"/>
          <c:showCatName val="0"/>
          <c:showSerName val="0"/>
          <c:showPercent val="0"/>
          <c:showBubbleSize val="0"/>
        </c:dLbls>
        <c:gapWidth val="50"/>
        <c:axId val="168004608"/>
        <c:axId val="168018688"/>
      </c:barChart>
      <c:catAx>
        <c:axId val="168004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68018688"/>
        <c:crosses val="autoZero"/>
        <c:auto val="1"/>
        <c:lblAlgn val="ctr"/>
        <c:lblOffset val="100"/>
        <c:noMultiLvlLbl val="0"/>
      </c:catAx>
      <c:valAx>
        <c:axId val="168018688"/>
        <c:scaling>
          <c:orientation val="minMax"/>
          <c:max val="100"/>
        </c:scaling>
        <c:delete val="1"/>
        <c:axPos val="t"/>
        <c:numFmt formatCode="##0&quot;%&quot;" sourceLinked="1"/>
        <c:majorTickMark val="out"/>
        <c:minorTickMark val="none"/>
        <c:tickLblPos val="nextTo"/>
        <c:crossAx val="16800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France (N=1000)</a:t>
            </a:r>
            <a:endParaRPr lang="en-US" sz="1000" b="0" dirty="0">
              <a:solidFill>
                <a:srgbClr val="0A2F60"/>
              </a:solidFill>
            </a:endParaRPr>
          </a:p>
        </c:rich>
      </c:tx>
      <c:layout>
        <c:manualLayout>
          <c:xMode val="edge"/>
          <c:yMode val="edge"/>
          <c:x val="0.49831710927240214"/>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9.5734433328074575E-2"/>
                  <c:y val="4.0508066386534863E-1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95.899999999999991</c:v>
                </c:pt>
                <c:pt idx="1">
                  <c:v>14</c:v>
                </c:pt>
                <c:pt idx="2">
                  <c:v>12.9</c:v>
                </c:pt>
              </c:numCache>
            </c:numRef>
          </c:val>
        </c:ser>
        <c:dLbls>
          <c:showLegendKey val="0"/>
          <c:showVal val="0"/>
          <c:showCatName val="0"/>
          <c:showSerName val="0"/>
          <c:showPercent val="0"/>
          <c:showBubbleSize val="0"/>
        </c:dLbls>
        <c:gapWidth val="50"/>
        <c:axId val="185158656"/>
        <c:axId val="185164544"/>
      </c:barChart>
      <c:catAx>
        <c:axId val="1851586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5164544"/>
        <c:crosses val="autoZero"/>
        <c:auto val="1"/>
        <c:lblAlgn val="ctr"/>
        <c:lblOffset val="100"/>
        <c:noMultiLvlLbl val="0"/>
      </c:catAx>
      <c:valAx>
        <c:axId val="185164544"/>
        <c:scaling>
          <c:orientation val="minMax"/>
          <c:max val="100"/>
        </c:scaling>
        <c:delete val="1"/>
        <c:axPos val="t"/>
        <c:numFmt formatCode="##0&quot;%&quot;" sourceLinked="1"/>
        <c:majorTickMark val="out"/>
        <c:minorTickMark val="none"/>
        <c:tickLblPos val="nextTo"/>
        <c:crossAx val="18515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Denmark (N=1001)</a:t>
            </a:r>
            <a:endParaRPr lang="en-US" sz="1000" b="0" dirty="0">
              <a:solidFill>
                <a:srgbClr val="0A2F60"/>
              </a:solidFill>
            </a:endParaRPr>
          </a:p>
        </c:rich>
      </c:tx>
      <c:layout>
        <c:manualLayout>
          <c:xMode val="edge"/>
          <c:yMode val="edge"/>
          <c:x val="0.42599346012133177"/>
          <c:y val="0.1237351594360237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0941078094637095"/>
                  <c:y val="-1.767645134800339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87</c:v>
                </c:pt>
                <c:pt idx="1">
                  <c:v>9.290709290709291</c:v>
                </c:pt>
                <c:pt idx="2">
                  <c:v>3.8961038961038961</c:v>
                </c:pt>
              </c:numCache>
            </c:numRef>
          </c:val>
        </c:ser>
        <c:dLbls>
          <c:showLegendKey val="0"/>
          <c:showVal val="0"/>
          <c:showCatName val="0"/>
          <c:showSerName val="0"/>
          <c:showPercent val="0"/>
          <c:showBubbleSize val="0"/>
        </c:dLbls>
        <c:gapWidth val="50"/>
        <c:axId val="185229312"/>
        <c:axId val="185230848"/>
      </c:barChart>
      <c:catAx>
        <c:axId val="1852293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5230848"/>
        <c:crosses val="autoZero"/>
        <c:auto val="1"/>
        <c:lblAlgn val="ctr"/>
        <c:lblOffset val="100"/>
        <c:noMultiLvlLbl val="0"/>
      </c:catAx>
      <c:valAx>
        <c:axId val="185230848"/>
        <c:scaling>
          <c:orientation val="minMax"/>
          <c:max val="100"/>
        </c:scaling>
        <c:delete val="1"/>
        <c:axPos val="t"/>
        <c:numFmt formatCode="##0&quot;%&quot;" sourceLinked="1"/>
        <c:majorTickMark val="out"/>
        <c:minorTickMark val="none"/>
        <c:tickLblPos val="nextTo"/>
        <c:crossAx val="185229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Netherlands (N=995)</a:t>
            </a:r>
            <a:endParaRPr lang="en-US" sz="1000" b="0" dirty="0">
              <a:solidFill>
                <a:srgbClr val="0A2F60"/>
              </a:solidFill>
            </a:endParaRPr>
          </a:p>
        </c:rich>
      </c:tx>
      <c:layout>
        <c:manualLayout>
          <c:xMode val="edge"/>
          <c:yMode val="edge"/>
          <c:x val="0.35761172202984998"/>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9.5734433328074575E-2"/>
                  <c:y val="6.9592328141745653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91</c:v>
                </c:pt>
                <c:pt idx="1">
                  <c:v>4.3216080402010046</c:v>
                </c:pt>
                <c:pt idx="2">
                  <c:v>9.1457286432160814</c:v>
                </c:pt>
              </c:numCache>
            </c:numRef>
          </c:val>
        </c:ser>
        <c:dLbls>
          <c:showLegendKey val="0"/>
          <c:showVal val="0"/>
          <c:showCatName val="0"/>
          <c:showSerName val="0"/>
          <c:showPercent val="0"/>
          <c:showBubbleSize val="0"/>
        </c:dLbls>
        <c:gapWidth val="50"/>
        <c:axId val="167906688"/>
        <c:axId val="167920768"/>
      </c:barChart>
      <c:catAx>
        <c:axId val="1679066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67920768"/>
        <c:crosses val="autoZero"/>
        <c:auto val="1"/>
        <c:lblAlgn val="ctr"/>
        <c:lblOffset val="100"/>
        <c:noMultiLvlLbl val="0"/>
      </c:catAx>
      <c:valAx>
        <c:axId val="167920768"/>
        <c:scaling>
          <c:orientation val="minMax"/>
          <c:max val="100"/>
        </c:scaling>
        <c:delete val="1"/>
        <c:axPos val="t"/>
        <c:numFmt formatCode="##0&quot;%&quot;" sourceLinked="1"/>
        <c:majorTickMark val="out"/>
        <c:minorTickMark val="none"/>
        <c:tickLblPos val="nextTo"/>
        <c:crossAx val="16790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Belgium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9.6429817844660093E-2"/>
                  <c:y val="-0.174248429782303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1990087457482333E-2"/>
                  <c:y val="0.206518690164034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92.445328031809154</c:v>
                </c:pt>
                <c:pt idx="1">
                  <c:v>7.5546719681908545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Czech Rep (N=1006)</a:t>
            </a:r>
            <a:endParaRPr lang="en-US" sz="1000" b="0" dirty="0">
              <a:solidFill>
                <a:srgbClr val="0A2F60"/>
              </a:solidFill>
            </a:endParaRPr>
          </a:p>
        </c:rich>
      </c:tx>
      <c:layout>
        <c:manualLayout>
          <c:xMode val="edge"/>
          <c:yMode val="edge"/>
          <c:x val="0.3849644172664427"/>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299253023738155"/>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83.697813121272375</c:v>
                </c:pt>
                <c:pt idx="1">
                  <c:v>14.115308151093439</c:v>
                </c:pt>
                <c:pt idx="2">
                  <c:v>15.009940357852884</c:v>
                </c:pt>
              </c:numCache>
            </c:numRef>
          </c:val>
        </c:ser>
        <c:dLbls>
          <c:showLegendKey val="0"/>
          <c:showVal val="0"/>
          <c:showCatName val="0"/>
          <c:showSerName val="0"/>
          <c:showPercent val="0"/>
          <c:showBubbleSize val="0"/>
        </c:dLbls>
        <c:gapWidth val="50"/>
        <c:axId val="167967360"/>
        <c:axId val="185692544"/>
      </c:barChart>
      <c:catAx>
        <c:axId val="1679673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5692544"/>
        <c:crosses val="autoZero"/>
        <c:auto val="1"/>
        <c:lblAlgn val="ctr"/>
        <c:lblOffset val="100"/>
        <c:noMultiLvlLbl val="0"/>
      </c:catAx>
      <c:valAx>
        <c:axId val="185692544"/>
        <c:scaling>
          <c:orientation val="minMax"/>
          <c:max val="100"/>
        </c:scaling>
        <c:delete val="1"/>
        <c:axPos val="t"/>
        <c:numFmt formatCode="##0&quot;%&quot;" sourceLinked="1"/>
        <c:majorTickMark val="out"/>
        <c:minorTickMark val="none"/>
        <c:tickLblPos val="nextTo"/>
        <c:crossAx val="167967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Belgium (N=1006)</a:t>
            </a:r>
            <a:endParaRPr lang="en-US" sz="1000" b="0" dirty="0">
              <a:solidFill>
                <a:srgbClr val="0A2F60"/>
              </a:solidFill>
            </a:endParaRPr>
          </a:p>
        </c:rich>
      </c:tx>
      <c:layout>
        <c:manualLayout>
          <c:xMode val="edge"/>
          <c:yMode val="edge"/>
          <c:x val="0.41231711250303543"/>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9.5734433328074575E-2"/>
                  <c:y val="4.0508066386534863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92</c:v>
                </c:pt>
                <c:pt idx="1">
                  <c:v>3.9761431411530817</c:v>
                </c:pt>
                <c:pt idx="2">
                  <c:v>10.934393638170974</c:v>
                </c:pt>
              </c:numCache>
            </c:numRef>
          </c:val>
        </c:ser>
        <c:dLbls>
          <c:showLegendKey val="0"/>
          <c:showVal val="0"/>
          <c:showCatName val="0"/>
          <c:showSerName val="0"/>
          <c:showPercent val="0"/>
          <c:showBubbleSize val="0"/>
        </c:dLbls>
        <c:gapWidth val="50"/>
        <c:axId val="185727232"/>
        <c:axId val="185597952"/>
      </c:barChart>
      <c:catAx>
        <c:axId val="1857272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5597952"/>
        <c:crosses val="autoZero"/>
        <c:auto val="1"/>
        <c:lblAlgn val="ctr"/>
        <c:lblOffset val="100"/>
        <c:noMultiLvlLbl val="0"/>
      </c:catAx>
      <c:valAx>
        <c:axId val="185597952"/>
        <c:scaling>
          <c:orientation val="minMax"/>
          <c:max val="100"/>
        </c:scaling>
        <c:delete val="1"/>
        <c:axPos val="t"/>
        <c:numFmt formatCode="##0&quot;%&quot;" sourceLinked="1"/>
        <c:majorTickMark val="out"/>
        <c:minorTickMark val="none"/>
        <c:tickLblPos val="nextTo"/>
        <c:crossAx val="185727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Austria (N=1001)</a:t>
            </a:r>
            <a:endParaRPr lang="en-US" sz="1000" b="0" dirty="0">
              <a:solidFill>
                <a:srgbClr val="0A2F60"/>
              </a:solidFill>
            </a:endParaRPr>
          </a:p>
        </c:rich>
      </c:tx>
      <c:layout>
        <c:manualLayout>
          <c:xMode val="edge"/>
          <c:yMode val="edge"/>
          <c:x val="0.41915528631218363"/>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0257260713722277"/>
                  <c:y val="6.9592328141745653E-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Own or lease a car</c:v>
                </c:pt>
                <c:pt idx="1">
                  <c:v>Company car for pro trips only</c:v>
                </c:pt>
                <c:pt idx="2">
                  <c:v>Company car both for pro and private trips</c:v>
                </c:pt>
              </c:strCache>
            </c:strRef>
          </c:cat>
          <c:val>
            <c:numRef>
              <c:f>Feuil1!$B$2:$B$4</c:f>
              <c:numCache>
                <c:formatCode>##0"%"</c:formatCode>
                <c:ptCount val="3"/>
                <c:pt idx="0">
                  <c:v>92.807192807192806</c:v>
                </c:pt>
                <c:pt idx="1">
                  <c:v>11</c:v>
                </c:pt>
                <c:pt idx="2">
                  <c:v>8.5914085914085927</c:v>
                </c:pt>
              </c:numCache>
            </c:numRef>
          </c:val>
        </c:ser>
        <c:dLbls>
          <c:showLegendKey val="0"/>
          <c:showVal val="0"/>
          <c:showCatName val="0"/>
          <c:showSerName val="0"/>
          <c:showPercent val="0"/>
          <c:showBubbleSize val="0"/>
        </c:dLbls>
        <c:gapWidth val="50"/>
        <c:axId val="185895168"/>
        <c:axId val="185905152"/>
      </c:barChart>
      <c:catAx>
        <c:axId val="1858951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2D5F"/>
                </a:solidFill>
                <a:latin typeface="+mj-lt"/>
                <a:ea typeface="+mn-ea"/>
                <a:cs typeface="+mn-cs"/>
              </a:defRPr>
            </a:pPr>
            <a:endParaRPr lang="en-US"/>
          </a:p>
        </c:txPr>
        <c:crossAx val="185905152"/>
        <c:crosses val="autoZero"/>
        <c:auto val="1"/>
        <c:lblAlgn val="ctr"/>
        <c:lblOffset val="100"/>
        <c:noMultiLvlLbl val="0"/>
      </c:catAx>
      <c:valAx>
        <c:axId val="185905152"/>
        <c:scaling>
          <c:orientation val="minMax"/>
          <c:max val="100"/>
        </c:scaling>
        <c:delete val="1"/>
        <c:axPos val="t"/>
        <c:numFmt formatCode="##0&quot;%&quot;" sourceLinked="1"/>
        <c:majorTickMark val="out"/>
        <c:minorTickMark val="none"/>
        <c:tickLblPos val="nextTo"/>
        <c:crossAx val="18589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Italy (N=1000)</a:t>
            </a:r>
            <a:endParaRPr lang="en-US" sz="1000" b="0" dirty="0">
              <a:solidFill>
                <a:srgbClr val="0A2F60"/>
              </a:solidFill>
            </a:endParaRPr>
          </a:p>
        </c:rich>
      </c:tx>
      <c:layout>
        <c:manualLayout>
          <c:xMode val="edge"/>
          <c:yMode val="edge"/>
          <c:x val="0.48069885059451728"/>
          <c:y val="0.1060587080880203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9.5734433328074575E-2"/>
                  <c:y val="8.8382256740017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91.7</c:v>
                </c:pt>
                <c:pt idx="1">
                  <c:v>10.100000000000001</c:v>
                </c:pt>
                <c:pt idx="2">
                  <c:v>14.2</c:v>
                </c:pt>
              </c:numCache>
            </c:numRef>
          </c:val>
        </c:ser>
        <c:dLbls>
          <c:showLegendKey val="0"/>
          <c:showVal val="0"/>
          <c:showCatName val="0"/>
          <c:showSerName val="0"/>
          <c:showPercent val="0"/>
          <c:showBubbleSize val="0"/>
        </c:dLbls>
        <c:gapWidth val="50"/>
        <c:axId val="185735040"/>
        <c:axId val="185736576"/>
      </c:barChart>
      <c:catAx>
        <c:axId val="1857350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5736576"/>
        <c:crosses val="autoZero"/>
        <c:auto val="1"/>
        <c:lblAlgn val="ctr"/>
        <c:lblOffset val="100"/>
        <c:noMultiLvlLbl val="0"/>
      </c:catAx>
      <c:valAx>
        <c:axId val="185736576"/>
        <c:scaling>
          <c:orientation val="minMax"/>
          <c:max val="100"/>
        </c:scaling>
        <c:delete val="1"/>
        <c:axPos val="t"/>
        <c:numFmt formatCode="##0&quot;%&quot;" sourceLinked="1"/>
        <c:majorTickMark val="out"/>
        <c:minorTickMark val="none"/>
        <c:tickLblPos val="nextTo"/>
        <c:crossAx val="18573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Germany (N=997)</a:t>
            </a:r>
            <a:endParaRPr lang="en-US" sz="1000" b="0" dirty="0">
              <a:solidFill>
                <a:srgbClr val="0A2F60"/>
              </a:solidFill>
            </a:endParaRPr>
          </a:p>
        </c:rich>
      </c:tx>
      <c:layout>
        <c:manualLayout>
          <c:xMode val="edge"/>
          <c:yMode val="edge"/>
          <c:x val="0.36444989583899812"/>
          <c:y val="0.1060587080880203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0257260713722277"/>
                  <c:y val="4.0508066386534863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Own or lease a car</c:v>
                </c:pt>
                <c:pt idx="1">
                  <c:v>Company car for pro trips only</c:v>
                </c:pt>
                <c:pt idx="2">
                  <c:v>Company car both for pro and private trips</c:v>
                </c:pt>
              </c:strCache>
            </c:strRef>
          </c:cat>
          <c:val>
            <c:numRef>
              <c:f>Feuil1!$B$2:$B$4</c:f>
              <c:numCache>
                <c:formatCode>##0"%"</c:formatCode>
                <c:ptCount val="3"/>
                <c:pt idx="0">
                  <c:v>93.881644934804413</c:v>
                </c:pt>
                <c:pt idx="1">
                  <c:v>13.640922768304915</c:v>
                </c:pt>
                <c:pt idx="2">
                  <c:v>13.54062186559679</c:v>
                </c:pt>
              </c:numCache>
            </c:numRef>
          </c:val>
        </c:ser>
        <c:dLbls>
          <c:showLegendKey val="0"/>
          <c:showVal val="0"/>
          <c:showCatName val="0"/>
          <c:showSerName val="0"/>
          <c:showPercent val="0"/>
          <c:showBubbleSize val="0"/>
        </c:dLbls>
        <c:gapWidth val="50"/>
        <c:axId val="186020992"/>
        <c:axId val="186022528"/>
      </c:barChart>
      <c:catAx>
        <c:axId val="1860209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2D5F"/>
                </a:solidFill>
                <a:latin typeface="+mj-lt"/>
                <a:ea typeface="+mn-ea"/>
                <a:cs typeface="+mn-cs"/>
              </a:defRPr>
            </a:pPr>
            <a:endParaRPr lang="en-US"/>
          </a:p>
        </c:txPr>
        <c:crossAx val="186022528"/>
        <c:crosses val="autoZero"/>
        <c:auto val="1"/>
        <c:lblAlgn val="ctr"/>
        <c:lblOffset val="100"/>
        <c:noMultiLvlLbl val="0"/>
      </c:catAx>
      <c:valAx>
        <c:axId val="186022528"/>
        <c:scaling>
          <c:orientation val="minMax"/>
          <c:max val="100"/>
        </c:scaling>
        <c:delete val="1"/>
        <c:axPos val="t"/>
        <c:numFmt formatCode="##0&quot;%&quot;" sourceLinked="1"/>
        <c:majorTickMark val="out"/>
        <c:minorTickMark val="none"/>
        <c:tickLblPos val="nextTo"/>
        <c:crossAx val="18602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UK (N=999)</a:t>
            </a:r>
            <a:endParaRPr lang="en-US" sz="1000" b="0" dirty="0">
              <a:solidFill>
                <a:srgbClr val="0A2F60"/>
              </a:solidFill>
            </a:endParaRPr>
          </a:p>
        </c:rich>
      </c:tx>
      <c:layout>
        <c:manualLayout>
          <c:xMode val="edge"/>
          <c:yMode val="edge"/>
          <c:x val="0.50748026217666076"/>
          <c:y val="0.1060587080880203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299253023738155"/>
                  <c:y val="-8.838225674001658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##0"%"</c:formatCode>
                <c:ptCount val="3"/>
                <c:pt idx="0">
                  <c:v>91.091091091091087</c:v>
                </c:pt>
                <c:pt idx="1">
                  <c:v>8.7087087087087074</c:v>
                </c:pt>
                <c:pt idx="2">
                  <c:v>9.4094094094094096</c:v>
                </c:pt>
              </c:numCache>
            </c:numRef>
          </c:val>
        </c:ser>
        <c:dLbls>
          <c:showLegendKey val="0"/>
          <c:showVal val="0"/>
          <c:showCatName val="0"/>
          <c:showSerName val="0"/>
          <c:showPercent val="0"/>
          <c:showBubbleSize val="0"/>
        </c:dLbls>
        <c:gapWidth val="50"/>
        <c:axId val="186053760"/>
        <c:axId val="186055296"/>
      </c:barChart>
      <c:catAx>
        <c:axId val="1860537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6055296"/>
        <c:crosses val="autoZero"/>
        <c:auto val="1"/>
        <c:lblAlgn val="ctr"/>
        <c:lblOffset val="100"/>
        <c:noMultiLvlLbl val="0"/>
      </c:catAx>
      <c:valAx>
        <c:axId val="186055296"/>
        <c:scaling>
          <c:orientation val="minMax"/>
          <c:max val="100"/>
        </c:scaling>
        <c:delete val="1"/>
        <c:axPos val="t"/>
        <c:numFmt formatCode="##0&quot;%&quot;" sourceLinked="1"/>
        <c:majorTickMark val="out"/>
        <c:minorTickMark val="none"/>
        <c:tickLblPos val="nextTo"/>
        <c:crossAx val="18605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0A2F60"/>
                </a:solidFill>
                <a:latin typeface="+mn-lt"/>
                <a:ea typeface="+mn-ea"/>
                <a:cs typeface="+mn-cs"/>
              </a:defRPr>
            </a:pPr>
            <a:r>
              <a:rPr lang="en-US" sz="1000" b="1" dirty="0" smtClean="0">
                <a:solidFill>
                  <a:srgbClr val="0A2F60"/>
                </a:solidFill>
              </a:rPr>
              <a:t>TOTAL (N=12013)</a:t>
            </a:r>
            <a:endParaRPr lang="en-US" sz="1000" b="1" dirty="0">
              <a:solidFill>
                <a:srgbClr val="0A2F60"/>
              </a:solidFill>
            </a:endParaRPr>
          </a:p>
        </c:rich>
      </c:tx>
      <c:layout>
        <c:manualLayout>
          <c:xMode val="edge"/>
          <c:yMode val="edge"/>
          <c:x val="0.16614285537370083"/>
          <c:y val="0.1237351594360237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layout>
                <c:manualLayout>
                  <c:x val="-0.11624895475551913"/>
                  <c:y val="8.838225674001698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Own or lease a car</c:v>
                </c:pt>
                <c:pt idx="1">
                  <c:v>Use a company car for professional trips only</c:v>
                </c:pt>
                <c:pt idx="2">
                  <c:v>Use a company car both for professional and private trips</c:v>
                </c:pt>
              </c:strCache>
            </c:strRef>
          </c:cat>
          <c:val>
            <c:numRef>
              <c:f>Feuil1!$B$2:$B$4</c:f>
              <c:numCache>
                <c:formatCode>##0"%"</c:formatCode>
                <c:ptCount val="3"/>
                <c:pt idx="0">
                  <c:v>90.82660451177891</c:v>
                </c:pt>
                <c:pt idx="1">
                  <c:v>10.471988678931158</c:v>
                </c:pt>
                <c:pt idx="2">
                  <c:v>11.004744859735286</c:v>
                </c:pt>
              </c:numCache>
            </c:numRef>
          </c:val>
        </c:ser>
        <c:dLbls>
          <c:showLegendKey val="0"/>
          <c:showVal val="0"/>
          <c:showCatName val="0"/>
          <c:showSerName val="0"/>
          <c:showPercent val="0"/>
          <c:showBubbleSize val="0"/>
        </c:dLbls>
        <c:gapWidth val="50"/>
        <c:axId val="186063488"/>
        <c:axId val="186073472"/>
      </c:barChart>
      <c:catAx>
        <c:axId val="1860634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2D5F"/>
                </a:solidFill>
                <a:latin typeface="+mj-lt"/>
                <a:ea typeface="+mn-ea"/>
                <a:cs typeface="+mn-cs"/>
              </a:defRPr>
            </a:pPr>
            <a:endParaRPr lang="en-US"/>
          </a:p>
        </c:txPr>
        <c:crossAx val="186073472"/>
        <c:crosses val="autoZero"/>
        <c:auto val="1"/>
        <c:lblAlgn val="ctr"/>
        <c:lblOffset val="100"/>
        <c:noMultiLvlLbl val="0"/>
      </c:catAx>
      <c:valAx>
        <c:axId val="186073472"/>
        <c:scaling>
          <c:orientation val="minMax"/>
          <c:max val="100"/>
        </c:scaling>
        <c:delete val="1"/>
        <c:axPos val="t"/>
        <c:numFmt formatCode="##0&quot;%&quot;" sourceLinked="1"/>
        <c:majorTickMark val="out"/>
        <c:minorTickMark val="none"/>
        <c:tickLblPos val="nextTo"/>
        <c:crossAx val="186063488"/>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UK (N=999)</a:t>
            </a:r>
            <a:endParaRPr lang="en-US" sz="1000" b="0" dirty="0">
              <a:solidFill>
                <a:srgbClr val="0A2F60"/>
              </a:solidFill>
            </a:endParaRPr>
          </a:p>
        </c:rich>
      </c:tx>
      <c:layout>
        <c:manualLayout>
          <c:xMode val="edge"/>
          <c:yMode val="edge"/>
          <c:x val="0.45277487170347519"/>
          <c:y val="0.1060587080880203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60.66066066066066</c:v>
                </c:pt>
                <c:pt idx="1">
                  <c:v>22.422422422422422</c:v>
                </c:pt>
                <c:pt idx="2">
                  <c:v>54.154154154154156</c:v>
                </c:pt>
              </c:numCache>
            </c:numRef>
          </c:val>
        </c:ser>
        <c:dLbls>
          <c:showLegendKey val="0"/>
          <c:showVal val="0"/>
          <c:showCatName val="0"/>
          <c:showSerName val="0"/>
          <c:showPercent val="0"/>
          <c:showBubbleSize val="0"/>
        </c:dLbls>
        <c:gapWidth val="50"/>
        <c:axId val="166354944"/>
        <c:axId val="166356480"/>
      </c:barChart>
      <c:catAx>
        <c:axId val="1663549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66356480"/>
        <c:crosses val="autoZero"/>
        <c:auto val="1"/>
        <c:lblAlgn val="ctr"/>
        <c:lblOffset val="100"/>
        <c:noMultiLvlLbl val="0"/>
      </c:catAx>
      <c:valAx>
        <c:axId val="166356480"/>
        <c:scaling>
          <c:orientation val="minMax"/>
          <c:max val="100"/>
        </c:scaling>
        <c:delete val="1"/>
        <c:axPos val="t"/>
        <c:numFmt formatCode="##0&quot;%&quot;" sourceLinked="1"/>
        <c:majorTickMark val="out"/>
        <c:minorTickMark val="none"/>
        <c:tickLblPos val="nextTo"/>
        <c:crossAx val="16635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Spain (N=1002)</a:t>
            </a:r>
            <a:endParaRPr lang="en-US" sz="1000" b="0" dirty="0">
              <a:solidFill>
                <a:srgbClr val="0A2F60"/>
              </a:solidFill>
            </a:endParaRPr>
          </a:p>
        </c:rich>
      </c:tx>
      <c:layout>
        <c:manualLayout>
          <c:xMode val="edge"/>
          <c:yMode val="edge"/>
          <c:x val="0.41915528631218363"/>
          <c:y val="0.1237351594360237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63.972055888223558</c:v>
                </c:pt>
                <c:pt idx="1">
                  <c:v>30.139720558882239</c:v>
                </c:pt>
                <c:pt idx="2">
                  <c:v>38.123752495009981</c:v>
                </c:pt>
              </c:numCache>
            </c:numRef>
          </c:val>
        </c:ser>
        <c:dLbls>
          <c:showLegendKey val="0"/>
          <c:showVal val="0"/>
          <c:showCatName val="0"/>
          <c:showSerName val="0"/>
          <c:showPercent val="0"/>
          <c:showBubbleSize val="0"/>
        </c:dLbls>
        <c:gapWidth val="50"/>
        <c:axId val="166429056"/>
        <c:axId val="166430592"/>
      </c:barChart>
      <c:catAx>
        <c:axId val="16642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66430592"/>
        <c:crosses val="autoZero"/>
        <c:auto val="1"/>
        <c:lblAlgn val="ctr"/>
        <c:lblOffset val="100"/>
        <c:noMultiLvlLbl val="0"/>
      </c:catAx>
      <c:valAx>
        <c:axId val="166430592"/>
        <c:scaling>
          <c:orientation val="minMax"/>
          <c:max val="100"/>
        </c:scaling>
        <c:delete val="1"/>
        <c:axPos val="t"/>
        <c:numFmt formatCode="##0&quot;%&quot;" sourceLinked="1"/>
        <c:majorTickMark val="out"/>
        <c:minorTickMark val="none"/>
        <c:tickLblPos val="nextTo"/>
        <c:crossAx val="16642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Poland (N=1000)</a:t>
            </a:r>
            <a:endParaRPr lang="en-US" sz="1000" b="0" dirty="0">
              <a:solidFill>
                <a:srgbClr val="0A2F60"/>
              </a:solidFill>
            </a:endParaRPr>
          </a:p>
        </c:rich>
      </c:tx>
      <c:layout>
        <c:manualLayout>
          <c:xMode val="edge"/>
          <c:yMode val="edge"/>
          <c:x val="0.3918025910755909"/>
          <c:y val="0.1237351594360237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74.3</c:v>
                </c:pt>
                <c:pt idx="1">
                  <c:v>60.6</c:v>
                </c:pt>
                <c:pt idx="2">
                  <c:v>50.9</c:v>
                </c:pt>
              </c:numCache>
            </c:numRef>
          </c:val>
        </c:ser>
        <c:dLbls>
          <c:showLegendKey val="0"/>
          <c:showVal val="0"/>
          <c:showCatName val="0"/>
          <c:showSerName val="0"/>
          <c:showPercent val="0"/>
          <c:showBubbleSize val="0"/>
        </c:dLbls>
        <c:gapWidth val="50"/>
        <c:axId val="166284672"/>
        <c:axId val="166286464"/>
      </c:barChart>
      <c:catAx>
        <c:axId val="16628467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66286464"/>
        <c:crosses val="autoZero"/>
        <c:auto val="1"/>
        <c:lblAlgn val="ctr"/>
        <c:lblOffset val="100"/>
        <c:noMultiLvlLbl val="0"/>
      </c:catAx>
      <c:valAx>
        <c:axId val="166286464"/>
        <c:scaling>
          <c:orientation val="minMax"/>
          <c:max val="100"/>
        </c:scaling>
        <c:delete val="1"/>
        <c:axPos val="t"/>
        <c:numFmt formatCode="##0&quot;%&quot;" sourceLinked="1"/>
        <c:majorTickMark val="out"/>
        <c:minorTickMark val="none"/>
        <c:tickLblPos val="nextTo"/>
        <c:crossAx val="16628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Czech Rep.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13"/>
                  <c:y val="-0.154887493139825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86.48111332007953</c:v>
                </c:pt>
                <c:pt idx="1">
                  <c:v>13.518886679920477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Netherlands (N=995)</a:t>
            </a:r>
            <a:endParaRPr lang="en-US" sz="1000" b="0" dirty="0">
              <a:solidFill>
                <a:srgbClr val="0A2F60"/>
              </a:solidFill>
            </a:endParaRPr>
          </a:p>
        </c:rich>
      </c:tx>
      <c:layout>
        <c:manualLayout>
          <c:xMode val="edge"/>
          <c:yMode val="edge"/>
          <c:x val="0.35761172202984998"/>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50</c:v>
                </c:pt>
                <c:pt idx="1">
                  <c:v>75.979899497487438</c:v>
                </c:pt>
                <c:pt idx="2">
                  <c:v>48</c:v>
                </c:pt>
              </c:numCache>
            </c:numRef>
          </c:val>
        </c:ser>
        <c:dLbls>
          <c:showLegendKey val="0"/>
          <c:showVal val="0"/>
          <c:showCatName val="0"/>
          <c:showSerName val="0"/>
          <c:showPercent val="0"/>
          <c:showBubbleSize val="0"/>
        </c:dLbls>
        <c:gapWidth val="50"/>
        <c:axId val="185560448"/>
        <c:axId val="185562240"/>
      </c:barChart>
      <c:catAx>
        <c:axId val="1855604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5562240"/>
        <c:crosses val="autoZero"/>
        <c:auto val="1"/>
        <c:lblAlgn val="ctr"/>
        <c:lblOffset val="100"/>
        <c:noMultiLvlLbl val="0"/>
      </c:catAx>
      <c:valAx>
        <c:axId val="185562240"/>
        <c:scaling>
          <c:orientation val="minMax"/>
          <c:max val="100"/>
        </c:scaling>
        <c:delete val="1"/>
        <c:axPos val="t"/>
        <c:numFmt formatCode="##0&quot;%&quot;" sourceLinked="1"/>
        <c:majorTickMark val="out"/>
        <c:minorTickMark val="none"/>
        <c:tickLblPos val="nextTo"/>
        <c:crossAx val="18556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France (N=1000)</a:t>
            </a:r>
            <a:endParaRPr lang="en-US" sz="1000" b="0" dirty="0">
              <a:solidFill>
                <a:srgbClr val="0A2F60"/>
              </a:solidFill>
            </a:endParaRPr>
          </a:p>
        </c:rich>
      </c:tx>
      <c:layout>
        <c:manualLayout>
          <c:xMode val="edge"/>
          <c:yMode val="edge"/>
          <c:x val="0.31658267917496086"/>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53.300000000000004</c:v>
                </c:pt>
                <c:pt idx="1">
                  <c:v>39</c:v>
                </c:pt>
                <c:pt idx="2">
                  <c:v>45.2</c:v>
                </c:pt>
              </c:numCache>
            </c:numRef>
          </c:val>
        </c:ser>
        <c:dLbls>
          <c:showLegendKey val="0"/>
          <c:showVal val="0"/>
          <c:showCatName val="0"/>
          <c:showSerName val="0"/>
          <c:showPercent val="0"/>
          <c:showBubbleSize val="0"/>
        </c:dLbls>
        <c:gapWidth val="50"/>
        <c:axId val="185589120"/>
        <c:axId val="185484416"/>
      </c:barChart>
      <c:catAx>
        <c:axId val="1855891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85484416"/>
        <c:crosses val="autoZero"/>
        <c:auto val="1"/>
        <c:lblAlgn val="ctr"/>
        <c:lblOffset val="100"/>
        <c:noMultiLvlLbl val="0"/>
      </c:catAx>
      <c:valAx>
        <c:axId val="185484416"/>
        <c:scaling>
          <c:orientation val="minMax"/>
          <c:max val="100"/>
        </c:scaling>
        <c:delete val="1"/>
        <c:axPos val="t"/>
        <c:numFmt formatCode="##0&quot;%&quot;" sourceLinked="1"/>
        <c:majorTickMark val="out"/>
        <c:minorTickMark val="none"/>
        <c:tickLblPos val="nextTo"/>
        <c:crossAx val="18558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Finland (N=1006)</a:t>
            </a:r>
            <a:endParaRPr lang="en-US" sz="1000" b="0" dirty="0">
              <a:solidFill>
                <a:srgbClr val="0A2F60"/>
              </a:solidFill>
            </a:endParaRPr>
          </a:p>
        </c:rich>
      </c:tx>
      <c:layout>
        <c:manualLayout>
          <c:xMode val="edge"/>
          <c:yMode val="edge"/>
          <c:x val="0.31658267917496086"/>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58.151093439363819</c:v>
                </c:pt>
                <c:pt idx="1">
                  <c:v>59.840954274353876</c:v>
                </c:pt>
                <c:pt idx="2">
                  <c:v>45.825049701789268</c:v>
                </c:pt>
              </c:numCache>
            </c:numRef>
          </c:val>
        </c:ser>
        <c:dLbls>
          <c:showLegendKey val="0"/>
          <c:showVal val="0"/>
          <c:showCatName val="0"/>
          <c:showSerName val="0"/>
          <c:showPercent val="0"/>
          <c:showBubbleSize val="0"/>
        </c:dLbls>
        <c:gapWidth val="50"/>
        <c:axId val="190393344"/>
        <c:axId val="190399232"/>
      </c:barChart>
      <c:catAx>
        <c:axId val="1903933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90399232"/>
        <c:crosses val="autoZero"/>
        <c:auto val="1"/>
        <c:lblAlgn val="ctr"/>
        <c:lblOffset val="100"/>
        <c:noMultiLvlLbl val="0"/>
      </c:catAx>
      <c:valAx>
        <c:axId val="190399232"/>
        <c:scaling>
          <c:orientation val="minMax"/>
          <c:max val="100"/>
        </c:scaling>
        <c:delete val="1"/>
        <c:axPos val="t"/>
        <c:numFmt formatCode="##0&quot;%&quot;" sourceLinked="1"/>
        <c:majorTickMark val="out"/>
        <c:minorTickMark val="none"/>
        <c:tickLblPos val="nextTo"/>
        <c:crossAx val="19039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Denmark (N=1001)</a:t>
            </a:r>
            <a:endParaRPr lang="en-US" sz="1000" b="0" dirty="0">
              <a:solidFill>
                <a:srgbClr val="0A2F60"/>
              </a:solidFill>
            </a:endParaRPr>
          </a:p>
        </c:rich>
      </c:tx>
      <c:layout>
        <c:manualLayout>
          <c:xMode val="edge"/>
          <c:yMode val="edge"/>
          <c:x val="0.31658267917496086"/>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46</c:v>
                </c:pt>
                <c:pt idx="1">
                  <c:v>49.550449550449549</c:v>
                </c:pt>
                <c:pt idx="2">
                  <c:v>39</c:v>
                </c:pt>
              </c:numCache>
            </c:numRef>
          </c:val>
        </c:ser>
        <c:dLbls>
          <c:showLegendKey val="0"/>
          <c:showVal val="0"/>
          <c:showCatName val="0"/>
          <c:showSerName val="0"/>
          <c:showPercent val="0"/>
          <c:showBubbleSize val="0"/>
        </c:dLbls>
        <c:gapWidth val="50"/>
        <c:axId val="190434304"/>
        <c:axId val="190444288"/>
      </c:barChart>
      <c:catAx>
        <c:axId val="1904343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90444288"/>
        <c:crosses val="autoZero"/>
        <c:auto val="1"/>
        <c:lblAlgn val="ctr"/>
        <c:lblOffset val="100"/>
        <c:noMultiLvlLbl val="0"/>
      </c:catAx>
      <c:valAx>
        <c:axId val="190444288"/>
        <c:scaling>
          <c:orientation val="minMax"/>
          <c:max val="100"/>
        </c:scaling>
        <c:delete val="1"/>
        <c:axPos val="t"/>
        <c:numFmt formatCode="##0&quot;%&quot;" sourceLinked="1"/>
        <c:majorTickMark val="out"/>
        <c:minorTickMark val="none"/>
        <c:tickLblPos val="nextTo"/>
        <c:crossAx val="19043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Czech Rep (N=1006)</a:t>
            </a:r>
            <a:endParaRPr lang="en-US" sz="1000" b="0" dirty="0">
              <a:solidFill>
                <a:srgbClr val="0A2F60"/>
              </a:solidFill>
            </a:endParaRPr>
          </a:p>
        </c:rich>
      </c:tx>
      <c:layout>
        <c:manualLayout>
          <c:xMode val="edge"/>
          <c:yMode val="edge"/>
          <c:x val="0.31658267917496086"/>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80.019880715705767</c:v>
                </c:pt>
                <c:pt idx="1">
                  <c:v>53.976143141153074</c:v>
                </c:pt>
                <c:pt idx="2">
                  <c:v>61.82902584493042</c:v>
                </c:pt>
              </c:numCache>
            </c:numRef>
          </c:val>
        </c:ser>
        <c:dLbls>
          <c:showLegendKey val="0"/>
          <c:showVal val="0"/>
          <c:showCatName val="0"/>
          <c:showSerName val="0"/>
          <c:showPercent val="0"/>
          <c:showBubbleSize val="0"/>
        </c:dLbls>
        <c:gapWidth val="50"/>
        <c:axId val="190527744"/>
        <c:axId val="190529536"/>
      </c:barChart>
      <c:catAx>
        <c:axId val="190527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90529536"/>
        <c:crosses val="autoZero"/>
        <c:auto val="1"/>
        <c:lblAlgn val="ctr"/>
        <c:lblOffset val="100"/>
        <c:noMultiLvlLbl val="0"/>
      </c:catAx>
      <c:valAx>
        <c:axId val="190529536"/>
        <c:scaling>
          <c:orientation val="minMax"/>
          <c:max val="100"/>
        </c:scaling>
        <c:delete val="1"/>
        <c:axPos val="t"/>
        <c:numFmt formatCode="##0&quot;%&quot;" sourceLinked="1"/>
        <c:majorTickMark val="out"/>
        <c:minorTickMark val="none"/>
        <c:tickLblPos val="nextTo"/>
        <c:crossAx val="19052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Belgium (N=1006)</a:t>
            </a:r>
            <a:endParaRPr lang="en-US" sz="1000" b="0" dirty="0">
              <a:solidFill>
                <a:srgbClr val="0A2F60"/>
              </a:solidFill>
            </a:endParaRPr>
          </a:p>
        </c:rich>
      </c:tx>
      <c:layout>
        <c:manualLayout>
          <c:xMode val="edge"/>
          <c:yMode val="edge"/>
          <c:x val="0.31658267917496086"/>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51</c:v>
                </c:pt>
                <c:pt idx="1">
                  <c:v>42</c:v>
                </c:pt>
                <c:pt idx="2">
                  <c:v>40</c:v>
                </c:pt>
              </c:numCache>
            </c:numRef>
          </c:val>
        </c:ser>
        <c:dLbls>
          <c:showLegendKey val="0"/>
          <c:showVal val="0"/>
          <c:showCatName val="0"/>
          <c:showSerName val="0"/>
          <c:showPercent val="0"/>
          <c:showBubbleSize val="0"/>
        </c:dLbls>
        <c:gapWidth val="50"/>
        <c:axId val="190559744"/>
        <c:axId val="190561280"/>
      </c:barChart>
      <c:catAx>
        <c:axId val="190559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90561280"/>
        <c:crosses val="autoZero"/>
        <c:auto val="1"/>
        <c:lblAlgn val="ctr"/>
        <c:lblOffset val="100"/>
        <c:noMultiLvlLbl val="0"/>
      </c:catAx>
      <c:valAx>
        <c:axId val="190561280"/>
        <c:scaling>
          <c:orientation val="minMax"/>
          <c:max val="100"/>
        </c:scaling>
        <c:delete val="1"/>
        <c:axPos val="t"/>
        <c:numFmt formatCode="##0&quot;%&quot;" sourceLinked="1"/>
        <c:majorTickMark val="out"/>
        <c:minorTickMark val="none"/>
        <c:tickLblPos val="nextTo"/>
        <c:crossAx val="190559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Austria (N=1001)</a:t>
            </a:r>
            <a:endParaRPr lang="en-US" sz="1000" b="0" dirty="0">
              <a:solidFill>
                <a:srgbClr val="0A2F60"/>
              </a:solidFill>
            </a:endParaRPr>
          </a:p>
        </c:rich>
      </c:tx>
      <c:layout>
        <c:manualLayout>
          <c:xMode val="edge"/>
          <c:yMode val="edge"/>
          <c:x val="0.20717189822858989"/>
          <c:y val="0.11489693376202208"/>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63.936063936063938</c:v>
                </c:pt>
                <c:pt idx="1">
                  <c:v>51.348651348651352</c:v>
                </c:pt>
                <c:pt idx="2">
                  <c:v>48.35164835164835</c:v>
                </c:pt>
              </c:numCache>
            </c:numRef>
          </c:val>
        </c:ser>
        <c:dLbls>
          <c:showLegendKey val="0"/>
          <c:showVal val="0"/>
          <c:showCatName val="0"/>
          <c:showSerName val="0"/>
          <c:showPercent val="0"/>
          <c:showBubbleSize val="0"/>
        </c:dLbls>
        <c:gapWidth val="50"/>
        <c:axId val="190588032"/>
        <c:axId val="190589568"/>
      </c:barChart>
      <c:catAx>
        <c:axId val="1905880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2D5F"/>
                </a:solidFill>
                <a:latin typeface="+mj-lt"/>
                <a:ea typeface="+mn-ea"/>
                <a:cs typeface="+mn-cs"/>
              </a:defRPr>
            </a:pPr>
            <a:endParaRPr lang="en-US"/>
          </a:p>
        </c:txPr>
        <c:crossAx val="190589568"/>
        <c:crosses val="autoZero"/>
        <c:auto val="1"/>
        <c:lblAlgn val="ctr"/>
        <c:lblOffset val="100"/>
        <c:noMultiLvlLbl val="0"/>
      </c:catAx>
      <c:valAx>
        <c:axId val="190589568"/>
        <c:scaling>
          <c:orientation val="minMax"/>
          <c:max val="100"/>
        </c:scaling>
        <c:delete val="1"/>
        <c:axPos val="t"/>
        <c:numFmt formatCode="##0&quot;%&quot;" sourceLinked="1"/>
        <c:majorTickMark val="out"/>
        <c:minorTickMark val="none"/>
        <c:tickLblPos val="nextTo"/>
        <c:crossAx val="19058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Italy (N=1000)</a:t>
            </a:r>
            <a:endParaRPr lang="en-US" sz="1000" b="0" dirty="0">
              <a:solidFill>
                <a:srgbClr val="0A2F60"/>
              </a:solidFill>
            </a:endParaRPr>
          </a:p>
        </c:rich>
      </c:tx>
      <c:layout>
        <c:manualLayout>
          <c:xMode val="edge"/>
          <c:yMode val="edge"/>
          <c:x val="0.34393537441155358"/>
          <c:y val="0.1060587080880203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57.999999999999993</c:v>
                </c:pt>
                <c:pt idx="1">
                  <c:v>47</c:v>
                </c:pt>
                <c:pt idx="2">
                  <c:v>46.300000000000004</c:v>
                </c:pt>
              </c:numCache>
            </c:numRef>
          </c:val>
        </c:ser>
        <c:dLbls>
          <c:showLegendKey val="0"/>
          <c:showVal val="0"/>
          <c:showCatName val="0"/>
          <c:showSerName val="0"/>
          <c:showPercent val="0"/>
          <c:showBubbleSize val="0"/>
        </c:dLbls>
        <c:gapWidth val="50"/>
        <c:axId val="190624512"/>
        <c:axId val="190626048"/>
      </c:barChart>
      <c:catAx>
        <c:axId val="1906245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Futura Std Light"/>
                <a:ea typeface="+mn-ea"/>
                <a:cs typeface="+mn-cs"/>
              </a:defRPr>
            </a:pPr>
            <a:endParaRPr lang="en-US"/>
          </a:p>
        </c:txPr>
        <c:crossAx val="190626048"/>
        <c:crosses val="autoZero"/>
        <c:auto val="1"/>
        <c:lblAlgn val="ctr"/>
        <c:lblOffset val="100"/>
        <c:noMultiLvlLbl val="0"/>
      </c:catAx>
      <c:valAx>
        <c:axId val="190626048"/>
        <c:scaling>
          <c:orientation val="minMax"/>
          <c:max val="100"/>
        </c:scaling>
        <c:delete val="1"/>
        <c:axPos val="t"/>
        <c:numFmt formatCode="##0&quot;%&quot;" sourceLinked="1"/>
        <c:majorTickMark val="out"/>
        <c:minorTickMark val="none"/>
        <c:tickLblPos val="nextTo"/>
        <c:crossAx val="19062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A2F60"/>
                </a:solidFill>
                <a:latin typeface="+mn-lt"/>
                <a:ea typeface="+mn-ea"/>
                <a:cs typeface="+mn-cs"/>
              </a:defRPr>
            </a:pPr>
            <a:r>
              <a:rPr lang="en-US" sz="1000" b="0" dirty="0" smtClean="0">
                <a:solidFill>
                  <a:srgbClr val="0A2F60"/>
                </a:solidFill>
              </a:rPr>
              <a:t>Germany (N=997)</a:t>
            </a:r>
            <a:endParaRPr lang="en-US" sz="1000" b="0" dirty="0">
              <a:solidFill>
                <a:srgbClr val="0A2F60"/>
              </a:solidFill>
            </a:endParaRPr>
          </a:p>
        </c:rich>
      </c:tx>
      <c:layout>
        <c:manualLayout>
          <c:xMode val="edge"/>
          <c:yMode val="edge"/>
          <c:x val="0.22084824584688625"/>
          <c:y val="0.1237351594360237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62</c:v>
                </c:pt>
                <c:pt idx="1">
                  <c:v>56</c:v>
                </c:pt>
                <c:pt idx="2">
                  <c:v>52.758274824473418</c:v>
                </c:pt>
              </c:numCache>
            </c:numRef>
          </c:val>
        </c:ser>
        <c:dLbls>
          <c:showLegendKey val="0"/>
          <c:showVal val="0"/>
          <c:showCatName val="0"/>
          <c:showSerName val="0"/>
          <c:showPercent val="0"/>
          <c:showBubbleSize val="0"/>
        </c:dLbls>
        <c:gapWidth val="50"/>
        <c:axId val="190718720"/>
        <c:axId val="190720256"/>
      </c:barChart>
      <c:catAx>
        <c:axId val="1907187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2D5F"/>
                </a:solidFill>
                <a:latin typeface="+mj-lt"/>
                <a:ea typeface="+mn-ea"/>
                <a:cs typeface="+mn-cs"/>
              </a:defRPr>
            </a:pPr>
            <a:endParaRPr lang="en-US"/>
          </a:p>
        </c:txPr>
        <c:crossAx val="190720256"/>
        <c:crosses val="autoZero"/>
        <c:auto val="1"/>
        <c:lblAlgn val="ctr"/>
        <c:lblOffset val="100"/>
        <c:noMultiLvlLbl val="0"/>
      </c:catAx>
      <c:valAx>
        <c:axId val="190720256"/>
        <c:scaling>
          <c:orientation val="minMax"/>
          <c:max val="100"/>
        </c:scaling>
        <c:delete val="1"/>
        <c:axPos val="t"/>
        <c:numFmt formatCode="##0&quot;%&quot;" sourceLinked="1"/>
        <c:majorTickMark val="out"/>
        <c:minorTickMark val="none"/>
        <c:tickLblPos val="nextTo"/>
        <c:crossAx val="19071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0A2F60"/>
                </a:solidFill>
                <a:latin typeface="+mn-lt"/>
                <a:ea typeface="+mn-ea"/>
                <a:cs typeface="+mn-cs"/>
              </a:defRPr>
            </a:pPr>
            <a:r>
              <a:rPr lang="en-US" sz="1000" b="1" dirty="0" smtClean="0">
                <a:solidFill>
                  <a:srgbClr val="0A2F60"/>
                </a:solidFill>
              </a:rPr>
              <a:t>TOTAL (N=12013)</a:t>
            </a:r>
            <a:endParaRPr lang="en-US" sz="1000" b="1" dirty="0">
              <a:solidFill>
                <a:srgbClr val="0A2F60"/>
              </a:solidFill>
            </a:endParaRPr>
          </a:p>
        </c:rich>
      </c:tx>
      <c:layout>
        <c:manualLayout>
          <c:xMode val="edge"/>
          <c:yMode val="edge"/>
          <c:x val="0.16614285537370083"/>
          <c:y val="0.12373515943602377"/>
        </c:manualLayout>
      </c:layout>
      <c:overlay val="0"/>
      <c:spPr>
        <a:noFill/>
        <a:ln>
          <a:noFill/>
        </a:ln>
        <a:effectLst/>
      </c:spPr>
    </c:title>
    <c:autoTitleDeleted val="0"/>
    <c:plotArea>
      <c:layout>
        <c:manualLayout>
          <c:layoutTarget val="inner"/>
          <c:xMode val="edge"/>
          <c:yMode val="edge"/>
          <c:x val="0.48505535959371554"/>
          <c:y val="0.28463540579286539"/>
          <c:w val="0.43972472850565447"/>
          <c:h val="0.6181441117931159"/>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7C43B"/>
              </a:solidFill>
              <a:ln>
                <a:noFill/>
              </a:ln>
              <a:effectLst/>
            </c:spPr>
          </c:dPt>
          <c:dPt>
            <c:idx val="1"/>
            <c:invertIfNegative val="0"/>
            <c:bubble3D val="0"/>
            <c:spPr>
              <a:solidFill>
                <a:srgbClr val="89A1C2"/>
              </a:solidFill>
              <a:ln>
                <a:noFill/>
              </a:ln>
              <a:effectLst/>
            </c:spPr>
          </c:dPt>
          <c:dPt>
            <c:idx val="2"/>
            <c:invertIfNegative val="0"/>
            <c:bubble3D val="0"/>
            <c:spPr>
              <a:solidFill>
                <a:srgbClr val="97C464"/>
              </a:solidFill>
              <a:ln>
                <a:noFill/>
              </a:ln>
              <a:effectLst/>
            </c:spPr>
          </c:dPt>
          <c:dPt>
            <c:idx val="3"/>
            <c:invertIfNegative val="0"/>
            <c:bubble3D val="0"/>
            <c:spPr>
              <a:solidFill>
                <a:srgbClr val="E65D2E"/>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Public Transport</c:v>
                </c:pt>
                <c:pt idx="1">
                  <c:v>Bike or motorcycle</c:v>
                </c:pt>
                <c:pt idx="2">
                  <c:v>Train</c:v>
                </c:pt>
              </c:strCache>
            </c:strRef>
          </c:cat>
          <c:val>
            <c:numRef>
              <c:f>Feuil1!$B$2:$B$4</c:f>
              <c:numCache>
                <c:formatCode>##0"%"</c:formatCode>
                <c:ptCount val="3"/>
                <c:pt idx="0">
                  <c:v>60.06513633941897</c:v>
                </c:pt>
                <c:pt idx="1">
                  <c:v>49.066617565898618</c:v>
                </c:pt>
                <c:pt idx="2">
                  <c:v>47.554669306200452</c:v>
                </c:pt>
              </c:numCache>
            </c:numRef>
          </c:val>
        </c:ser>
        <c:dLbls>
          <c:showLegendKey val="0"/>
          <c:showVal val="0"/>
          <c:showCatName val="0"/>
          <c:showSerName val="0"/>
          <c:showPercent val="0"/>
          <c:showBubbleSize val="0"/>
        </c:dLbls>
        <c:gapWidth val="50"/>
        <c:axId val="190758912"/>
        <c:axId val="190760448"/>
      </c:barChart>
      <c:catAx>
        <c:axId val="1907589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2D5F"/>
                </a:solidFill>
                <a:latin typeface="+mj-lt"/>
                <a:ea typeface="+mn-ea"/>
                <a:cs typeface="+mn-cs"/>
              </a:defRPr>
            </a:pPr>
            <a:endParaRPr lang="en-US"/>
          </a:p>
        </c:txPr>
        <c:crossAx val="190760448"/>
        <c:crosses val="autoZero"/>
        <c:auto val="1"/>
        <c:lblAlgn val="ctr"/>
        <c:lblOffset val="100"/>
        <c:noMultiLvlLbl val="0"/>
      </c:catAx>
      <c:valAx>
        <c:axId val="190760448"/>
        <c:scaling>
          <c:orientation val="minMax"/>
          <c:max val="100"/>
        </c:scaling>
        <c:delete val="1"/>
        <c:axPos val="t"/>
        <c:numFmt formatCode="##0&quot;%&quot;" sourceLinked="1"/>
        <c:majorTickMark val="out"/>
        <c:minorTickMark val="none"/>
        <c:tickLblPos val="nextTo"/>
        <c:crossAx val="19075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Denmark (1001)</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13"/>
                  <c:y val="-0.154887493139825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395626604993254"/>
                  <c:y val="0.1838915482651381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90</c:v>
                </c:pt>
                <c:pt idx="1">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1288887313994"/>
          <c:y val="6.620201403133448E-2"/>
          <c:w val="0.52260395233132351"/>
          <c:h val="0.82636567671428696"/>
        </c:manualLayout>
      </c:layout>
      <c:barChart>
        <c:barDir val="bar"/>
        <c:grouping val="stacked"/>
        <c:varyColors val="0"/>
        <c:ser>
          <c:idx val="0"/>
          <c:order val="0"/>
          <c:tx>
            <c:strRef>
              <c:f>Feuil1!$B$1</c:f>
              <c:strCache>
                <c:ptCount val="1"/>
                <c:pt idx="0">
                  <c:v>Important</c:v>
                </c:pt>
              </c:strCache>
            </c:strRef>
          </c:tx>
          <c:spPr>
            <a:solidFill>
              <a:srgbClr val="6ABCC5"/>
            </a:solidFill>
            <a:ln>
              <a:noFill/>
            </a:ln>
            <a:effectLst/>
          </c:spPr>
          <c:invertIfNegative val="0"/>
          <c:dLbls>
            <c:dLbl>
              <c:idx val="0"/>
              <c:layout/>
              <c:tx>
                <c:rich>
                  <a:bodyPr/>
                  <a:lstStyle/>
                  <a:p>
                    <a:r>
                      <a:rPr lang="en-US" smtClean="0"/>
                      <a:t>36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42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56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51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38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Safety</c:v>
                </c:pt>
                <c:pt idx="1">
                  <c:v>Fuel consumption</c:v>
                </c:pt>
                <c:pt idx="2">
                  <c:v>Running costs</c:v>
                </c:pt>
                <c:pt idx="3">
                  <c:v>Comfort</c:v>
                </c:pt>
                <c:pt idx="4">
                  <c:v>Size</c:v>
                </c:pt>
                <c:pt idx="5">
                  <c:v>Car design/ brand</c:v>
                </c:pt>
                <c:pt idx="6">
                  <c:v>Engine power</c:v>
                </c:pt>
                <c:pt idx="7">
                  <c:v>Connectivity features</c:v>
                </c:pt>
              </c:strCache>
            </c:strRef>
          </c:cat>
          <c:val>
            <c:numRef>
              <c:f>Feuil1!$B$2:$B$9</c:f>
              <c:numCache>
                <c:formatCode>##0"%"</c:formatCode>
                <c:ptCount val="8"/>
                <c:pt idx="0">
                  <c:v>36.196084477303728</c:v>
                </c:pt>
                <c:pt idx="1">
                  <c:v>42.048708929860872</c:v>
                </c:pt>
                <c:pt idx="2">
                  <c:v>47.471906518845422</c:v>
                </c:pt>
                <c:pt idx="3">
                  <c:v>56.258863576380989</c:v>
                </c:pt>
                <c:pt idx="4">
                  <c:v>60.21196405453</c:v>
                </c:pt>
                <c:pt idx="5">
                  <c:v>51.283997190598043</c:v>
                </c:pt>
                <c:pt idx="6">
                  <c:v>54.568333458125181</c:v>
                </c:pt>
                <c:pt idx="7">
                  <c:v>37.539966810822818</c:v>
                </c:pt>
              </c:numCache>
            </c:numRef>
          </c:val>
        </c:ser>
        <c:ser>
          <c:idx val="1"/>
          <c:order val="1"/>
          <c:tx>
            <c:strRef>
              <c:f>Feuil1!$C$1</c:f>
              <c:strCache>
                <c:ptCount val="1"/>
                <c:pt idx="0">
                  <c:v>Very important</c:v>
                </c:pt>
              </c:strCache>
            </c:strRef>
          </c:tx>
          <c:spPr>
            <a:solidFill>
              <a:srgbClr val="7B4A6B"/>
            </a:solidFill>
            <a:ln>
              <a:noFill/>
            </a:ln>
            <a:effectLst/>
          </c:spPr>
          <c:invertIfNegative val="0"/>
          <c:dLbls>
            <c:dLbl>
              <c:idx val="0"/>
              <c:layout/>
              <c:tx>
                <c:rich>
                  <a:bodyPr/>
                  <a:lstStyle/>
                  <a:p>
                    <a:r>
                      <a:rPr lang="en-US" smtClean="0"/>
                      <a:t>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53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38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19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Safety</c:v>
                </c:pt>
                <c:pt idx="1">
                  <c:v>Fuel consumption</c:v>
                </c:pt>
                <c:pt idx="2">
                  <c:v>Running costs</c:v>
                </c:pt>
                <c:pt idx="3">
                  <c:v>Comfort</c:v>
                </c:pt>
                <c:pt idx="4">
                  <c:v>Size</c:v>
                </c:pt>
                <c:pt idx="5">
                  <c:v>Car design/ brand</c:v>
                </c:pt>
                <c:pt idx="6">
                  <c:v>Engine power</c:v>
                </c:pt>
                <c:pt idx="7">
                  <c:v>Connectivity features</c:v>
                </c:pt>
              </c:strCache>
            </c:strRef>
          </c:cat>
          <c:val>
            <c:numRef>
              <c:f>Feuil1!$C$2:$C$9</c:f>
              <c:numCache>
                <c:formatCode>##0"%"</c:formatCode>
                <c:ptCount val="8"/>
                <c:pt idx="0">
                  <c:v>59.937308555155589</c:v>
                </c:pt>
                <c:pt idx="1">
                  <c:v>52.921262785391043</c:v>
                </c:pt>
                <c:pt idx="2">
                  <c:v>45.669185236040661</c:v>
                </c:pt>
                <c:pt idx="3">
                  <c:v>38.496749193700872</c:v>
                </c:pt>
                <c:pt idx="4">
                  <c:v>21.712583252653861</c:v>
                </c:pt>
                <c:pt idx="5">
                  <c:v>18.853331254690701</c:v>
                </c:pt>
                <c:pt idx="6">
                  <c:v>16.426697617733343</c:v>
                </c:pt>
                <c:pt idx="7">
                  <c:v>9.150189436752509</c:v>
                </c:pt>
              </c:numCache>
            </c:numRef>
          </c:val>
        </c:ser>
        <c:ser>
          <c:idx val="2"/>
          <c:order val="2"/>
          <c:tx>
            <c:strRef>
              <c:f>Feuil1!$D$1</c:f>
              <c:strCache>
                <c:ptCount val="1"/>
                <c:pt idx="0">
                  <c:v>DK</c:v>
                </c:pt>
              </c:strCache>
            </c:strRef>
          </c:tx>
          <c:spPr>
            <a:solidFill>
              <a:schemeClr val="accent3"/>
            </a:solidFill>
            <a:ln>
              <a:noFill/>
            </a:ln>
            <a:effectLst/>
          </c:spPr>
          <c:invertIfNegative val="0"/>
          <c:dLbls>
            <c:dLbl>
              <c:idx val="0"/>
              <c:layout>
                <c:manualLayout>
                  <c:x val="-2.0141132928532056E-2"/>
                  <c:y val="-3.0665625162232023E-3"/>
                </c:manualLayout>
              </c:layout>
              <c:tx>
                <c:rich>
                  <a:bodyPr/>
                  <a:lstStyle/>
                  <a:p>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5.7546094081520156E-3"/>
                  <c:y val="6.1331250324464046E-3"/>
                </c:manualLayout>
              </c:layout>
              <c:tx>
                <c:rich>
                  <a:bodyPr/>
                  <a:lstStyle/>
                  <a:p>
                    <a:r>
                      <a:rPr lang="en-US" dirty="0" smtClean="0"/>
                      <a:t>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Safety</c:v>
                </c:pt>
                <c:pt idx="1">
                  <c:v>Fuel consumption</c:v>
                </c:pt>
                <c:pt idx="2">
                  <c:v>Running costs</c:v>
                </c:pt>
                <c:pt idx="3">
                  <c:v>Comfort</c:v>
                </c:pt>
                <c:pt idx="4">
                  <c:v>Size</c:v>
                </c:pt>
                <c:pt idx="5">
                  <c:v>Car design/ brand</c:v>
                </c:pt>
                <c:pt idx="6">
                  <c:v>Engine power</c:v>
                </c:pt>
                <c:pt idx="7">
                  <c:v>Connectivity features</c:v>
                </c:pt>
              </c:strCache>
            </c:strRef>
          </c:cat>
          <c:val>
            <c:numRef>
              <c:f>Feuil1!$D$2:$D$9</c:f>
              <c:numCache>
                <c:formatCode>##0"%"</c:formatCode>
                <c:ptCount val="8"/>
                <c:pt idx="0">
                  <c:v>-0.61577630273261852</c:v>
                </c:pt>
                <c:pt idx="1">
                  <c:v>-0.76436062617750333</c:v>
                </c:pt>
                <c:pt idx="2">
                  <c:v>-0.94905580121617106</c:v>
                </c:pt>
                <c:pt idx="3">
                  <c:v>-0.59473108830188015</c:v>
                </c:pt>
                <c:pt idx="4">
                  <c:v>-0.87291513550962385</c:v>
                </c:pt>
                <c:pt idx="5">
                  <c:v>-1.1889480886107788</c:v>
                </c:pt>
                <c:pt idx="6">
                  <c:v>-1.3467326923852863</c:v>
                </c:pt>
                <c:pt idx="7">
                  <c:v>-9.1588210037491322</c:v>
                </c:pt>
              </c:numCache>
            </c:numRef>
          </c:val>
        </c:ser>
        <c:ser>
          <c:idx val="3"/>
          <c:order val="3"/>
          <c:tx>
            <c:strRef>
              <c:f>Feuil1!$E$1</c:f>
              <c:strCache>
                <c:ptCount val="1"/>
                <c:pt idx="0">
                  <c:v>Not important</c:v>
                </c:pt>
              </c:strCache>
            </c:strRef>
          </c:tx>
          <c:spPr>
            <a:solidFill>
              <a:srgbClr val="F7C43B"/>
            </a:solidFill>
            <a:ln>
              <a:noFill/>
            </a:ln>
            <a:effectLst/>
          </c:spPr>
          <c:invertIfNegative val="0"/>
          <c:dLbls>
            <c:dLbl>
              <c:idx val="0"/>
              <c:layout/>
              <c:tx>
                <c:rich>
                  <a:bodyPr/>
                  <a:lstStyle/>
                  <a:p>
                    <a:r>
                      <a:rPr lang="en-US"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2.5895742336683965E-2"/>
                  <c:y val="-5.6219663343077026E-17"/>
                </c:manualLayout>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36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Safety</c:v>
                </c:pt>
                <c:pt idx="1">
                  <c:v>Fuel consumption</c:v>
                </c:pt>
                <c:pt idx="2">
                  <c:v>Running costs</c:v>
                </c:pt>
                <c:pt idx="3">
                  <c:v>Comfort</c:v>
                </c:pt>
                <c:pt idx="4">
                  <c:v>Size</c:v>
                </c:pt>
                <c:pt idx="5">
                  <c:v>Car design/ brand</c:v>
                </c:pt>
                <c:pt idx="6">
                  <c:v>Engine power</c:v>
                </c:pt>
                <c:pt idx="7">
                  <c:v>Connectivity features</c:v>
                </c:pt>
              </c:strCache>
            </c:strRef>
          </c:cat>
          <c:val>
            <c:numRef>
              <c:f>Feuil1!$E$2:$E$9</c:f>
              <c:numCache>
                <c:formatCode>##0"%"</c:formatCode>
                <c:ptCount val="8"/>
                <c:pt idx="0">
                  <c:v>-2.8010252842957164</c:v>
                </c:pt>
                <c:pt idx="1">
                  <c:v>-3.7383661213590935</c:v>
                </c:pt>
                <c:pt idx="2">
                  <c:v>-5.291370484467425</c:v>
                </c:pt>
                <c:pt idx="3">
                  <c:v>-4.3871905795881005</c:v>
                </c:pt>
                <c:pt idx="4">
                  <c:v>-15.989297289879422</c:v>
                </c:pt>
                <c:pt idx="5">
                  <c:v>-24.814683393304694</c:v>
                </c:pt>
                <c:pt idx="6">
                  <c:v>-25.049879396153823</c:v>
                </c:pt>
                <c:pt idx="7">
                  <c:v>-36.363631282440473</c:v>
                </c:pt>
              </c:numCache>
            </c:numRef>
          </c:val>
        </c:ser>
        <c:ser>
          <c:idx val="4"/>
          <c:order val="4"/>
          <c:tx>
            <c:strRef>
              <c:f>Feuil1!$F$1</c:f>
              <c:strCache>
                <c:ptCount val="1"/>
                <c:pt idx="0">
                  <c:v>Not important at all</c:v>
                </c:pt>
              </c:strCache>
            </c:strRef>
          </c:tx>
          <c:spPr>
            <a:solidFill>
              <a:srgbClr val="E65D2E"/>
            </a:solidFill>
            <a:ln>
              <a:noFill/>
            </a:ln>
            <a:effectLst/>
          </c:spPr>
          <c:invertIfNegative val="0"/>
          <c:dLbls>
            <c:dLbl>
              <c:idx val="1"/>
              <c:delete val="1"/>
              <c:extLst>
                <c:ext xmlns:c15="http://schemas.microsoft.com/office/drawing/2012/chart" uri="{CE6537A1-D6FC-4f65-9D91-7224C49458BB}"/>
              </c:extLst>
            </c:dLbl>
            <c:dLbl>
              <c:idx val="2"/>
              <c:layout>
                <c:manualLayout>
                  <c:x val="2.8773047040760078E-3"/>
                  <c:y val="0"/>
                </c:manualLayout>
              </c:layout>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Safety</c:v>
                </c:pt>
                <c:pt idx="1">
                  <c:v>Fuel consumption</c:v>
                </c:pt>
                <c:pt idx="2">
                  <c:v>Running costs</c:v>
                </c:pt>
                <c:pt idx="3">
                  <c:v>Comfort</c:v>
                </c:pt>
                <c:pt idx="4">
                  <c:v>Size</c:v>
                </c:pt>
                <c:pt idx="5">
                  <c:v>Car design/ brand</c:v>
                </c:pt>
                <c:pt idx="6">
                  <c:v>Engine power</c:v>
                </c:pt>
                <c:pt idx="7">
                  <c:v>Connectivity features</c:v>
                </c:pt>
              </c:strCache>
            </c:strRef>
          </c:cat>
          <c:val>
            <c:numRef>
              <c:f>Feuil1!$F$2:$F$9</c:f>
              <c:numCache>
                <c:formatCode>##0"%"</c:formatCode>
                <c:ptCount val="8"/>
                <c:pt idx="1">
                  <c:v>-0.52730153721120032</c:v>
                </c:pt>
                <c:pt idx="2">
                  <c:v>-0.61848195942976836</c:v>
                </c:pt>
                <c:pt idx="4">
                  <c:v>-1.2132402674268561</c:v>
                </c:pt>
                <c:pt idx="5">
                  <c:v>-3.8590400727953549</c:v>
                </c:pt>
                <c:pt idx="6">
                  <c:v>-2.6083568356019433</c:v>
                </c:pt>
                <c:pt idx="7">
                  <c:v>-7.7873914662347028</c:v>
                </c:pt>
              </c:numCache>
            </c:numRef>
          </c:val>
        </c:ser>
        <c:dLbls>
          <c:showLegendKey val="0"/>
          <c:showVal val="0"/>
          <c:showCatName val="0"/>
          <c:showSerName val="0"/>
          <c:showPercent val="0"/>
          <c:showBubbleSize val="0"/>
        </c:dLbls>
        <c:gapWidth val="60"/>
        <c:overlap val="100"/>
        <c:axId val="190187392"/>
        <c:axId val="190188928"/>
      </c:barChart>
      <c:catAx>
        <c:axId val="190187392"/>
        <c:scaling>
          <c:orientation val="maxMin"/>
        </c:scaling>
        <c:delete val="0"/>
        <c:axPos val="l"/>
        <c:numFmt formatCode="General" sourceLinked="1"/>
        <c:majorTickMark val="none"/>
        <c:minorTickMark val="none"/>
        <c:tickLblPos val="low"/>
        <c:spPr>
          <a:noFill/>
          <a:ln w="9525" cap="flat" cmpd="sng" algn="ctr">
            <a:solidFill>
              <a:srgbClr val="002D5F"/>
            </a:solidFill>
            <a:round/>
          </a:ln>
          <a:effectLst/>
        </c:spPr>
        <c:txPr>
          <a:bodyPr rot="-60000000" spcFirstLastPara="1" vertOverflow="ellipsis" vert="horz" wrap="square" anchor="ctr" anchorCtr="1"/>
          <a:lstStyle/>
          <a:p>
            <a:pPr>
              <a:defRPr sz="1000" b="0" i="0" u="none" strike="noStrike" kern="1200" baseline="0">
                <a:solidFill>
                  <a:srgbClr val="002D5F"/>
                </a:solidFill>
                <a:latin typeface="+mj-lt"/>
                <a:ea typeface="+mn-ea"/>
                <a:cs typeface="+mn-cs"/>
              </a:defRPr>
            </a:pPr>
            <a:endParaRPr lang="en-US"/>
          </a:p>
        </c:txPr>
        <c:crossAx val="190188928"/>
        <c:crosses val="autoZero"/>
        <c:auto val="1"/>
        <c:lblAlgn val="ctr"/>
        <c:lblOffset val="100"/>
        <c:noMultiLvlLbl val="0"/>
      </c:catAx>
      <c:valAx>
        <c:axId val="190188928"/>
        <c:scaling>
          <c:orientation val="minMax"/>
          <c:max val="100"/>
          <c:min val="-100"/>
        </c:scaling>
        <c:delete val="1"/>
        <c:axPos val="t"/>
        <c:numFmt formatCode="##0&quot;%&quot;" sourceLinked="1"/>
        <c:majorTickMark val="out"/>
        <c:minorTickMark val="none"/>
        <c:tickLblPos val="nextTo"/>
        <c:crossAx val="190187392"/>
        <c:crosses val="autoZero"/>
        <c:crossBetween val="between"/>
      </c:valAx>
      <c:spPr>
        <a:noFill/>
        <a:ln>
          <a:solidFill>
            <a:srgbClr val="002D5F"/>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 of YES</c:v>
                </c:pt>
              </c:strCache>
            </c:strRef>
          </c:tx>
          <c:spPr>
            <a:solidFill>
              <a:srgbClr val="002D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(N=12013)</c:v>
                </c:pt>
                <c:pt idx="1">
                  <c:v>Austria (N=1001)</c:v>
                </c:pt>
                <c:pt idx="2">
                  <c:v>Belgium (N=1006)</c:v>
                </c:pt>
                <c:pt idx="3">
                  <c:v>Czech Rep. (N=1006)</c:v>
                </c:pt>
                <c:pt idx="4">
                  <c:v>Denmark (N=1001)</c:v>
                </c:pt>
                <c:pt idx="5">
                  <c:v>Finland (N=1006)</c:v>
                </c:pt>
                <c:pt idx="6">
                  <c:v>France (N=1000)</c:v>
                </c:pt>
                <c:pt idx="7">
                  <c:v>Germany (N=997)</c:v>
                </c:pt>
                <c:pt idx="8">
                  <c:v>Italy (N=1000)</c:v>
                </c:pt>
                <c:pt idx="9">
                  <c:v>Netherlands (N=995)</c:v>
                </c:pt>
                <c:pt idx="10">
                  <c:v>Poland (N=1000)</c:v>
                </c:pt>
                <c:pt idx="11">
                  <c:v>Spain (N=1002)</c:v>
                </c:pt>
                <c:pt idx="12">
                  <c:v>UK (N=999)</c:v>
                </c:pt>
              </c:strCache>
            </c:strRef>
          </c:cat>
          <c:val>
            <c:numRef>
              <c:f>Feuil1!$B$2:$B$14</c:f>
              <c:numCache>
                <c:formatCode>##0"%"</c:formatCode>
                <c:ptCount val="13"/>
                <c:pt idx="0">
                  <c:v>34.000092173899553</c:v>
                </c:pt>
                <c:pt idx="1">
                  <c:v>38.918817474833858</c:v>
                </c:pt>
                <c:pt idx="2">
                  <c:v>28.082036034877621</c:v>
                </c:pt>
                <c:pt idx="3">
                  <c:v>13.711285128037238</c:v>
                </c:pt>
                <c:pt idx="4">
                  <c:v>6.8744199796786809</c:v>
                </c:pt>
                <c:pt idx="5">
                  <c:v>23.424003282532173</c:v>
                </c:pt>
                <c:pt idx="6">
                  <c:v>69.687388703788287</c:v>
                </c:pt>
                <c:pt idx="7">
                  <c:v>56.892865923072854</c:v>
                </c:pt>
                <c:pt idx="8">
                  <c:v>46.798824018895374</c:v>
                </c:pt>
                <c:pt idx="9">
                  <c:v>23.531342080896721</c:v>
                </c:pt>
                <c:pt idx="10">
                  <c:v>39.93345741979671</c:v>
                </c:pt>
                <c:pt idx="11">
                  <c:v>41.62438678795251</c:v>
                </c:pt>
                <c:pt idx="12">
                  <c:v>18.75102082198449</c:v>
                </c:pt>
              </c:numCache>
            </c:numRef>
          </c:val>
        </c:ser>
        <c:dLbls>
          <c:showLegendKey val="0"/>
          <c:showVal val="0"/>
          <c:showCatName val="0"/>
          <c:showSerName val="0"/>
          <c:showPercent val="0"/>
          <c:showBubbleSize val="0"/>
        </c:dLbls>
        <c:gapWidth val="50"/>
        <c:overlap val="100"/>
        <c:axId val="191033728"/>
        <c:axId val="191035264"/>
      </c:barChart>
      <c:catAx>
        <c:axId val="1910337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191035264"/>
        <c:crosses val="autoZero"/>
        <c:auto val="1"/>
        <c:lblAlgn val="ctr"/>
        <c:lblOffset val="100"/>
        <c:noMultiLvlLbl val="0"/>
      </c:catAx>
      <c:valAx>
        <c:axId val="191035264"/>
        <c:scaling>
          <c:orientation val="minMax"/>
          <c:max val="100"/>
        </c:scaling>
        <c:delete val="1"/>
        <c:axPos val="t"/>
        <c:numFmt formatCode="##0&quot;%&quot;" sourceLinked="1"/>
        <c:majorTickMark val="out"/>
        <c:minorTickMark val="none"/>
        <c:tickLblPos val="nextTo"/>
        <c:crossAx val="191033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Italy (N=1000)</a:t>
            </a:r>
            <a:endParaRPr lang="en-US" dirty="0">
              <a:solidFill>
                <a:srgbClr val="002D5F"/>
              </a:solidFill>
            </a:endParaRPr>
          </a:p>
        </c:rich>
      </c:tx>
      <c:layout>
        <c:manualLayout>
          <c:xMode val="edge"/>
          <c:yMode val="edge"/>
          <c:x val="0.15590051516051234"/>
          <c:y val="9.6804683212390996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22"/>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345668015772559E-2"/>
                  <c:y val="-1.2429873772791023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7375910906922"/>
                      <c:h val="0.31219510335996098"/>
                    </c:manualLayout>
                  </c15:layout>
                </c:ext>
              </c:extLst>
            </c:dLbl>
            <c:dLbl>
              <c:idx val="3"/>
              <c:layout>
                <c:manualLayout>
                  <c:x val="2.640783627375911E-2"/>
                  <c:y val="0.102344655161900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207090358841258E-2"/>
                  <c:y val="0.1685377157143728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16</c:v>
                </c:pt>
                <c:pt idx="1">
                  <c:v>63.800000000000004</c:v>
                </c:pt>
                <c:pt idx="2">
                  <c:v>14.899999999999999</c:v>
                </c:pt>
                <c:pt idx="3">
                  <c:v>2.5</c:v>
                </c:pt>
                <c:pt idx="4">
                  <c:v>2.1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sz="1000" b="0" dirty="0" smtClean="0">
                <a:solidFill>
                  <a:srgbClr val="002D5F"/>
                </a:solidFill>
              </a:rPr>
              <a:t>Austria (N=1001)</a:t>
            </a:r>
            <a:endParaRPr lang="en-US" sz="1000" b="0" dirty="0">
              <a:solidFill>
                <a:srgbClr val="002D5F"/>
              </a:solidFill>
            </a:endParaRPr>
          </a:p>
        </c:rich>
      </c:tx>
      <c:layout>
        <c:manualLayout>
          <c:xMode val="edge"/>
          <c:yMode val="edge"/>
          <c:x val="0.24512446673854948"/>
          <c:y val="0.116165619854869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22"/>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788393522208158E-2"/>
                  <c:y val="-0.13888727971217757"/>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941967611040792"/>
                      <c:h val="0.16698807854137449"/>
                    </c:manualLayout>
                  </c15:layout>
                </c:ext>
              </c:extLst>
            </c:dLbl>
            <c:dLbl>
              <c:idx val="2"/>
              <c:layout>
                <c:manualLayout>
                  <c:x val="4.8048875137384837E-2"/>
                  <c:y val="5.10602780657357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434388657092703"/>
                  <c:y val="0.1803730410390877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0476223961995768E-2"/>
                  <c:y val="0.1588572473931336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17.482517482517483</c:v>
                </c:pt>
                <c:pt idx="1">
                  <c:v>66.733266733266731</c:v>
                </c:pt>
                <c:pt idx="2">
                  <c:v>3.4965034965034967</c:v>
                </c:pt>
                <c:pt idx="3">
                  <c:v>8.791208791208792</c:v>
                </c:pt>
                <c:pt idx="4">
                  <c:v>3.4965034965034967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b="0" dirty="0" smtClean="0">
                <a:solidFill>
                  <a:srgbClr val="002D5F"/>
                </a:solidFill>
              </a:rPr>
              <a:t>Belgium (N=1006)</a:t>
            </a:r>
            <a:endParaRPr lang="en-US" b="0" dirty="0">
              <a:solidFill>
                <a:srgbClr val="002D5F"/>
              </a:solidFill>
            </a:endParaRPr>
          </a:p>
        </c:rich>
      </c:tx>
      <c:layout>
        <c:manualLayout>
          <c:xMode val="edge"/>
          <c:yMode val="edge"/>
          <c:x val="0.19666734382406409"/>
          <c:y val="0.12584608817610829"/>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7085202027305069"/>
                  <c:y val="0.1975791206780900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7365180566624475"/>
                  <c:y val="-7.0512683700225717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37427531136219"/>
                      <c:h val="0.31219510335996098"/>
                    </c:manualLayout>
                  </c15:layout>
                </c:ext>
              </c:extLst>
            </c:dLbl>
            <c:dLbl>
              <c:idx val="2"/>
              <c:layout>
                <c:manualLayout>
                  <c:x val="0.13834260518077499"/>
                  <c:y val="-1.22416000975669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6315000599023854"/>
                  <c:y val="8.802594670406732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3316755999354093"/>
                  <c:y val="0.1878986523568509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20.974155069582505</c:v>
                </c:pt>
                <c:pt idx="1">
                  <c:v>47</c:v>
                </c:pt>
                <c:pt idx="2">
                  <c:v>10.139165009940358</c:v>
                </c:pt>
                <c:pt idx="3">
                  <c:v>9.7415506958250493</c:v>
                </c:pt>
                <c:pt idx="4">
                  <c:v>12.72365805168986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b="0" dirty="0" smtClean="0">
                <a:solidFill>
                  <a:srgbClr val="002D5F"/>
                </a:solidFill>
              </a:rPr>
              <a:t>Czech Rep. (N=1006)</a:t>
            </a:r>
            <a:endParaRPr lang="en-US" b="0" dirty="0">
              <a:solidFill>
                <a:srgbClr val="002D5F"/>
              </a:solidFill>
            </a:endParaRPr>
          </a:p>
        </c:rich>
      </c:tx>
      <c:layout>
        <c:manualLayout>
          <c:xMode val="edge"/>
          <c:yMode val="edge"/>
          <c:x val="0.15687197558066246"/>
          <c:y val="0.116165619854869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8739028747935979"/>
                  <c:y val="0.21694005732056831"/>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5711353845993573"/>
                  <c:y val="-7.0512683700225717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37427531136219"/>
                      <c:h val="0.31219510335996098"/>
                    </c:manualLayout>
                  </c15:layout>
                </c:ext>
              </c:extLst>
            </c:dLbl>
            <c:dLbl>
              <c:idx val="3"/>
              <c:layout>
                <c:manualLayout>
                  <c:x val="0.16315000599023854"/>
                  <c:y val="0.1025779010915299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414366935966955"/>
                  <c:y val="0.1975791206780900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22.465208747514911</c:v>
                </c:pt>
                <c:pt idx="1">
                  <c:v>41.848906560636188</c:v>
                </c:pt>
                <c:pt idx="2">
                  <c:v>13.220675944333996</c:v>
                </c:pt>
                <c:pt idx="3">
                  <c:v>11.332007952286283</c:v>
                </c:pt>
                <c:pt idx="4">
                  <c:v>11.133200795228628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b="0" dirty="0" smtClean="0">
                <a:solidFill>
                  <a:srgbClr val="002D5F"/>
                </a:solidFill>
              </a:rPr>
              <a:t>Denmark (1001)</a:t>
            </a:r>
            <a:endParaRPr lang="en-US" b="0" dirty="0">
              <a:solidFill>
                <a:srgbClr val="002D5F"/>
              </a:solidFill>
            </a:endParaRPr>
          </a:p>
        </c:rich>
      </c:tx>
      <c:layout>
        <c:manualLayout>
          <c:xMode val="edge"/>
          <c:yMode val="edge"/>
          <c:x val="0.26519762578198658"/>
          <c:y val="0.116165619854869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9565942108251425"/>
                  <c:y val="0.1975791206780900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1499747368201738"/>
                  <c:y val="-9.9646319897554722E-2"/>
                </c:manualLayout>
              </c:layout>
              <c:spPr>
                <a:noFill/>
                <a:ln>
                  <a:noFill/>
                </a:ln>
                <a:effectLst/>
              </c:spPr>
              <c:txPr>
                <a:bodyPr rot="0" spcFirstLastPara="1" vertOverflow="ellipsis" vert="horz" wrap="square" lIns="38100" tIns="19050" rIns="38100" bIns="19050" anchor="ctr" anchorCtr="1">
                  <a:spAutoFit/>
                </a:bodyPr>
                <a:lstStyle/>
                <a:p>
                  <a:pPr>
                    <a:defRPr sz="11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533389068596044"/>
                      <c:h val="0.29041404963717299"/>
                    </c:manualLayout>
                  </c15:layout>
                </c:ext>
              </c:extLst>
            </c:dLbl>
            <c:dLbl>
              <c:idx val="3"/>
              <c:layout>
                <c:manualLayout>
                  <c:x val="0.17746114158319398"/>
                  <c:y val="6.835858893834989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21.978021978021978</c:v>
                </c:pt>
                <c:pt idx="1">
                  <c:v>38.061938061938058</c:v>
                </c:pt>
                <c:pt idx="2">
                  <c:v>16.783216783216783</c:v>
                </c:pt>
                <c:pt idx="3">
                  <c:v>8</c:v>
                </c:pt>
                <c:pt idx="4">
                  <c:v>15.684315684315683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b="0" dirty="0" smtClean="0">
                <a:solidFill>
                  <a:srgbClr val="002D5F"/>
                </a:solidFill>
              </a:rPr>
              <a:t>Finland (N=1006)</a:t>
            </a:r>
            <a:endParaRPr lang="en-US" b="0" dirty="0">
              <a:solidFill>
                <a:srgbClr val="002D5F"/>
              </a:solidFill>
            </a:endParaRPr>
          </a:p>
        </c:rich>
      </c:tx>
      <c:layout>
        <c:manualLayout>
          <c:xMode val="edge"/>
          <c:yMode val="edge"/>
          <c:x val="0.22085488516973212"/>
          <c:y val="9.6804683212390996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6258288666989618"/>
                  <c:y val="0.1975791206780901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691336031545187E-2"/>
                  <c:y val="-5.1151747057747513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37427531136219"/>
                      <c:h val="0.31219510335996098"/>
                    </c:manualLayout>
                  </c15:layout>
                </c:ext>
              </c:extLst>
            </c:dLbl>
            <c:dLbl>
              <c:idx val="3"/>
              <c:layout>
                <c:manualLayout>
                  <c:x val="0.11574377926752405"/>
                  <c:y val="0.1356607110189645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3552758374613886E-2"/>
                  <c:y val="0.1588572473931337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20.278330019880716</c:v>
                </c:pt>
                <c:pt idx="1">
                  <c:v>53.379721669980121</c:v>
                </c:pt>
                <c:pt idx="2">
                  <c:v>12.72365805168986</c:v>
                </c:pt>
                <c:pt idx="3">
                  <c:v>5.8648111332007948</c:v>
                </c:pt>
                <c:pt idx="4">
                  <c:v>7.7534791252485098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b="0" dirty="0" smtClean="0">
                <a:solidFill>
                  <a:srgbClr val="002D5F"/>
                </a:solidFill>
              </a:rPr>
              <a:t>France (N=1000)</a:t>
            </a:r>
            <a:endParaRPr lang="en-US" b="0" dirty="0">
              <a:solidFill>
                <a:srgbClr val="002D5F"/>
              </a:solidFill>
            </a:endParaRPr>
          </a:p>
        </c:rich>
      </c:tx>
      <c:layout>
        <c:manualLayout>
          <c:xMode val="edge"/>
          <c:yMode val="edge"/>
          <c:x val="0.18670336338870397"/>
          <c:y val="0.12584608817610829"/>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20392855468566881"/>
                  <c:y val="0.1975791206780901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2419867537595253"/>
                  <c:y val="-7.8370632355631437E-2"/>
                </c:manualLayout>
              </c:layout>
              <c:spPr>
                <a:noFill/>
                <a:ln>
                  <a:noFill/>
                </a:ln>
                <a:effectLst/>
              </c:spPr>
              <c:txPr>
                <a:bodyPr rot="0" spcFirstLastPara="1" vertOverflow="ellipsis" vert="horz" wrap="square" lIns="38100" tIns="19050" rIns="38100" bIns="19050" anchor="ctr" anchorCtr="1">
                  <a:spAutoFit/>
                </a:bodyPr>
                <a:lstStyle/>
                <a:p>
                  <a:pPr>
                    <a:defRPr sz="11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104524453195403"/>
                      <c:h val="0.28905878407219954"/>
                    </c:manualLayout>
                  </c15:layout>
                </c:ext>
              </c:extLst>
            </c:dLbl>
            <c:dLbl>
              <c:idx val="2"/>
              <c:layout>
                <c:manualLayout>
                  <c:x val="0.13359664338287"/>
                  <c:y val="0.182392981279346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7537985925543942E-2"/>
                  <c:y val="0.1601027501676931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28.7</c:v>
                </c:pt>
                <c:pt idx="1">
                  <c:v>58.9</c:v>
                </c:pt>
                <c:pt idx="2">
                  <c:v>9.8000000000000007</c:v>
                </c:pt>
                <c:pt idx="3">
                  <c:v>0.6</c:v>
                </c:pt>
                <c:pt idx="4">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b="0" dirty="0" smtClean="0">
                <a:solidFill>
                  <a:srgbClr val="002D5F"/>
                </a:solidFill>
              </a:rPr>
              <a:t>Germany (N=997)</a:t>
            </a:r>
            <a:endParaRPr lang="en-US" b="0" dirty="0">
              <a:solidFill>
                <a:srgbClr val="002D5F"/>
              </a:solidFill>
            </a:endParaRPr>
          </a:p>
        </c:rich>
      </c:tx>
      <c:layout>
        <c:manualLayout>
          <c:xMode val="edge"/>
          <c:yMode val="edge"/>
          <c:x val="0.14428270800452134"/>
          <c:y val="8.7124214891151894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3777548586043264"/>
                  <c:y val="0.1782181840356119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359291901718414E-2"/>
                  <c:y val="-5.1151747057747513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7375910906922"/>
                      <c:h val="0.31219510335996098"/>
                    </c:manualLayout>
                  </c15:layout>
                </c:ext>
              </c:extLst>
            </c:dLbl>
            <c:dLbl>
              <c:idx val="2"/>
              <c:layout>
                <c:manualLayout>
                  <c:x val="8.4463014183843027E-2"/>
                  <c:y val="0.156450850661625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0958399095734393E-2"/>
                  <c:y val="0.16490792121470821"/>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207090358841258E-2"/>
                  <c:y val="0.1394963107506555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17.753259779338016</c:v>
                </c:pt>
                <c:pt idx="1">
                  <c:v>69.909729187562689</c:v>
                </c:pt>
                <c:pt idx="2">
                  <c:v>4.8144433299899694</c:v>
                </c:pt>
                <c:pt idx="3">
                  <c:v>5.8174523570712138</c:v>
                </c:pt>
                <c:pt idx="4">
                  <c:v>1.7051153460381143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Finland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5431375306674175"/>
                  <c:y val="-0.154887493139825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259046562384428"/>
                  <c:y val="0.1966362278187694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88.369781312127245</c:v>
                </c:pt>
                <c:pt idx="1">
                  <c:v>11.630218687872764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Netherlands (N=995)</a:t>
            </a:r>
            <a:endParaRPr lang="en-US" dirty="0">
              <a:solidFill>
                <a:srgbClr val="002D5F"/>
              </a:solidFill>
            </a:endParaRPr>
          </a:p>
        </c:rich>
      </c:tx>
      <c:layout>
        <c:manualLayout>
          <c:xMode val="edge"/>
          <c:yMode val="edge"/>
          <c:x val="0.15532167580829151"/>
          <c:y val="9.6804683212390996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956594210825143"/>
                  <c:y val="0.1878986523568509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538267206309101E-2"/>
                  <c:y val="-3.1790810415269224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37427531136219"/>
                      <c:h val="0.31219510335996098"/>
                    </c:manualLayout>
                  </c15:layout>
                </c:ext>
              </c:extLst>
            </c:dLbl>
            <c:dLbl>
              <c:idx val="2"/>
              <c:layout>
                <c:manualLayout>
                  <c:x val="0.15413665036280011"/>
                  <c:y val="-2.684614915543630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7762098979575891"/>
                  <c:y val="6.38987133361790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4970582719984998"/>
                  <c:y val="0.1878986523568510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26.532663316582916</c:v>
                </c:pt>
                <c:pt idx="1">
                  <c:v>44</c:v>
                </c:pt>
                <c:pt idx="2">
                  <c:v>6</c:v>
                </c:pt>
                <c:pt idx="3">
                  <c:v>10.452261306532664</c:v>
                </c:pt>
                <c:pt idx="4">
                  <c:v>13.06532663316583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Poland (N=1000)</a:t>
            </a:r>
            <a:endParaRPr lang="en-US" dirty="0">
              <a:solidFill>
                <a:srgbClr val="002D5F"/>
              </a:solidFill>
            </a:endParaRPr>
          </a:p>
        </c:rich>
      </c:tx>
      <c:layout>
        <c:manualLayout>
          <c:xMode val="edge"/>
          <c:yMode val="edge"/>
          <c:x val="0.19030011094963512"/>
          <c:y val="0.1064851515336301"/>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5431375306674167"/>
                  <c:y val="0.1878986523568510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8192093926939926"/>
                  <c:y val="-5.1151747057747513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7375910906922"/>
                      <c:h val="0.31219510335996098"/>
                    </c:manualLayout>
                  </c15:layout>
                </c:ext>
              </c:extLst>
            </c:dLbl>
            <c:dLbl>
              <c:idx val="3"/>
              <c:layout>
                <c:manualLayout>
                  <c:x val="7.0835872673573677E-2"/>
                  <c:y val="0.1674728641990365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8745357565150279E-2"/>
                  <c:y val="0.1782181840356119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15.9</c:v>
                </c:pt>
                <c:pt idx="1">
                  <c:v>56.3</c:v>
                </c:pt>
                <c:pt idx="2">
                  <c:v>20.7</c:v>
                </c:pt>
                <c:pt idx="3">
                  <c:v>1.6</c:v>
                </c:pt>
                <c:pt idx="4">
                  <c:v>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Spain (N=1002)</a:t>
            </a:r>
            <a:endParaRPr lang="en-US" dirty="0">
              <a:solidFill>
                <a:srgbClr val="002D5F"/>
              </a:solidFill>
            </a:endParaRPr>
          </a:p>
        </c:rich>
      </c:tx>
      <c:layout>
        <c:manualLayout>
          <c:xMode val="edge"/>
          <c:yMode val="edge"/>
          <c:x val="0.1937523114507316"/>
          <c:y val="8.7124214891151894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13"/>
                  <c:y val="0.1782181840356118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3980487449148083"/>
                  <c:y val="-6.0832215378986615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37427531136219"/>
                      <c:h val="0.31219510335996098"/>
                    </c:manualLayout>
                  </c15:layout>
                </c:ext>
              </c:extLst>
            </c:dLbl>
            <c:dLbl>
              <c:idx val="3"/>
              <c:layout>
                <c:manualLayout>
                  <c:x val="2.9060144599148865E-2"/>
                  <c:y val="3.67080309774986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5797496080300449"/>
                  <c:y val="0.1878986523568510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14.570858283433132</c:v>
                </c:pt>
                <c:pt idx="1">
                  <c:v>52.994011976047908</c:v>
                </c:pt>
                <c:pt idx="2">
                  <c:v>16.167664670658681</c:v>
                </c:pt>
                <c:pt idx="3">
                  <c:v>1.3972055888223553</c:v>
                </c:pt>
                <c:pt idx="4">
                  <c:v>14.870259481037923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UK (N=999)</a:t>
            </a:r>
            <a:endParaRPr lang="en-US" dirty="0">
              <a:solidFill>
                <a:srgbClr val="002D5F"/>
              </a:solidFill>
            </a:endParaRPr>
          </a:p>
        </c:rich>
      </c:tx>
      <c:layout>
        <c:manualLayout>
          <c:xMode val="edge"/>
          <c:yMode val="edge"/>
          <c:x val="0.23956331161220759"/>
          <c:y val="7.7443746569912805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5431375306674175"/>
                  <c:y val="0.1878986523568509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3153574088832632"/>
                  <c:y val="-9.9554088663942927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37427531136219"/>
                      <c:h val="0.31219510335996098"/>
                    </c:manualLayout>
                  </c15:layout>
                </c:ext>
              </c:extLst>
            </c:dLbl>
            <c:dLbl>
              <c:idx val="3"/>
              <c:layout>
                <c:manualLayout>
                  <c:x val="0.12464481792279364"/>
                  <c:y val="5.30725958899932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072595889993291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14.914914914914915</c:v>
                </c:pt>
                <c:pt idx="1">
                  <c:v>53.053053053053056</c:v>
                </c:pt>
                <c:pt idx="2">
                  <c:v>12.212212212212211</c:v>
                </c:pt>
                <c:pt idx="3">
                  <c:v>2.3023023023023024</c:v>
                </c:pt>
                <c:pt idx="4">
                  <c:v>17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0" baseline="0">
              <a:solidFill>
                <a:srgbClr val="002D5F"/>
              </a:solidFill>
              <a:latin typeface="+mn-lt"/>
              <a:ea typeface="+mn-ea"/>
              <a:cs typeface="+mn-cs"/>
            </a:defRPr>
          </a:pPr>
          <a:endParaRPr lang="en-US"/>
        </a:p>
      </c:tx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 (N=12000)</c:v>
                </c:pt>
              </c:strCache>
            </c:strRef>
          </c:tx>
          <c:dPt>
            <c:idx val="0"/>
            <c:bubble3D val="0"/>
            <c:spPr>
              <a:solidFill>
                <a:srgbClr val="F7C43B"/>
              </a:solidFill>
              <a:ln w="19050">
                <a:solidFill>
                  <a:schemeClr val="lt1"/>
                </a:solidFill>
              </a:ln>
              <a:effectLst/>
            </c:spPr>
          </c:dPt>
          <c:dPt>
            <c:idx val="1"/>
            <c:bubble3D val="0"/>
            <c:spPr>
              <a:solidFill>
                <a:srgbClr val="89A1C2"/>
              </a:solidFill>
              <a:ln w="571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22"/>
                  <c:y val="0.1975791206780901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9229603237854139E-2"/>
                  <c:y val="-5.1151747057747513E-2"/>
                </c:manualLayout>
              </c:layout>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37427531136219"/>
                      <c:h val="0.31219510335996098"/>
                    </c:manualLayout>
                  </c15:layout>
                </c:ext>
              </c:extLst>
            </c:dLbl>
            <c:dLbl>
              <c:idx val="3"/>
              <c:layout>
                <c:manualLayout>
                  <c:x val="0.10661322332130077"/>
                  <c:y val="0.1399033477651076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1821891977768369E-2"/>
                  <c:y val="0.1878986523568510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self-driving through radar and sensor systems</c:v>
                </c:pt>
                <c:pt idx="1">
                  <c:v>a vehicle that can send and receive data </c:v>
                </c:pt>
                <c:pt idx="2">
                  <c:v>a vehicle equipped with a navigation system</c:v>
                </c:pt>
                <c:pt idx="3">
                  <c:v>a vehicle that is physically connected to other cars</c:v>
                </c:pt>
                <c:pt idx="4">
                  <c:v>a vehicle that you can plug-in to charge your battery</c:v>
                </c:pt>
              </c:strCache>
            </c:strRef>
          </c:cat>
          <c:val>
            <c:numRef>
              <c:f>Feuil1!$B$2:$B$6</c:f>
              <c:numCache>
                <c:formatCode>##0"%"</c:formatCode>
                <c:ptCount val="5"/>
                <c:pt idx="0">
                  <c:v>19.853492050278867</c:v>
                </c:pt>
                <c:pt idx="1">
                  <c:v>53.725131107966376</c:v>
                </c:pt>
                <c:pt idx="2">
                  <c:v>11.795554815616416</c:v>
                </c:pt>
                <c:pt idx="3">
                  <c:v>5.6605344210438693</c:v>
                </c:pt>
                <c:pt idx="4">
                  <c:v>8.9652876050944812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right def</c:v>
                </c:pt>
              </c:strCache>
            </c:strRef>
          </c:tx>
          <c:spPr>
            <a:solidFill>
              <a:srgbClr val="89A1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(N=12013)</c:v>
                </c:pt>
                <c:pt idx="1">
                  <c:v>Austria (N=1001)</c:v>
                </c:pt>
                <c:pt idx="2">
                  <c:v>Belgium (N=1006)</c:v>
                </c:pt>
                <c:pt idx="3">
                  <c:v>Czech Rep. (N=1006)</c:v>
                </c:pt>
                <c:pt idx="4">
                  <c:v>Denmark (N=1001)</c:v>
                </c:pt>
                <c:pt idx="5">
                  <c:v>Finland (N=1006)</c:v>
                </c:pt>
                <c:pt idx="6">
                  <c:v>France (N=1000)</c:v>
                </c:pt>
                <c:pt idx="7">
                  <c:v>Germany (N=997)</c:v>
                </c:pt>
                <c:pt idx="8">
                  <c:v>Italy (N=1000)</c:v>
                </c:pt>
                <c:pt idx="9">
                  <c:v>Netherlands (N=995)</c:v>
                </c:pt>
                <c:pt idx="10">
                  <c:v>Poland (N=1000)</c:v>
                </c:pt>
                <c:pt idx="11">
                  <c:v>Spain (N=1002)</c:v>
                </c:pt>
                <c:pt idx="12">
                  <c:v>UK (N=999)</c:v>
                </c:pt>
              </c:strCache>
            </c:strRef>
          </c:cat>
          <c:val>
            <c:numRef>
              <c:f>Feuil1!$B$2:$B$14</c:f>
              <c:numCache>
                <c:formatCode>##0"%"</c:formatCode>
                <c:ptCount val="13"/>
                <c:pt idx="0">
                  <c:v>54</c:v>
                </c:pt>
                <c:pt idx="1">
                  <c:v>67</c:v>
                </c:pt>
                <c:pt idx="2">
                  <c:v>47</c:v>
                </c:pt>
                <c:pt idx="3">
                  <c:v>42</c:v>
                </c:pt>
                <c:pt idx="4">
                  <c:v>38</c:v>
                </c:pt>
                <c:pt idx="5">
                  <c:v>53</c:v>
                </c:pt>
                <c:pt idx="6">
                  <c:v>59</c:v>
                </c:pt>
                <c:pt idx="7">
                  <c:v>70</c:v>
                </c:pt>
                <c:pt idx="8">
                  <c:v>64</c:v>
                </c:pt>
                <c:pt idx="9">
                  <c:v>44</c:v>
                </c:pt>
                <c:pt idx="10">
                  <c:v>56</c:v>
                </c:pt>
                <c:pt idx="11">
                  <c:v>53</c:v>
                </c:pt>
                <c:pt idx="12">
                  <c:v>53</c:v>
                </c:pt>
              </c:numCache>
            </c:numRef>
          </c:val>
        </c:ser>
        <c:dLbls>
          <c:showLegendKey val="0"/>
          <c:showVal val="0"/>
          <c:showCatName val="0"/>
          <c:showSerName val="0"/>
          <c:showPercent val="0"/>
          <c:showBubbleSize val="0"/>
        </c:dLbls>
        <c:gapWidth val="50"/>
        <c:overlap val="100"/>
        <c:axId val="192720896"/>
        <c:axId val="192722432"/>
      </c:barChart>
      <c:catAx>
        <c:axId val="192720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1"/>
                </a:solidFill>
                <a:latin typeface="+mj-lt"/>
                <a:ea typeface="+mn-ea"/>
                <a:cs typeface="+mn-cs"/>
              </a:defRPr>
            </a:pPr>
            <a:endParaRPr lang="en-US"/>
          </a:p>
        </c:txPr>
        <c:crossAx val="192722432"/>
        <c:crosses val="autoZero"/>
        <c:auto val="1"/>
        <c:lblAlgn val="ctr"/>
        <c:lblOffset val="100"/>
        <c:noMultiLvlLbl val="0"/>
      </c:catAx>
      <c:valAx>
        <c:axId val="192722432"/>
        <c:scaling>
          <c:orientation val="minMax"/>
          <c:max val="100"/>
        </c:scaling>
        <c:delete val="1"/>
        <c:axPos val="t"/>
        <c:numFmt formatCode="##0&quot;%&quot;" sourceLinked="1"/>
        <c:majorTickMark val="out"/>
        <c:minorTickMark val="none"/>
        <c:tickLblPos val="nextTo"/>
        <c:crossAx val="19272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 of YES</c:v>
                </c:pt>
              </c:strCache>
            </c:strRef>
          </c:tx>
          <c:spPr>
            <a:solidFill>
              <a:srgbClr val="002D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(N=12013)</c:v>
                </c:pt>
                <c:pt idx="1">
                  <c:v>Austria (N=1001)</c:v>
                </c:pt>
                <c:pt idx="2">
                  <c:v>Belgium (N=1006)</c:v>
                </c:pt>
                <c:pt idx="3">
                  <c:v>Czech Rep. (N=1006)</c:v>
                </c:pt>
                <c:pt idx="4">
                  <c:v>Denmark (N=1001)</c:v>
                </c:pt>
                <c:pt idx="5">
                  <c:v>Finland (N=1006)</c:v>
                </c:pt>
                <c:pt idx="6">
                  <c:v>France (N=1000)</c:v>
                </c:pt>
                <c:pt idx="7">
                  <c:v>Germany (N=997)</c:v>
                </c:pt>
                <c:pt idx="8">
                  <c:v>Italy (N=1000)</c:v>
                </c:pt>
                <c:pt idx="9">
                  <c:v>Netherlands (N=995)</c:v>
                </c:pt>
                <c:pt idx="10">
                  <c:v>Poland (N=1000)</c:v>
                </c:pt>
                <c:pt idx="11">
                  <c:v>Spain (N=1002)</c:v>
                </c:pt>
                <c:pt idx="12">
                  <c:v>UK (N=999)</c:v>
                </c:pt>
              </c:strCache>
            </c:strRef>
          </c:cat>
          <c:val>
            <c:numRef>
              <c:f>Feuil1!$B$2:$B$14</c:f>
              <c:numCache>
                <c:formatCode>##0"%"</c:formatCode>
                <c:ptCount val="13"/>
                <c:pt idx="0">
                  <c:v>34.000092173899553</c:v>
                </c:pt>
                <c:pt idx="1">
                  <c:v>38.918817474833858</c:v>
                </c:pt>
                <c:pt idx="2">
                  <c:v>28.082036034877621</c:v>
                </c:pt>
                <c:pt idx="3">
                  <c:v>13.711285128037238</c:v>
                </c:pt>
                <c:pt idx="4">
                  <c:v>6.8744199796786809</c:v>
                </c:pt>
                <c:pt idx="5">
                  <c:v>23.424003282532173</c:v>
                </c:pt>
                <c:pt idx="6">
                  <c:v>69.687388703788287</c:v>
                </c:pt>
                <c:pt idx="7">
                  <c:v>56.892865923072854</c:v>
                </c:pt>
                <c:pt idx="8">
                  <c:v>46.798824018895374</c:v>
                </c:pt>
                <c:pt idx="9">
                  <c:v>23.531342080896721</c:v>
                </c:pt>
                <c:pt idx="10">
                  <c:v>39.93345741979671</c:v>
                </c:pt>
                <c:pt idx="11">
                  <c:v>41.62438678795251</c:v>
                </c:pt>
                <c:pt idx="12">
                  <c:v>18.75102082198449</c:v>
                </c:pt>
              </c:numCache>
            </c:numRef>
          </c:val>
        </c:ser>
        <c:dLbls>
          <c:showLegendKey val="0"/>
          <c:showVal val="0"/>
          <c:showCatName val="0"/>
          <c:showSerName val="0"/>
          <c:showPercent val="0"/>
          <c:showBubbleSize val="0"/>
        </c:dLbls>
        <c:gapWidth val="50"/>
        <c:overlap val="100"/>
        <c:axId val="192730240"/>
        <c:axId val="192731776"/>
      </c:barChart>
      <c:catAx>
        <c:axId val="1927302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192731776"/>
        <c:crosses val="autoZero"/>
        <c:auto val="1"/>
        <c:lblAlgn val="ctr"/>
        <c:lblOffset val="100"/>
        <c:noMultiLvlLbl val="0"/>
      </c:catAx>
      <c:valAx>
        <c:axId val="192731776"/>
        <c:scaling>
          <c:orientation val="minMax"/>
          <c:max val="100"/>
        </c:scaling>
        <c:delete val="1"/>
        <c:axPos val="t"/>
        <c:numFmt formatCode="##0&quot;%&quot;" sourceLinked="1"/>
        <c:majorTickMark val="out"/>
        <c:minorTickMark val="none"/>
        <c:tickLblPos val="nextTo"/>
        <c:crossAx val="19273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sz="1000" dirty="0" smtClean="0">
                <a:solidFill>
                  <a:srgbClr val="002D5F"/>
                </a:solidFill>
              </a:rPr>
              <a:t>Austria (N=1001)</a:t>
            </a:r>
            <a:endParaRPr lang="en-US" sz="1000"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4.6815016225733024E-2"/>
                  <c:y val="0.1878986523568510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4"/>
              <c:layout>
                <c:manualLayout>
                  <c:x val="0.19105149521562254"/>
                  <c:y val="0.1588572473931337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4.895104895104895</c:v>
                </c:pt>
                <c:pt idx="1">
                  <c:v>13.386613386613385</c:v>
                </c:pt>
                <c:pt idx="2">
                  <c:v>29.37062937062937</c:v>
                </c:pt>
                <c:pt idx="3">
                  <c:v>20.17982017982018</c:v>
                </c:pt>
                <c:pt idx="4">
                  <c:v>32.167832167832167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Belgium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8.8160684241505582E-2"/>
                  <c:y val="0.1685377157143727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4"/>
              <c:layout>
                <c:manualLayout>
                  <c:x val="0.166244094406159"/>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9.1451292246520879</c:v>
                </c:pt>
                <c:pt idx="1">
                  <c:v>13.717693836978132</c:v>
                </c:pt>
                <c:pt idx="2">
                  <c:v>25</c:v>
                </c:pt>
                <c:pt idx="3">
                  <c:v>28.230616302186878</c:v>
                </c:pt>
                <c:pt idx="4">
                  <c:v>23.359840954274354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Czech Rep.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2.2007615416269489E-2"/>
                  <c:y val="0.1685377157143727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4"/>
              <c:layout>
                <c:manualLayout>
                  <c:x val="0.21585889602508604"/>
                  <c:y val="0.1394963107506555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3.7773359840954273</c:v>
                </c:pt>
                <c:pt idx="1">
                  <c:v>13.618290258449303</c:v>
                </c:pt>
                <c:pt idx="2">
                  <c:v>15.705765407554672</c:v>
                </c:pt>
                <c:pt idx="3">
                  <c:v>33.79721669980119</c:v>
                </c:pt>
                <c:pt idx="4">
                  <c:v>33.101391650099401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France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13"/>
                  <c:y val="-0.1452070248185865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2025364753436575E-2"/>
                  <c:y val="0.1931062869687175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92</c:v>
                </c:pt>
                <c:pt idx="1">
                  <c:v>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Denmark (1001)</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7.1622417035196631E-2"/>
                  <c:y val="0.1685377157143728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796626193489914"/>
                  <c:y val="0.179587169949387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4"/>
              <c:layout>
                <c:manualLayout>
                  <c:x val="0.20758976242193156"/>
                  <c:y val="0.1782181840356118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6.8931068931068928</c:v>
                </c:pt>
                <c:pt idx="1">
                  <c:v>10</c:v>
                </c:pt>
                <c:pt idx="2">
                  <c:v>30</c:v>
                </c:pt>
                <c:pt idx="3">
                  <c:v>24.975024975024976</c:v>
                </c:pt>
                <c:pt idx="4">
                  <c:v>27.872127872127873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Finland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2.2007615416269489E-2"/>
                  <c:y val="0.1685377157143728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051708780647884"/>
                  <c:y val="0.1812320873223977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4"/>
              <c:layout>
                <c:manualLayout>
                  <c:x val="0.18278236161246803"/>
                  <c:y val="0.1878986523568510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2.7833001988071571</c:v>
                </c:pt>
                <c:pt idx="1">
                  <c:v>9.6421471172962221</c:v>
                </c:pt>
                <c:pt idx="2">
                  <c:v>35.188866799204774</c:v>
                </c:pt>
                <c:pt idx="3">
                  <c:v>28.131212723658049</c:v>
                </c:pt>
                <c:pt idx="4">
                  <c:v>24.254473161033797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France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22"/>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4"/>
              <c:layout>
                <c:manualLayout>
                  <c:x val="0.166244094406159"/>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10.100000000000001</c:v>
                </c:pt>
                <c:pt idx="1">
                  <c:v>23.9</c:v>
                </c:pt>
                <c:pt idx="2">
                  <c:v>23.599999999999998</c:v>
                </c:pt>
                <c:pt idx="3">
                  <c:v>20.3</c:v>
                </c:pt>
                <c:pt idx="4">
                  <c:v>22.1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Germany (N=997)</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7.1622417035196562E-2"/>
                  <c:y val="0.1782181840356119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7451322800931351"/>
                  <c:y val="0.1588572473931336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6.8204613841524573</c:v>
                </c:pt>
                <c:pt idx="1">
                  <c:v>19.55867602808425</c:v>
                </c:pt>
                <c:pt idx="2">
                  <c:v>25.67703109327984</c:v>
                </c:pt>
                <c:pt idx="3">
                  <c:v>21.76529588766299</c:v>
                </c:pt>
                <c:pt idx="4">
                  <c:v>26.178535606820464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Italy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6.3353283432042121E-2"/>
                  <c:y val="0.1975791206780901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30267958995515132"/>
                  <c:y val="-5.203975852186108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7.1</c:v>
                </c:pt>
                <c:pt idx="1">
                  <c:v>40</c:v>
                </c:pt>
                <c:pt idx="2">
                  <c:v>13.100000000000001</c:v>
                </c:pt>
                <c:pt idx="3">
                  <c:v>19.2</c:v>
                </c:pt>
                <c:pt idx="4">
                  <c:v>20.100000000000001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Netherlands (N=995)</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6.3353283432042121E-2"/>
                  <c:y val="0.1685377157143727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6278408055047688"/>
                  <c:y val="0.1629710653088603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4"/>
              <c:layout>
                <c:manualLayout>
                  <c:x val="0.166244094406159"/>
                  <c:y val="0.1975791206780901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Feuil1!$A$2:$A$6</c:f>
              <c:numCache>
                <c:formatCode>General</c:formatCode>
                <c:ptCount val="5"/>
              </c:numCache>
            </c:numRef>
          </c:cat>
          <c:val>
            <c:numRef>
              <c:f>Feuil1!$B$2:$B$6</c:f>
              <c:numCache>
                <c:formatCode>##0"%"</c:formatCode>
                <c:ptCount val="5"/>
                <c:pt idx="0">
                  <c:v>7</c:v>
                </c:pt>
                <c:pt idx="1">
                  <c:v>12</c:v>
                </c:pt>
                <c:pt idx="2">
                  <c:v>30</c:v>
                </c:pt>
                <c:pt idx="3">
                  <c:v>29.748743718592962</c:v>
                </c:pt>
                <c:pt idx="4">
                  <c:v>21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Poland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5.5084149828887534E-2"/>
                  <c:y val="0.1878986523568509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293815990290604"/>
                  <c:y val="0.1777806573571559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20758976242193153"/>
                  <c:y val="0.1394963107506554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5.8999999999999995</c:v>
                </c:pt>
                <c:pt idx="1">
                  <c:v>11</c:v>
                </c:pt>
                <c:pt idx="2">
                  <c:v>22.8</c:v>
                </c:pt>
                <c:pt idx="3">
                  <c:v>28.000000000000004</c:v>
                </c:pt>
                <c:pt idx="4">
                  <c:v>32.300000000000004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Spain (N=1002)</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9.6429817844660162E-2"/>
                  <c:y val="0.207259588999329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8962217221675285"/>
                  <c:y val="-2.062168424903957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700519327634792E-3"/>
                  <c:y val="-2.51280565888163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8.3832335329341312</c:v>
                </c:pt>
                <c:pt idx="1">
                  <c:v>35.728542914171655</c:v>
                </c:pt>
                <c:pt idx="2">
                  <c:v>11</c:v>
                </c:pt>
                <c:pt idx="3">
                  <c:v>20.359281437125748</c:v>
                </c:pt>
                <c:pt idx="4">
                  <c:v>23.952095808383234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UK (N=999)</a:t>
            </a:r>
            <a:endParaRPr lang="en-US" dirty="0">
              <a:solidFill>
                <a:srgbClr val="002D5F"/>
              </a:solidFill>
            </a:endParaRPr>
          </a:p>
        </c:rich>
      </c:tx>
      <c:layout>
        <c:manualLayout>
          <c:xMode val="edge"/>
          <c:yMode val="edge"/>
          <c:x val="0.2478324452153621"/>
          <c:y val="2.90414049637173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4.68150162257331E-2"/>
                  <c:y val="0.1685377157143727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5082574135712759"/>
                  <c:y val="-0.131613208122446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Feuil1!$A$2:$A$6</c:f>
              <c:numCache>
                <c:formatCode>General</c:formatCode>
                <c:ptCount val="5"/>
              </c:numCache>
            </c:numRef>
          </c:cat>
          <c:val>
            <c:numRef>
              <c:f>Feuil1!$B$2:$B$6</c:f>
              <c:numCache>
                <c:formatCode>##0"%"</c:formatCode>
                <c:ptCount val="5"/>
                <c:pt idx="0">
                  <c:v>6.0060060060060056</c:v>
                </c:pt>
                <c:pt idx="1">
                  <c:v>14.414414414414415</c:v>
                </c:pt>
                <c:pt idx="2">
                  <c:v>23.423423423423422</c:v>
                </c:pt>
                <c:pt idx="3">
                  <c:v>34.734734734734737</c:v>
                </c:pt>
                <c:pt idx="4">
                  <c:v>22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0" baseline="0">
              <a:solidFill>
                <a:srgbClr val="002D5F"/>
              </a:solidFill>
              <a:latin typeface="+mn-lt"/>
              <a:ea typeface="+mn-ea"/>
              <a:cs typeface="+mn-cs"/>
            </a:defRPr>
          </a:pPr>
          <a:endParaRPr lang="en-US"/>
        </a:p>
      </c:tx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 (N=12013)</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6.3353283432042051E-2"/>
                  <c:y val="0.1975791206780900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9491845462264101"/>
                  <c:y val="-0.1412936764436856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9932062881877705"/>
                  <c:y val="0.1782181840356118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My car already offers connectivity features (vehicle GPS, booking hotel &amp; restaurant, and real time vehicle status)</c:v>
                </c:pt>
                <c:pt idx="1">
                  <c:v>My next car will be connected</c:v>
                </c:pt>
                <c:pt idx="2">
                  <c:v>I'm not interested in connected car services</c:v>
                </c:pt>
                <c:pt idx="3">
                  <c:v>I don't really know what connected services are, BUT I'm interested in</c:v>
                </c:pt>
                <c:pt idx="4">
                  <c:v>I'm interested in connected car but for now I'm not planning to buy one</c:v>
                </c:pt>
              </c:strCache>
            </c:strRef>
          </c:cat>
          <c:val>
            <c:numRef>
              <c:f>Feuil1!$B$2:$B$6</c:f>
              <c:numCache>
                <c:formatCode>##0"%"</c:formatCode>
                <c:ptCount val="5"/>
                <c:pt idx="0">
                  <c:v>6</c:v>
                </c:pt>
                <c:pt idx="1">
                  <c:v>18.013818363439608</c:v>
                </c:pt>
                <c:pt idx="2">
                  <c:v>23.965703820860735</c:v>
                </c:pt>
                <c:pt idx="3">
                  <c:v>25.788728877049859</c:v>
                </c:pt>
                <c:pt idx="4">
                  <c:v>25.722134354449345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Germany (N=997)</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6258288666989618"/>
                  <c:y val="-0.135526556497347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645609676058319"/>
                  <c:y val="0.2070438746265016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90.371113340020059</c:v>
                </c:pt>
                <c:pt idx="1">
                  <c:v>9.6288866599799388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Not informed at all</c:v>
                </c:pt>
              </c:strCache>
            </c:strRef>
          </c:tx>
          <c:spPr>
            <a:solidFill>
              <a:srgbClr val="F7C43B"/>
            </a:solidFill>
            <a:ln>
              <a:noFill/>
            </a:ln>
            <a:effectLst/>
          </c:spPr>
          <c:invertIfNegative val="0"/>
          <c:dLbls>
            <c:dLbl>
              <c:idx val="7"/>
              <c:layout>
                <c:manualLayout>
                  <c:x val="3.410633647008244E-3"/>
                  <c:y val="-2.995921772000445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2F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(N=779)</c:v>
                </c:pt>
                <c:pt idx="1">
                  <c:v>Austria (N=49*)</c:v>
                </c:pt>
                <c:pt idx="2">
                  <c:v>Belgium (N=89)</c:v>
                </c:pt>
                <c:pt idx="3">
                  <c:v>Czech Rep. (N=38*)</c:v>
                </c:pt>
                <c:pt idx="4">
                  <c:v>Denmark (N=70*)</c:v>
                </c:pt>
                <c:pt idx="5">
                  <c:v>Finland (N=28*)</c:v>
                </c:pt>
                <c:pt idx="6">
                  <c:v>France (N=101)</c:v>
                </c:pt>
                <c:pt idx="7">
                  <c:v>Germany (N=68*)</c:v>
                </c:pt>
                <c:pt idx="8">
                  <c:v>Italy (N=70*)</c:v>
                </c:pt>
                <c:pt idx="9">
                  <c:v>Netherlands (N=65*)</c:v>
                </c:pt>
                <c:pt idx="10">
                  <c:v>Poland (N=59*)</c:v>
                </c:pt>
                <c:pt idx="11">
                  <c:v>Spain (N=84)</c:v>
                </c:pt>
                <c:pt idx="12">
                  <c:v>UK (N=60*)</c:v>
                </c:pt>
              </c:strCache>
            </c:strRef>
          </c:cat>
          <c:val>
            <c:numRef>
              <c:f>Feuil1!$B$2:$B$14</c:f>
              <c:numCache>
                <c:formatCode>##0"%"</c:formatCode>
                <c:ptCount val="13"/>
                <c:pt idx="0">
                  <c:v>6.4245004489552286</c:v>
                </c:pt>
                <c:pt idx="1">
                  <c:v>8.168166073699167</c:v>
                </c:pt>
                <c:pt idx="2">
                  <c:v>11.609206599579688</c:v>
                </c:pt>
                <c:pt idx="3">
                  <c:v>7.8132490339081873</c:v>
                </c:pt>
                <c:pt idx="4">
                  <c:v>9.1805060047701943</c:v>
                </c:pt>
                <c:pt idx="5">
                  <c:v>7.1384125909829548</c:v>
                </c:pt>
                <c:pt idx="6">
                  <c:v>4.9444305225808716</c:v>
                </c:pt>
                <c:pt idx="7">
                  <c:v>1.4606213572804299</c:v>
                </c:pt>
                <c:pt idx="8">
                  <c:v>3.5225689245495952</c:v>
                </c:pt>
                <c:pt idx="9">
                  <c:v>9.3656156689610146</c:v>
                </c:pt>
                <c:pt idx="11">
                  <c:v>7.0644261859573927</c:v>
                </c:pt>
                <c:pt idx="12">
                  <c:v>6.5908281314074753</c:v>
                </c:pt>
              </c:numCache>
            </c:numRef>
          </c:val>
        </c:ser>
        <c:ser>
          <c:idx val="1"/>
          <c:order val="1"/>
          <c:tx>
            <c:strRef>
              <c:f>Feuil1!$C$1</c:f>
              <c:strCache>
                <c:ptCount val="1"/>
                <c:pt idx="0">
                  <c:v>Somewhat not informed</c:v>
                </c:pt>
              </c:strCache>
            </c:strRef>
          </c:tx>
          <c:spPr>
            <a:solidFill>
              <a:srgbClr val="97C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2F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(N=779)</c:v>
                </c:pt>
                <c:pt idx="1">
                  <c:v>Austria (N=49*)</c:v>
                </c:pt>
                <c:pt idx="2">
                  <c:v>Belgium (N=89)</c:v>
                </c:pt>
                <c:pt idx="3">
                  <c:v>Czech Rep. (N=38*)</c:v>
                </c:pt>
                <c:pt idx="4">
                  <c:v>Denmark (N=70*)</c:v>
                </c:pt>
                <c:pt idx="5">
                  <c:v>Finland (N=28*)</c:v>
                </c:pt>
                <c:pt idx="6">
                  <c:v>France (N=101)</c:v>
                </c:pt>
                <c:pt idx="7">
                  <c:v>Germany (N=68*)</c:v>
                </c:pt>
                <c:pt idx="8">
                  <c:v>Italy (N=70*)</c:v>
                </c:pt>
                <c:pt idx="9">
                  <c:v>Netherlands (N=65*)</c:v>
                </c:pt>
                <c:pt idx="10">
                  <c:v>Poland (N=59*)</c:v>
                </c:pt>
                <c:pt idx="11">
                  <c:v>Spain (N=84)</c:v>
                </c:pt>
                <c:pt idx="12">
                  <c:v>UK (N=60*)</c:v>
                </c:pt>
              </c:strCache>
            </c:strRef>
          </c:cat>
          <c:val>
            <c:numRef>
              <c:f>Feuil1!$C$2:$C$14</c:f>
              <c:numCache>
                <c:formatCode>##0"%"</c:formatCode>
                <c:ptCount val="13"/>
                <c:pt idx="0">
                  <c:v>25.418455005767733</c:v>
                </c:pt>
                <c:pt idx="1">
                  <c:v>16.343393249841533</c:v>
                </c:pt>
                <c:pt idx="2">
                  <c:v>36.982264935838913</c:v>
                </c:pt>
                <c:pt idx="3">
                  <c:v>23.636606132596871</c:v>
                </c:pt>
                <c:pt idx="4">
                  <c:v>21.437113902157272</c:v>
                </c:pt>
                <c:pt idx="5">
                  <c:v>32.157769812251445</c:v>
                </c:pt>
                <c:pt idx="6">
                  <c:v>42.584328019701019</c:v>
                </c:pt>
                <c:pt idx="7">
                  <c:v>18.837597315407077</c:v>
                </c:pt>
                <c:pt idx="8">
                  <c:v>15.51652228131973</c:v>
                </c:pt>
                <c:pt idx="9">
                  <c:v>16.533834765148157</c:v>
                </c:pt>
                <c:pt idx="10">
                  <c:v>8.481489948380009</c:v>
                </c:pt>
                <c:pt idx="11">
                  <c:v>37.115818725088431</c:v>
                </c:pt>
                <c:pt idx="12">
                  <c:v>18.203535564387593</c:v>
                </c:pt>
              </c:numCache>
            </c:numRef>
          </c:val>
        </c:ser>
        <c:ser>
          <c:idx val="2"/>
          <c:order val="2"/>
          <c:tx>
            <c:strRef>
              <c:f>Feuil1!$D$1</c:f>
              <c:strCache>
                <c:ptCount val="1"/>
                <c:pt idx="0">
                  <c:v>Somewhat informed</c:v>
                </c:pt>
              </c:strCache>
            </c:strRef>
          </c:tx>
          <c:spPr>
            <a:solidFill>
              <a:srgbClr val="89A1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2F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(N=779)</c:v>
                </c:pt>
                <c:pt idx="1">
                  <c:v>Austria (N=49*)</c:v>
                </c:pt>
                <c:pt idx="2">
                  <c:v>Belgium (N=89)</c:v>
                </c:pt>
                <c:pt idx="3">
                  <c:v>Czech Rep. (N=38*)</c:v>
                </c:pt>
                <c:pt idx="4">
                  <c:v>Denmark (N=70*)</c:v>
                </c:pt>
                <c:pt idx="5">
                  <c:v>Finland (N=28*)</c:v>
                </c:pt>
                <c:pt idx="6">
                  <c:v>France (N=101)</c:v>
                </c:pt>
                <c:pt idx="7">
                  <c:v>Germany (N=68*)</c:v>
                </c:pt>
                <c:pt idx="8">
                  <c:v>Italy (N=70*)</c:v>
                </c:pt>
                <c:pt idx="9">
                  <c:v>Netherlands (N=65*)</c:v>
                </c:pt>
                <c:pt idx="10">
                  <c:v>Poland (N=59*)</c:v>
                </c:pt>
                <c:pt idx="11">
                  <c:v>Spain (N=84)</c:v>
                </c:pt>
                <c:pt idx="12">
                  <c:v>UK (N=60*)</c:v>
                </c:pt>
              </c:strCache>
            </c:strRef>
          </c:cat>
          <c:val>
            <c:numRef>
              <c:f>Feuil1!$D$2:$D$14</c:f>
              <c:numCache>
                <c:formatCode>##0"%"</c:formatCode>
                <c:ptCount val="13"/>
                <c:pt idx="0">
                  <c:v>48.970451333546222</c:v>
                </c:pt>
                <c:pt idx="1">
                  <c:v>61.239732371970682</c:v>
                </c:pt>
                <c:pt idx="2">
                  <c:v>38.172161603928814</c:v>
                </c:pt>
                <c:pt idx="3">
                  <c:v>60.681857828832207</c:v>
                </c:pt>
                <c:pt idx="4">
                  <c:v>45.000034222498385</c:v>
                </c:pt>
                <c:pt idx="5">
                  <c:v>49.979638884332225</c:v>
                </c:pt>
                <c:pt idx="6">
                  <c:v>41.617336738260057</c:v>
                </c:pt>
                <c:pt idx="7">
                  <c:v>54.728452524501748</c:v>
                </c:pt>
                <c:pt idx="8">
                  <c:v>58.00687058771824</c:v>
                </c:pt>
                <c:pt idx="9">
                  <c:v>62.127943863446255</c:v>
                </c:pt>
                <c:pt idx="10">
                  <c:v>59.318156335564055</c:v>
                </c:pt>
                <c:pt idx="11">
                  <c:v>40.202921945915911</c:v>
                </c:pt>
                <c:pt idx="12">
                  <c:v>34.782514842128997</c:v>
                </c:pt>
              </c:numCache>
            </c:numRef>
          </c:val>
        </c:ser>
        <c:ser>
          <c:idx val="3"/>
          <c:order val="3"/>
          <c:tx>
            <c:strRef>
              <c:f>Feuil1!$E$1</c:f>
              <c:strCache>
                <c:ptCount val="1"/>
                <c:pt idx="0">
                  <c:v>Very well informed</c:v>
                </c:pt>
              </c:strCache>
            </c:strRef>
          </c:tx>
          <c:spPr>
            <a:solidFill>
              <a:srgbClr val="7B4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(N=779)</c:v>
                </c:pt>
                <c:pt idx="1">
                  <c:v>Austria (N=49*)</c:v>
                </c:pt>
                <c:pt idx="2">
                  <c:v>Belgium (N=89)</c:v>
                </c:pt>
                <c:pt idx="3">
                  <c:v>Czech Rep. (N=38*)</c:v>
                </c:pt>
                <c:pt idx="4">
                  <c:v>Denmark (N=70*)</c:v>
                </c:pt>
                <c:pt idx="5">
                  <c:v>Finland (N=28*)</c:v>
                </c:pt>
                <c:pt idx="6">
                  <c:v>France (N=101)</c:v>
                </c:pt>
                <c:pt idx="7">
                  <c:v>Germany (N=68*)</c:v>
                </c:pt>
                <c:pt idx="8">
                  <c:v>Italy (N=70*)</c:v>
                </c:pt>
                <c:pt idx="9">
                  <c:v>Netherlands (N=65*)</c:v>
                </c:pt>
                <c:pt idx="10">
                  <c:v>Poland (N=59*)</c:v>
                </c:pt>
                <c:pt idx="11">
                  <c:v>Spain (N=84)</c:v>
                </c:pt>
                <c:pt idx="12">
                  <c:v>UK (N=60*)</c:v>
                </c:pt>
              </c:strCache>
            </c:strRef>
          </c:cat>
          <c:val>
            <c:numRef>
              <c:f>Feuil1!$E$2:$E$14</c:f>
              <c:numCache>
                <c:formatCode>##0"%"</c:formatCode>
                <c:ptCount val="13"/>
                <c:pt idx="0">
                  <c:v>19.186593211732742</c:v>
                </c:pt>
                <c:pt idx="1">
                  <c:v>14.24870830448838</c:v>
                </c:pt>
                <c:pt idx="2">
                  <c:v>13.23636686065101</c:v>
                </c:pt>
                <c:pt idx="3">
                  <c:v>7.868287004660937</c:v>
                </c:pt>
                <c:pt idx="4">
                  <c:v>24.382345870573481</c:v>
                </c:pt>
                <c:pt idx="5">
                  <c:v>10.72417871243267</c:v>
                </c:pt>
                <c:pt idx="6">
                  <c:v>10.853904719458118</c:v>
                </c:pt>
                <c:pt idx="7">
                  <c:v>24.973328802811032</c:v>
                </c:pt>
                <c:pt idx="8">
                  <c:v>22.954038206413021</c:v>
                </c:pt>
                <c:pt idx="9">
                  <c:v>11.972605702444863</c:v>
                </c:pt>
                <c:pt idx="10">
                  <c:v>32.200353716055282</c:v>
                </c:pt>
                <c:pt idx="11">
                  <c:v>15.616833143038505</c:v>
                </c:pt>
                <c:pt idx="12">
                  <c:v>40.423121462075429</c:v>
                </c:pt>
              </c:numCache>
            </c:numRef>
          </c:val>
        </c:ser>
        <c:dLbls>
          <c:showLegendKey val="0"/>
          <c:showVal val="0"/>
          <c:showCatName val="0"/>
          <c:showSerName val="0"/>
          <c:showPercent val="0"/>
          <c:showBubbleSize val="0"/>
        </c:dLbls>
        <c:gapWidth val="50"/>
        <c:overlap val="100"/>
        <c:axId val="191307776"/>
        <c:axId val="191309312"/>
      </c:barChart>
      <c:catAx>
        <c:axId val="1913077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191309312"/>
        <c:crosses val="autoZero"/>
        <c:auto val="1"/>
        <c:lblAlgn val="ctr"/>
        <c:lblOffset val="100"/>
        <c:noMultiLvlLbl val="0"/>
      </c:catAx>
      <c:valAx>
        <c:axId val="191309312"/>
        <c:scaling>
          <c:orientation val="minMax"/>
          <c:max val="1"/>
        </c:scaling>
        <c:delete val="1"/>
        <c:axPos val="t"/>
        <c:numFmt formatCode="0%" sourceLinked="1"/>
        <c:majorTickMark val="none"/>
        <c:minorTickMark val="none"/>
        <c:tickLblPos val="nextTo"/>
        <c:crossAx val="19130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1288887313994"/>
          <c:y val="6.620201403133448E-2"/>
          <c:w val="0.52260395233132351"/>
          <c:h val="0.80537783309931676"/>
        </c:manualLayout>
      </c:layout>
      <c:barChart>
        <c:barDir val="bar"/>
        <c:grouping val="stacked"/>
        <c:varyColors val="0"/>
        <c:ser>
          <c:idx val="0"/>
          <c:order val="0"/>
          <c:tx>
            <c:strRef>
              <c:f>Feuil1!$B$1</c:f>
              <c:strCache>
                <c:ptCount val="1"/>
                <c:pt idx="0">
                  <c:v>Important</c:v>
                </c:pt>
              </c:strCache>
            </c:strRef>
          </c:tx>
          <c:spPr>
            <a:solidFill>
              <a:srgbClr val="6ABC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D1955"/>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1"/>
                <c:pt idx="0">
                  <c:v>Vehicle theft tracking</c:v>
                </c:pt>
                <c:pt idx="1">
                  <c:v>Emergency assistance</c:v>
                </c:pt>
                <c:pt idx="2">
                  <c:v>Navigation with real time traffic information and prediction</c:v>
                </c:pt>
                <c:pt idx="3">
                  <c:v>Breakdown support</c:v>
                </c:pt>
                <c:pt idx="4">
                  <c:v>Maintenance (breakdown anticipation)</c:v>
                </c:pt>
                <c:pt idx="5">
                  <c:v>Phone integration</c:v>
                </c:pt>
                <c:pt idx="6">
                  <c:v>Customer care</c:v>
                </c:pt>
                <c:pt idx="7">
                  <c:v>Telematics based tailored insurance</c:v>
                </c:pt>
                <c:pt idx="8">
                  <c:v>Entertainment</c:v>
                </c:pt>
                <c:pt idx="9">
                  <c:v>Concierge services</c:v>
                </c:pt>
                <c:pt idx="10">
                  <c:v>Social media apps</c:v>
                </c:pt>
              </c:strCache>
            </c:strRef>
          </c:cat>
          <c:val>
            <c:numRef>
              <c:f>Feuil1!$B$2:$B$12</c:f>
              <c:numCache>
                <c:formatCode>0</c:formatCode>
                <c:ptCount val="11"/>
                <c:pt idx="0">
                  <c:v>46.04269006710831</c:v>
                </c:pt>
                <c:pt idx="1">
                  <c:v>48.510424750452771</c:v>
                </c:pt>
                <c:pt idx="2">
                  <c:v>51.25650824240514</c:v>
                </c:pt>
                <c:pt idx="3">
                  <c:v>52.521567068614907</c:v>
                </c:pt>
                <c:pt idx="4">
                  <c:v>57.608544495748724</c:v>
                </c:pt>
                <c:pt idx="5">
                  <c:v>42.985853512425479</c:v>
                </c:pt>
                <c:pt idx="6">
                  <c:v>50.322626980732096</c:v>
                </c:pt>
                <c:pt idx="7">
                  <c:v>41.550679890078428</c:v>
                </c:pt>
                <c:pt idx="8">
                  <c:v>32.365811306046801</c:v>
                </c:pt>
                <c:pt idx="9">
                  <c:v>32.902134168314859</c:v>
                </c:pt>
                <c:pt idx="10">
                  <c:v>15.387557859604939</c:v>
                </c:pt>
              </c:numCache>
            </c:numRef>
          </c:val>
        </c:ser>
        <c:ser>
          <c:idx val="1"/>
          <c:order val="1"/>
          <c:tx>
            <c:strRef>
              <c:f>Feuil1!$C$1</c:f>
              <c:strCache>
                <c:ptCount val="1"/>
                <c:pt idx="0">
                  <c:v>Very important</c:v>
                </c:pt>
              </c:strCache>
            </c:strRef>
          </c:tx>
          <c:spPr>
            <a:solidFill>
              <a:srgbClr val="7B4A6B"/>
            </a:solidFill>
            <a:ln>
              <a:noFill/>
            </a:ln>
            <a:effectLst/>
          </c:spPr>
          <c:invertIfNegative val="0"/>
          <c:dLbls>
            <c:dLbl>
              <c:idx val="5"/>
              <c:layout>
                <c:manualLayout>
                  <c:x val="-1.2352375941210351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7403444397790551E-4"/>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4731079679048887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0679849875542634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8396900989961541E-3"/>
                  <c:y val="1.1243932668615405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2905360212995978E-3"/>
                  <c:y val="1.1243932668615405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1"/>
                <c:pt idx="0">
                  <c:v>Vehicle theft tracking</c:v>
                </c:pt>
                <c:pt idx="1">
                  <c:v>Emergency assistance</c:v>
                </c:pt>
                <c:pt idx="2">
                  <c:v>Navigation with real time traffic information and prediction</c:v>
                </c:pt>
                <c:pt idx="3">
                  <c:v>Breakdown support</c:v>
                </c:pt>
                <c:pt idx="4">
                  <c:v>Maintenance (breakdown anticipation)</c:v>
                </c:pt>
                <c:pt idx="5">
                  <c:v>Phone integration</c:v>
                </c:pt>
                <c:pt idx="6">
                  <c:v>Customer care</c:v>
                </c:pt>
                <c:pt idx="7">
                  <c:v>Telematics based tailored insurance</c:v>
                </c:pt>
                <c:pt idx="8">
                  <c:v>Entertainment</c:v>
                </c:pt>
                <c:pt idx="9">
                  <c:v>Concierge services</c:v>
                </c:pt>
                <c:pt idx="10">
                  <c:v>Social media apps</c:v>
                </c:pt>
              </c:strCache>
            </c:strRef>
          </c:cat>
          <c:val>
            <c:numRef>
              <c:f>Feuil1!$C$2:$C$12</c:f>
              <c:numCache>
                <c:formatCode>0</c:formatCode>
                <c:ptCount val="11"/>
                <c:pt idx="0">
                  <c:v>43.80114521091911</c:v>
                </c:pt>
                <c:pt idx="1">
                  <c:v>35.433390057851824</c:v>
                </c:pt>
                <c:pt idx="2">
                  <c:v>35.345366454188607</c:v>
                </c:pt>
                <c:pt idx="3">
                  <c:v>30.86868184824824</c:v>
                </c:pt>
                <c:pt idx="4">
                  <c:v>28.797670451213424</c:v>
                </c:pt>
                <c:pt idx="5">
                  <c:v>19.28002201291741</c:v>
                </c:pt>
                <c:pt idx="6">
                  <c:v>15.126690157348863</c:v>
                </c:pt>
                <c:pt idx="7">
                  <c:v>13.257518854773787</c:v>
                </c:pt>
                <c:pt idx="8">
                  <c:v>8.9035318052542891</c:v>
                </c:pt>
                <c:pt idx="9">
                  <c:v>7.8997104739365263</c:v>
                </c:pt>
                <c:pt idx="10">
                  <c:v>4.9295848226351655</c:v>
                </c:pt>
              </c:numCache>
            </c:numRef>
          </c:val>
        </c:ser>
        <c:ser>
          <c:idx val="2"/>
          <c:order val="2"/>
          <c:tx>
            <c:strRef>
              <c:f>Feuil1!$D$1</c:f>
              <c:strCache>
                <c:ptCount val="1"/>
                <c:pt idx="0">
                  <c:v>Not important</c:v>
                </c:pt>
              </c:strCache>
            </c:strRef>
          </c:tx>
          <c:spPr>
            <a:solidFill>
              <a:schemeClr val="accent3"/>
            </a:solidFill>
            <a:ln>
              <a:noFill/>
            </a:ln>
            <a:effectLst/>
          </c:spPr>
          <c:invertIfNegative val="0"/>
          <c:dLbls>
            <c:dLbl>
              <c:idx val="0"/>
              <c:layout/>
              <c:tx>
                <c:rich>
                  <a:bodyPr/>
                  <a:lstStyle/>
                  <a:p>
                    <a:r>
                      <a:rPr lang="en-US" smtClean="0"/>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10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41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42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29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1"/>
                <c:pt idx="0">
                  <c:v>Vehicle theft tracking</c:v>
                </c:pt>
                <c:pt idx="1">
                  <c:v>Emergency assistance</c:v>
                </c:pt>
                <c:pt idx="2">
                  <c:v>Navigation with real time traffic information and prediction</c:v>
                </c:pt>
                <c:pt idx="3">
                  <c:v>Breakdown support</c:v>
                </c:pt>
                <c:pt idx="4">
                  <c:v>Maintenance (breakdown anticipation)</c:v>
                </c:pt>
                <c:pt idx="5">
                  <c:v>Phone integration</c:v>
                </c:pt>
                <c:pt idx="6">
                  <c:v>Customer care</c:v>
                </c:pt>
                <c:pt idx="7">
                  <c:v>Telematics based tailored insurance</c:v>
                </c:pt>
                <c:pt idx="8">
                  <c:v>Entertainment</c:v>
                </c:pt>
                <c:pt idx="9">
                  <c:v>Concierge services</c:v>
                </c:pt>
                <c:pt idx="10">
                  <c:v>Social media apps</c:v>
                </c:pt>
              </c:strCache>
            </c:strRef>
          </c:cat>
          <c:val>
            <c:numRef>
              <c:f>Feuil1!$D$2:$D$12</c:f>
              <c:numCache>
                <c:formatCode>0</c:formatCode>
                <c:ptCount val="11"/>
                <c:pt idx="0">
                  <c:v>-8.0540889196583567</c:v>
                </c:pt>
                <c:pt idx="1">
                  <c:v>-10.777192185778121</c:v>
                </c:pt>
                <c:pt idx="2">
                  <c:v>-12.948928579282232</c:v>
                </c:pt>
                <c:pt idx="3">
                  <c:v>-13.283955414659454</c:v>
                </c:pt>
                <c:pt idx="4">
                  <c:v>-28.472374075809959</c:v>
                </c:pt>
                <c:pt idx="5">
                  <c:v>-10.370283354916412</c:v>
                </c:pt>
                <c:pt idx="6">
                  <c:v>-41.393217630171222</c:v>
                </c:pt>
                <c:pt idx="7">
                  <c:v>-42.082246373689934</c:v>
                </c:pt>
                <c:pt idx="8">
                  <c:v>-29.329565716443174</c:v>
                </c:pt>
                <c:pt idx="9">
                  <c:v>-45.062383128713272</c:v>
                </c:pt>
                <c:pt idx="10">
                  <c:v>-34.107875521908426</c:v>
                </c:pt>
              </c:numCache>
            </c:numRef>
          </c:val>
        </c:ser>
        <c:ser>
          <c:idx val="3"/>
          <c:order val="3"/>
          <c:tx>
            <c:strRef>
              <c:f>Feuil1!$E$1</c:f>
              <c:strCache>
                <c:ptCount val="1"/>
                <c:pt idx="0">
                  <c:v>Not important at all</c:v>
                </c:pt>
              </c:strCache>
            </c:strRef>
          </c:tx>
          <c:spPr>
            <a:solidFill>
              <a:srgbClr val="F7C43B"/>
            </a:solidFill>
            <a:ln>
              <a:noFill/>
            </a:ln>
            <a:effectLst/>
          </c:spPr>
          <c:invertIfNegative val="0"/>
          <c:dLbls>
            <c:dLbl>
              <c:idx val="0"/>
              <c:layout>
                <c:manualLayout>
                  <c:x val="0"/>
                  <c:y val="0"/>
                </c:manualLayout>
              </c:layout>
              <c:tx>
                <c:rich>
                  <a:bodyPr/>
                  <a:lstStyle/>
                  <a:p>
                    <a:r>
                      <a:rPr lang="en-US" dirty="0"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38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1"/>
                <c:pt idx="0">
                  <c:v>Vehicle theft tracking</c:v>
                </c:pt>
                <c:pt idx="1">
                  <c:v>Emergency assistance</c:v>
                </c:pt>
                <c:pt idx="2">
                  <c:v>Navigation with real time traffic information and prediction</c:v>
                </c:pt>
                <c:pt idx="3">
                  <c:v>Breakdown support</c:v>
                </c:pt>
                <c:pt idx="4">
                  <c:v>Maintenance (breakdown anticipation)</c:v>
                </c:pt>
                <c:pt idx="5">
                  <c:v>Phone integration</c:v>
                </c:pt>
                <c:pt idx="6">
                  <c:v>Customer care</c:v>
                </c:pt>
                <c:pt idx="7">
                  <c:v>Telematics based tailored insurance</c:v>
                </c:pt>
                <c:pt idx="8">
                  <c:v>Entertainment</c:v>
                </c:pt>
                <c:pt idx="9">
                  <c:v>Concierge services</c:v>
                </c:pt>
                <c:pt idx="10">
                  <c:v>Social media apps</c:v>
                </c:pt>
              </c:strCache>
            </c:strRef>
          </c:cat>
          <c:val>
            <c:numRef>
              <c:f>Feuil1!$E$2:$E$12</c:f>
              <c:numCache>
                <c:formatCode>0</c:formatCode>
                <c:ptCount val="11"/>
                <c:pt idx="0">
                  <c:v>-2.8165928672595055</c:v>
                </c:pt>
                <c:pt idx="1">
                  <c:v>-3.1072566124127778</c:v>
                </c:pt>
                <c:pt idx="2">
                  <c:v>-2.1020758023137045</c:v>
                </c:pt>
                <c:pt idx="3">
                  <c:v>-3.3257956684770558</c:v>
                </c:pt>
                <c:pt idx="4">
                  <c:v>-6.0783087861087282</c:v>
                </c:pt>
                <c:pt idx="5">
                  <c:v>-3.0278419484896064</c:v>
                </c:pt>
                <c:pt idx="6">
                  <c:v>-17.337439258527358</c:v>
                </c:pt>
                <c:pt idx="7">
                  <c:v>-37.600610944069381</c:v>
                </c:pt>
                <c:pt idx="8">
                  <c:v>-8.404558758213442</c:v>
                </c:pt>
                <c:pt idx="9">
                  <c:v>-14.13577222903486</c:v>
                </c:pt>
                <c:pt idx="10">
                  <c:v>-11.083925733239054</c:v>
                </c:pt>
              </c:numCache>
            </c:numRef>
          </c:val>
        </c:ser>
        <c:dLbls>
          <c:showLegendKey val="0"/>
          <c:showVal val="0"/>
          <c:showCatName val="0"/>
          <c:showSerName val="0"/>
          <c:showPercent val="0"/>
          <c:showBubbleSize val="0"/>
        </c:dLbls>
        <c:gapWidth val="60"/>
        <c:overlap val="100"/>
        <c:axId val="196200320"/>
        <c:axId val="196201856"/>
      </c:barChart>
      <c:catAx>
        <c:axId val="196200320"/>
        <c:scaling>
          <c:orientation val="maxMin"/>
        </c:scaling>
        <c:delete val="0"/>
        <c:axPos val="l"/>
        <c:numFmt formatCode="General" sourceLinked="1"/>
        <c:majorTickMark val="none"/>
        <c:minorTickMark val="none"/>
        <c:tickLblPos val="low"/>
        <c:spPr>
          <a:noFill/>
          <a:ln w="9525" cap="flat" cmpd="sng" algn="ctr">
            <a:solidFill>
              <a:srgbClr val="002D5F"/>
            </a:solidFill>
            <a:round/>
          </a:ln>
          <a:effectLst/>
        </c:spPr>
        <c:txPr>
          <a:bodyPr rot="-60000000" spcFirstLastPara="1" vertOverflow="ellipsis" vert="horz" wrap="square" anchor="ctr" anchorCtr="1"/>
          <a:lstStyle/>
          <a:p>
            <a:pPr>
              <a:defRPr sz="1000" b="0" i="0" u="none" strike="noStrike" kern="1200" baseline="0">
                <a:solidFill>
                  <a:srgbClr val="002D5F"/>
                </a:solidFill>
                <a:latin typeface="+mj-lt"/>
                <a:ea typeface="+mn-ea"/>
                <a:cs typeface="+mn-cs"/>
              </a:defRPr>
            </a:pPr>
            <a:endParaRPr lang="en-US"/>
          </a:p>
        </c:txPr>
        <c:crossAx val="196201856"/>
        <c:crosses val="autoZero"/>
        <c:auto val="1"/>
        <c:lblAlgn val="ctr"/>
        <c:lblOffset val="100"/>
        <c:noMultiLvlLbl val="0"/>
      </c:catAx>
      <c:valAx>
        <c:axId val="196201856"/>
        <c:scaling>
          <c:orientation val="minMax"/>
          <c:max val="100"/>
          <c:min val="-100"/>
        </c:scaling>
        <c:delete val="1"/>
        <c:axPos val="t"/>
        <c:numFmt formatCode="0" sourceLinked="1"/>
        <c:majorTickMark val="none"/>
        <c:minorTickMark val="none"/>
        <c:tickLblPos val="nextTo"/>
        <c:crossAx val="196200320"/>
        <c:crosses val="autoZero"/>
        <c:crossBetween val="between"/>
      </c:valAx>
      <c:spPr>
        <a:noFill/>
        <a:ln>
          <a:solidFill>
            <a:srgbClr val="002D5F"/>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sz="1000" dirty="0" smtClean="0">
                <a:solidFill>
                  <a:srgbClr val="002D5F"/>
                </a:solidFill>
              </a:rPr>
              <a:t>Austria (N=1001)</a:t>
            </a:r>
            <a:endParaRPr lang="en-US" sz="1000"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20392855468566876"/>
                  <c:y val="-9.680468321239109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Feuil1!$A$2:$A$3</c:f>
              <c:strCache>
                <c:ptCount val="2"/>
                <c:pt idx="0">
                  <c:v>Several times a week</c:v>
                </c:pt>
                <c:pt idx="1">
                  <c:v>Once a week</c:v>
                </c:pt>
              </c:strCache>
            </c:strRef>
          </c:cat>
          <c:val>
            <c:numRef>
              <c:f>Feuil1!$B$2:$B$3</c:f>
              <c:numCache>
                <c:formatCode>##0"%"</c:formatCode>
                <c:ptCount val="2"/>
                <c:pt idx="0">
                  <c:v>81.527898882361669</c:v>
                </c:pt>
                <c:pt idx="1">
                  <c:v>18.472101117638278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Belgium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22873595549513229"/>
                  <c:y val="-7.74437465699128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84.521767078313829</c:v>
                </c:pt>
                <c:pt idx="1">
                  <c:v>15.478232921685958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Czech Rep.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22"/>
                  <c:y val="-0.1548874931398256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238252621380463"/>
                  <c:y val="0.1750083846576010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89.577439120174901</c:v>
                </c:pt>
                <c:pt idx="1">
                  <c:v>10.422560879825031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Denmark (1001)</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9565942108251425"/>
                  <c:y val="-0.1548874931398256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79.545193608623023</c:v>
                </c:pt>
                <c:pt idx="1">
                  <c:v>20.454806391376938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Finland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23700508909828688"/>
                  <c:y val="-0.174248429782303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73.004881297706419</c:v>
                </c:pt>
                <c:pt idx="1">
                  <c:v>26.995118702293524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France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8739028747935974"/>
                  <c:y val="-0.1161656198548692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86.49744218629597</c:v>
                </c:pt>
                <c:pt idx="1">
                  <c:v>13.502557813704049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Germany (N=997)</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7085202027305069"/>
                  <c:y val="-0.135526556497347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83.498116839682069</c:v>
                </c:pt>
                <c:pt idx="1">
                  <c:v>16.501883160317991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Italy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13"/>
                  <c:y val="-0.1258460881761082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410495418769761"/>
                  <c:y val="0.1953152631258003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89.821618154134384</c:v>
                </c:pt>
                <c:pt idx="1">
                  <c:v>10.178381845865626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Italy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1296808505096911"/>
                  <c:y val="-0.1548874931398256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249756483782074E-2"/>
                  <c:y val="0.178827215074089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93.899999999999991</c:v>
                </c:pt>
                <c:pt idx="1">
                  <c:v>6.1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Netherlands (N=995)</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21219768828882332"/>
                  <c:y val="-9.6804683212391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83.518037506685644</c:v>
                </c:pt>
                <c:pt idx="1">
                  <c:v>16.481962493314427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Poland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20392855468566881"/>
                  <c:y val="-0.154887493139825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85.363022277424079</c:v>
                </c:pt>
                <c:pt idx="1">
                  <c:v>14.636977722575923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Spain (N=1002)</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3.0276749019423923E-2"/>
                  <c:y val="-0.1258460881761082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74568572604295E-2"/>
                  <c:y val="0.208063753887432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93.984395756797284</c:v>
                </c:pt>
                <c:pt idx="1">
                  <c:v>6.0156042432027279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UK (N=999)</a:t>
            </a:r>
            <a:endParaRPr lang="en-US" dirty="0">
              <a:solidFill>
                <a:srgbClr val="002D5F"/>
              </a:solidFill>
            </a:endParaRPr>
          </a:p>
        </c:rich>
      </c:tx>
      <c:layout>
        <c:manualLayout>
          <c:xMode val="edge"/>
          <c:yMode val="edge"/>
          <c:x val="0.2478324452153621"/>
          <c:y val="2.90414049637173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046989514478146"/>
                  <c:y val="-0.1548874931398256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574922257121871"/>
                  <c:y val="0.2207253491066528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87.801194251346246</c:v>
                </c:pt>
                <c:pt idx="1">
                  <c:v>12.198805748653655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663908552497928"/>
          <c:y val="5.80828099274346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rgbClr val="002D5F"/>
              </a:solidFill>
              <a:latin typeface="+mn-lt"/>
              <a:ea typeface="+mn-ea"/>
              <a:cs typeface="+mn-cs"/>
            </a:defRPr>
          </a:pPr>
          <a:endParaRPr lang="en-US"/>
        </a:p>
      </c:tx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 (N=12013)</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20392855468566876"/>
                  <c:y val="-9.6804683212391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Feuil1!$A$2:$A$3</c:f>
              <c:strCache>
                <c:ptCount val="2"/>
                <c:pt idx="0">
                  <c:v>Several times a week</c:v>
                </c:pt>
                <c:pt idx="1">
                  <c:v>Once a week</c:v>
                </c:pt>
              </c:strCache>
            </c:strRef>
          </c:cat>
          <c:val>
            <c:numRef>
              <c:f>Feuil1!$B$2:$B$3</c:f>
              <c:numCache>
                <c:formatCode>##0"%"</c:formatCode>
                <c:ptCount val="2"/>
                <c:pt idx="0">
                  <c:v>84.886105688522974</c:v>
                </c:pt>
                <c:pt idx="1">
                  <c:v>15.113894311477214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Not important at all</c:v>
                </c:pt>
              </c:strCache>
            </c:strRef>
          </c:tx>
          <c:spPr>
            <a:solidFill>
              <a:srgbClr val="F7C43B"/>
            </a:solidFill>
            <a:ln>
              <a:noFill/>
            </a:ln>
            <a:effectLst/>
          </c:spPr>
          <c:invertIfNegative val="0"/>
          <c:dLbls>
            <c:dLbl>
              <c:idx val="0"/>
              <c:layout>
                <c:manualLayout>
                  <c:x val="3.515831762743889E-3"/>
                  <c:y val="5.99184354400089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895794068598033E-3"/>
                  <c:y val="-2.99592177200044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547495288231764E-2"/>
                  <c:y val="-8.98776531600133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manualLayout>
                  <c:x val="1.230541116960372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(N=10197)</c:v>
                </c:pt>
                <c:pt idx="1">
                  <c:v>Austria (N=816)</c:v>
                </c:pt>
                <c:pt idx="2">
                  <c:v>Belgium (N=850)</c:v>
                </c:pt>
                <c:pt idx="3">
                  <c:v>Czech Rep. (N=901)</c:v>
                </c:pt>
                <c:pt idx="4">
                  <c:v>Denmark (N=796)</c:v>
                </c:pt>
                <c:pt idx="5">
                  <c:v>Finland (N=734)</c:v>
                </c:pt>
                <c:pt idx="6">
                  <c:v>France (N=865)</c:v>
                </c:pt>
                <c:pt idx="7">
                  <c:v>Germany (N=832)</c:v>
                </c:pt>
                <c:pt idx="8">
                  <c:v>Italy (N=898)</c:v>
                </c:pt>
                <c:pt idx="9">
                  <c:v>Netherlands (N=831)</c:v>
                </c:pt>
                <c:pt idx="10">
                  <c:v>Poland (N=854)</c:v>
                </c:pt>
                <c:pt idx="11">
                  <c:v>Spain (N=942)</c:v>
                </c:pt>
                <c:pt idx="12">
                  <c:v>UK (N=877)</c:v>
                </c:pt>
              </c:strCache>
            </c:strRef>
          </c:cat>
          <c:val>
            <c:numRef>
              <c:f>Feuil1!$B$2:$B$14</c:f>
              <c:numCache>
                <c:formatCode>##0"%"</c:formatCode>
                <c:ptCount val="13"/>
                <c:pt idx="0">
                  <c:v>0.63293897687471457</c:v>
                </c:pt>
                <c:pt idx="1">
                  <c:v>0.60608606693966949</c:v>
                </c:pt>
                <c:pt idx="2">
                  <c:v>0.51375567323090288</c:v>
                </c:pt>
                <c:pt idx="3">
                  <c:v>0.32655376757340931</c:v>
                </c:pt>
                <c:pt idx="4">
                  <c:v>2.2738702391976431</c:v>
                </c:pt>
                <c:pt idx="5">
                  <c:v>0.13359019812059203</c:v>
                </c:pt>
                <c:pt idx="6">
                  <c:v>0.46545268892301167</c:v>
                </c:pt>
                <c:pt idx="7">
                  <c:v>0.99942072841539764</c:v>
                </c:pt>
                <c:pt idx="8">
                  <c:v>0.42980760690645009</c:v>
                </c:pt>
                <c:pt idx="9">
                  <c:v>0.3645341486799174</c:v>
                </c:pt>
                <c:pt idx="10">
                  <c:v>0.23103684635014565</c:v>
                </c:pt>
                <c:pt idx="11">
                  <c:v>0.11027300299942665</c:v>
                </c:pt>
                <c:pt idx="12">
                  <c:v>1.2486610876004869</c:v>
                </c:pt>
              </c:numCache>
            </c:numRef>
          </c:val>
        </c:ser>
        <c:ser>
          <c:idx val="1"/>
          <c:order val="1"/>
          <c:tx>
            <c:strRef>
              <c:f>Feuil1!$C$1</c:f>
              <c:strCache>
                <c:ptCount val="1"/>
                <c:pt idx="0">
                  <c:v>Not important</c:v>
                </c:pt>
              </c:strCache>
            </c:strRef>
          </c:tx>
          <c:spPr>
            <a:solidFill>
              <a:srgbClr val="97C464"/>
            </a:solidFill>
            <a:ln>
              <a:noFill/>
            </a:ln>
            <a:effectLst/>
          </c:spPr>
          <c:invertIfNegative val="0"/>
          <c:dLbls>
            <c:dLbl>
              <c:idx val="3"/>
              <c:layout>
                <c:manualLayout>
                  <c:x val="3.5251058071574261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dLbl>
            <c:dLbl>
              <c:idx val="10"/>
              <c:layout>
                <c:manualLayout>
                  <c:x val="-1.9053316619752321E-3"/>
                  <c:y val="2.995921772000445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8647107937696138E-3"/>
                  <c:y val="5.9918435440010007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(N=10197)</c:v>
                </c:pt>
                <c:pt idx="1">
                  <c:v>Austria (N=816)</c:v>
                </c:pt>
                <c:pt idx="2">
                  <c:v>Belgium (N=850)</c:v>
                </c:pt>
                <c:pt idx="3">
                  <c:v>Czech Rep. (N=901)</c:v>
                </c:pt>
                <c:pt idx="4">
                  <c:v>Denmark (N=796)</c:v>
                </c:pt>
                <c:pt idx="5">
                  <c:v>Finland (N=734)</c:v>
                </c:pt>
                <c:pt idx="6">
                  <c:v>France (N=865)</c:v>
                </c:pt>
                <c:pt idx="7">
                  <c:v>Germany (N=832)</c:v>
                </c:pt>
                <c:pt idx="8">
                  <c:v>Italy (N=898)</c:v>
                </c:pt>
                <c:pt idx="9">
                  <c:v>Netherlands (N=831)</c:v>
                </c:pt>
                <c:pt idx="10">
                  <c:v>Poland (N=854)</c:v>
                </c:pt>
                <c:pt idx="11">
                  <c:v>Spain (N=942)</c:v>
                </c:pt>
                <c:pt idx="12">
                  <c:v>UK (N=877)</c:v>
                </c:pt>
              </c:strCache>
            </c:strRef>
          </c:cat>
          <c:val>
            <c:numRef>
              <c:f>Feuil1!$C$2:$C$14</c:f>
              <c:numCache>
                <c:formatCode>##0"%"</c:formatCode>
                <c:ptCount val="13"/>
                <c:pt idx="0">
                  <c:v>7.220452167809972</c:v>
                </c:pt>
                <c:pt idx="1">
                  <c:v>8.2010874789524539</c:v>
                </c:pt>
                <c:pt idx="2">
                  <c:v>8.1685434625100175</c:v>
                </c:pt>
                <c:pt idx="3">
                  <c:v>3.4511925158825196</c:v>
                </c:pt>
                <c:pt idx="4">
                  <c:v>16.869036551377022</c:v>
                </c:pt>
                <c:pt idx="5">
                  <c:v>8.2950763095388016</c:v>
                </c:pt>
                <c:pt idx="6">
                  <c:v>6.3546746630692956</c:v>
                </c:pt>
                <c:pt idx="7">
                  <c:v>6.142296704425239</c:v>
                </c:pt>
                <c:pt idx="8">
                  <c:v>6.2888804963820402</c:v>
                </c:pt>
                <c:pt idx="9">
                  <c:v>10.05120539917707</c:v>
                </c:pt>
                <c:pt idx="10">
                  <c:v>3.4113926103491732</c:v>
                </c:pt>
                <c:pt idx="11">
                  <c:v>3.6143360703327012</c:v>
                </c:pt>
                <c:pt idx="12">
                  <c:v>7.3306045680239071</c:v>
                </c:pt>
              </c:numCache>
            </c:numRef>
          </c:val>
        </c:ser>
        <c:ser>
          <c:idx val="2"/>
          <c:order val="2"/>
          <c:tx>
            <c:strRef>
              <c:f>Feuil1!$D$1</c:f>
              <c:strCache>
                <c:ptCount val="1"/>
                <c:pt idx="0">
                  <c:v>Important</c:v>
                </c:pt>
              </c:strCache>
            </c:strRef>
          </c:tx>
          <c:spPr>
            <a:solidFill>
              <a:srgbClr val="89A1C2"/>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(N=10197)</c:v>
                </c:pt>
                <c:pt idx="1">
                  <c:v>Austria (N=816)</c:v>
                </c:pt>
                <c:pt idx="2">
                  <c:v>Belgium (N=850)</c:v>
                </c:pt>
                <c:pt idx="3">
                  <c:v>Czech Rep. (N=901)</c:v>
                </c:pt>
                <c:pt idx="4">
                  <c:v>Denmark (N=796)</c:v>
                </c:pt>
                <c:pt idx="5">
                  <c:v>Finland (N=734)</c:v>
                </c:pt>
                <c:pt idx="6">
                  <c:v>France (N=865)</c:v>
                </c:pt>
                <c:pt idx="7">
                  <c:v>Germany (N=832)</c:v>
                </c:pt>
                <c:pt idx="8">
                  <c:v>Italy (N=898)</c:v>
                </c:pt>
                <c:pt idx="9">
                  <c:v>Netherlands (N=831)</c:v>
                </c:pt>
                <c:pt idx="10">
                  <c:v>Poland (N=854)</c:v>
                </c:pt>
                <c:pt idx="11">
                  <c:v>Spain (N=942)</c:v>
                </c:pt>
                <c:pt idx="12">
                  <c:v>UK (N=877)</c:v>
                </c:pt>
              </c:strCache>
            </c:strRef>
          </c:cat>
          <c:val>
            <c:numRef>
              <c:f>Feuil1!$D$2:$D$14</c:f>
              <c:numCache>
                <c:formatCode>##0"%"</c:formatCode>
                <c:ptCount val="13"/>
                <c:pt idx="0">
                  <c:v>55.000965156866144</c:v>
                </c:pt>
                <c:pt idx="1">
                  <c:v>47.052735506500305</c:v>
                </c:pt>
                <c:pt idx="2">
                  <c:v>61.698058581287583</c:v>
                </c:pt>
                <c:pt idx="3">
                  <c:v>57.05462561975817</c:v>
                </c:pt>
                <c:pt idx="4">
                  <c:v>55.383337155508563</c:v>
                </c:pt>
                <c:pt idx="5">
                  <c:v>60.988551522685228</c:v>
                </c:pt>
                <c:pt idx="6">
                  <c:v>54.657413023842047</c:v>
                </c:pt>
                <c:pt idx="7">
                  <c:v>54.9016347766797</c:v>
                </c:pt>
                <c:pt idx="8">
                  <c:v>52.104398485912363</c:v>
                </c:pt>
                <c:pt idx="9">
                  <c:v>64.211690837748776</c:v>
                </c:pt>
                <c:pt idx="10">
                  <c:v>51.423645945144905</c:v>
                </c:pt>
                <c:pt idx="11">
                  <c:v>49.421189448433758</c:v>
                </c:pt>
                <c:pt idx="12">
                  <c:v>52.578555963505224</c:v>
                </c:pt>
              </c:numCache>
            </c:numRef>
          </c:val>
        </c:ser>
        <c:ser>
          <c:idx val="3"/>
          <c:order val="3"/>
          <c:tx>
            <c:strRef>
              <c:f>Feuil1!$E$1</c:f>
              <c:strCache>
                <c:ptCount val="1"/>
                <c:pt idx="0">
                  <c:v>Very important</c:v>
                </c:pt>
              </c:strCache>
            </c:strRef>
          </c:tx>
          <c:spPr>
            <a:solidFill>
              <a:srgbClr val="7B4A6B"/>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TOTAL (N=10197)</c:v>
                </c:pt>
                <c:pt idx="1">
                  <c:v>Austria (N=816)</c:v>
                </c:pt>
                <c:pt idx="2">
                  <c:v>Belgium (N=850)</c:v>
                </c:pt>
                <c:pt idx="3">
                  <c:v>Czech Rep. (N=901)</c:v>
                </c:pt>
                <c:pt idx="4">
                  <c:v>Denmark (N=796)</c:v>
                </c:pt>
                <c:pt idx="5">
                  <c:v>Finland (N=734)</c:v>
                </c:pt>
                <c:pt idx="6">
                  <c:v>France (N=865)</c:v>
                </c:pt>
                <c:pt idx="7">
                  <c:v>Germany (N=832)</c:v>
                </c:pt>
                <c:pt idx="8">
                  <c:v>Italy (N=898)</c:v>
                </c:pt>
                <c:pt idx="9">
                  <c:v>Netherlands (N=831)</c:v>
                </c:pt>
                <c:pt idx="10">
                  <c:v>Poland (N=854)</c:v>
                </c:pt>
                <c:pt idx="11">
                  <c:v>Spain (N=942)</c:v>
                </c:pt>
                <c:pt idx="12">
                  <c:v>UK (N=877)</c:v>
                </c:pt>
              </c:strCache>
            </c:strRef>
          </c:cat>
          <c:val>
            <c:numRef>
              <c:f>Feuil1!$E$2:$E$14</c:f>
              <c:numCache>
                <c:formatCode>##0"%"</c:formatCode>
                <c:ptCount val="13"/>
                <c:pt idx="0">
                  <c:v>37.145643698448595</c:v>
                </c:pt>
                <c:pt idx="1">
                  <c:v>44.140090947607327</c:v>
                </c:pt>
                <c:pt idx="2">
                  <c:v>29.619642282970727</c:v>
                </c:pt>
                <c:pt idx="3">
                  <c:v>39.167628096785535</c:v>
                </c:pt>
                <c:pt idx="4">
                  <c:v>25.473756053916734</c:v>
                </c:pt>
                <c:pt idx="5">
                  <c:v>30.582781969655031</c:v>
                </c:pt>
                <c:pt idx="6">
                  <c:v>38.522459624165975</c:v>
                </c:pt>
                <c:pt idx="7">
                  <c:v>37.956647790479977</c:v>
                </c:pt>
                <c:pt idx="8">
                  <c:v>41.176913410799216</c:v>
                </c:pt>
                <c:pt idx="9">
                  <c:v>25.372569614394553</c:v>
                </c:pt>
                <c:pt idx="10">
                  <c:v>44.933924598155762</c:v>
                </c:pt>
                <c:pt idx="11">
                  <c:v>46.854201478234209</c:v>
                </c:pt>
                <c:pt idx="12">
                  <c:v>38.842178380869932</c:v>
                </c:pt>
              </c:numCache>
            </c:numRef>
          </c:val>
        </c:ser>
        <c:dLbls>
          <c:showLegendKey val="0"/>
          <c:showVal val="0"/>
          <c:showCatName val="0"/>
          <c:showSerName val="0"/>
          <c:showPercent val="0"/>
          <c:showBubbleSize val="0"/>
        </c:dLbls>
        <c:gapWidth val="50"/>
        <c:overlap val="100"/>
        <c:axId val="196915200"/>
        <c:axId val="196916736"/>
      </c:barChart>
      <c:catAx>
        <c:axId val="1969152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2D5F"/>
                </a:solidFill>
                <a:latin typeface="+mj-lt"/>
                <a:ea typeface="+mn-ea"/>
                <a:cs typeface="+mn-cs"/>
              </a:defRPr>
            </a:pPr>
            <a:endParaRPr lang="en-US"/>
          </a:p>
        </c:txPr>
        <c:crossAx val="196916736"/>
        <c:crosses val="autoZero"/>
        <c:auto val="1"/>
        <c:lblAlgn val="ctr"/>
        <c:lblOffset val="100"/>
        <c:noMultiLvlLbl val="0"/>
      </c:catAx>
      <c:valAx>
        <c:axId val="196916736"/>
        <c:scaling>
          <c:orientation val="minMax"/>
          <c:max val="1"/>
        </c:scaling>
        <c:delete val="1"/>
        <c:axPos val="t"/>
        <c:numFmt formatCode="0%" sourceLinked="1"/>
        <c:majorTickMark val="none"/>
        <c:minorTickMark val="none"/>
        <c:tickLblPos val="nextTo"/>
        <c:crossAx val="196915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sz="1000" dirty="0" smtClean="0">
                <a:solidFill>
                  <a:srgbClr val="002D5F"/>
                </a:solidFill>
              </a:rPr>
              <a:t>Austria (N=1001)</a:t>
            </a:r>
            <a:endParaRPr lang="en-US" sz="1000"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2.2007615416269489E-2"/>
                  <c:y val="-0.1258460881761082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051906718964053E-2"/>
                  <c:y val="0.1861310140862247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96.596715509939528</c:v>
                </c:pt>
                <c:pt idx="1">
                  <c:v>3.4032844900604391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Belgium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3777548586043264"/>
                  <c:y val="-0.1258460881761082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144015751722846"/>
                  <c:y val="0.1892173303250198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89.498148144579631</c:v>
                </c:pt>
                <c:pt idx="1">
                  <c:v>10.501851855420174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Czech Rep.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2.7997853931940471E-3"/>
                  <c:y val="-0.1161656198548692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716359601831452E-2"/>
                  <c:y val="0.1853169400573205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96.019142828315097</c:v>
                </c:pt>
                <c:pt idx="1">
                  <c:v>3.9808571716848511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Denmark (1001)</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950635225727813"/>
                  <c:y val="-0.1161656198548692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770060787898677"/>
                  <c:y val="0.2181146716263186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88.866411004022694</c:v>
                </c:pt>
                <c:pt idx="1">
                  <c:v>11.13358899597732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Netherlands (N=995)</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956594210825143"/>
                  <c:y val="-9.6804683212391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Several times a week</c:v>
                </c:pt>
                <c:pt idx="1">
                  <c:v>Once a week</c:v>
                </c:pt>
              </c:strCache>
            </c:strRef>
          </c:cat>
          <c:val>
            <c:numRef>
              <c:f>Feuil1!$B$2:$B$3</c:f>
              <c:numCache>
                <c:formatCode>##0"%"</c:formatCode>
                <c:ptCount val="2"/>
                <c:pt idx="0">
                  <c:v>85</c:v>
                </c:pt>
                <c:pt idx="1">
                  <c:v>15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Finland (N=1006)</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123721865412362"/>
                  <c:y val="-0.1161656198548692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90.722947255367657</c:v>
                </c:pt>
                <c:pt idx="1">
                  <c:v>9.2770527446323179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France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4.68150162257331E-2"/>
                  <c:y val="-0.1161656198548692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465274847769815E-2"/>
                  <c:y val="0.1981607110189645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93.887908689102289</c:v>
                </c:pt>
                <c:pt idx="1">
                  <c:v>6.1120913108977337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Germany (N=997)</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8.8160684241505499E-2"/>
                  <c:y val="-9.680468321239109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632251444168373E-2"/>
                  <c:y val="0.192292975181413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95.836265602590373</c:v>
                </c:pt>
                <c:pt idx="1">
                  <c:v>4.1637343974096259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Italy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4604461946358716"/>
                  <c:y val="-9.680468321239109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85.865682563321954</c:v>
                </c:pt>
                <c:pt idx="1">
                  <c:v>14.134317436678053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Netherlands (N=995)</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046989514478146"/>
                  <c:y val="-9.6804683212391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071035113215508"/>
                  <c:y val="0.2060201841575705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90.092770271774626</c:v>
                </c:pt>
                <c:pt idx="1">
                  <c:v>9.9072297282254471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Poland (N=1000)</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4604461946358716"/>
                  <c:y val="-0.1064851515336301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Feuil1!$A$2:$A$3</c:f>
              <c:numCache>
                <c:formatCode>General</c:formatCode>
                <c:ptCount val="2"/>
              </c:numCache>
            </c:numRef>
          </c:cat>
          <c:val>
            <c:numRef>
              <c:f>Feuil1!$B$2:$B$3</c:f>
              <c:numCache>
                <c:formatCode>##0"%"</c:formatCode>
                <c:ptCount val="2"/>
                <c:pt idx="0">
                  <c:v>82.099205251738425</c:v>
                </c:pt>
                <c:pt idx="1">
                  <c:v>17.900794748261582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Spain (N=1002)</a:t>
            </a:r>
            <a:endParaRPr lang="en-US" dirty="0">
              <a:solidFill>
                <a:srgbClr val="002D5F"/>
              </a:solidFill>
            </a:endParaRPr>
          </a:p>
        </c:rich>
      </c:tx>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2.7607186202657584E-2"/>
                  <c:y val="-9.680468321239109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691950682105855E-2"/>
                  <c:y val="0.2054446917494969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96.560728884693873</c:v>
                </c:pt>
                <c:pt idx="1">
                  <c:v>3.4392711153061342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2D5F"/>
                </a:solidFill>
                <a:latin typeface="+mn-lt"/>
                <a:ea typeface="+mn-ea"/>
                <a:cs typeface="+mn-cs"/>
              </a:defRPr>
            </a:pPr>
            <a:r>
              <a:rPr lang="en-US" dirty="0" smtClean="0">
                <a:solidFill>
                  <a:srgbClr val="002D5F"/>
                </a:solidFill>
              </a:rPr>
              <a:t>UK (N=999)</a:t>
            </a:r>
            <a:endParaRPr lang="en-US" dirty="0">
              <a:solidFill>
                <a:srgbClr val="002D5F"/>
              </a:solidFill>
            </a:endParaRPr>
          </a:p>
        </c:rich>
      </c:tx>
      <c:layout>
        <c:manualLayout>
          <c:xMode val="edge"/>
          <c:yMode val="edge"/>
          <c:x val="0.2478324452153621"/>
          <c:y val="2.90414049637173E-2"/>
        </c:manualLayout>
      </c:layout>
      <c:overlay val="0"/>
      <c:spPr>
        <a:noFill/>
        <a:ln>
          <a:noFill/>
        </a:ln>
        <a:effectLst/>
      </c:sp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Colonne1</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4.68150162257331E-2"/>
                  <c:y val="-9.6804683212391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6084936373249155E-2"/>
                  <c:y val="0.1807854137447405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91.927638380875507</c:v>
                </c:pt>
                <c:pt idx="1">
                  <c:v>8.0723616191244396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0" baseline="0">
              <a:solidFill>
                <a:srgbClr val="002D5F"/>
              </a:solidFill>
              <a:latin typeface="+mn-lt"/>
              <a:ea typeface="+mn-ea"/>
              <a:cs typeface="+mn-cs"/>
            </a:defRPr>
          </a:pPr>
          <a:endParaRPr lang="en-US"/>
        </a:p>
      </c:txPr>
    </c:title>
    <c:autoTitleDeleted val="0"/>
    <c:plotArea>
      <c:layout>
        <c:manualLayout>
          <c:layoutTarget val="inner"/>
          <c:xMode val="edge"/>
          <c:yMode val="edge"/>
          <c:x val="0.13666468728350498"/>
          <c:y val="0.25449112750777486"/>
          <c:w val="0.66051820772063619"/>
          <c:h val="0.74550887249222508"/>
        </c:manualLayout>
      </c:layout>
      <c:pieChart>
        <c:varyColors val="1"/>
        <c:ser>
          <c:idx val="0"/>
          <c:order val="0"/>
          <c:tx>
            <c:strRef>
              <c:f>Feuil1!$B$1</c:f>
              <c:strCache>
                <c:ptCount val="1"/>
                <c:pt idx="0">
                  <c:v>TOTAL (N=12013)</c:v>
                </c:pt>
              </c:strCache>
            </c:strRef>
          </c:tx>
          <c:dPt>
            <c:idx val="0"/>
            <c:bubble3D val="0"/>
            <c:spPr>
              <a:solidFill>
                <a:srgbClr val="F7C43B"/>
              </a:solidFill>
              <a:ln w="19050">
                <a:solidFill>
                  <a:schemeClr val="lt1"/>
                </a:solidFill>
              </a:ln>
              <a:effectLst/>
            </c:spPr>
          </c:dPt>
          <c:dPt>
            <c:idx val="1"/>
            <c:bubble3D val="0"/>
            <c:spPr>
              <a:solidFill>
                <a:srgbClr val="89A1C2"/>
              </a:solidFill>
              <a:ln w="19050">
                <a:solidFill>
                  <a:schemeClr val="lt1"/>
                </a:solidFill>
              </a:ln>
              <a:effectLst/>
            </c:spPr>
          </c:dPt>
          <c:dPt>
            <c:idx val="2"/>
            <c:bubble3D val="0"/>
            <c:spPr>
              <a:solidFill>
                <a:srgbClr val="97C464"/>
              </a:solidFill>
              <a:ln w="19050">
                <a:solidFill>
                  <a:schemeClr val="lt1"/>
                </a:solidFill>
              </a:ln>
              <a:effectLst/>
            </c:spPr>
          </c:dPt>
          <c:dPt>
            <c:idx val="3"/>
            <c:bubble3D val="0"/>
            <c:spPr>
              <a:solidFill>
                <a:srgbClr val="E65D2E"/>
              </a:solidFill>
              <a:ln w="19050">
                <a:solidFill>
                  <a:schemeClr val="lt1"/>
                </a:solidFill>
              </a:ln>
              <a:effectLst/>
            </c:spPr>
          </c:dPt>
          <c:dPt>
            <c:idx val="4"/>
            <c:bubble3D val="0"/>
            <c:spPr>
              <a:solidFill>
                <a:srgbClr val="7B4A6B"/>
              </a:solidFill>
              <a:ln w="19050">
                <a:solidFill>
                  <a:schemeClr val="lt1"/>
                </a:solidFill>
              </a:ln>
              <a:effectLst/>
            </c:spPr>
          </c:dPt>
          <c:dLbls>
            <c:dLbl>
              <c:idx val="0"/>
              <c:layout>
                <c:manualLayout>
                  <c:x val="-0.12123721865412362"/>
                  <c:y val="-9.6804683212391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962503711343428E-2"/>
                  <c:y val="0.1697618757241295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6244094406159"/>
                  <c:y val="0.21694005732056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A2F6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91.499183394108613</c:v>
                </c:pt>
                <c:pt idx="1">
                  <c:v>8.5008166058913375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21498007193544"/>
          <c:y val="6.620201403133448E-2"/>
          <c:w val="0.49678501992806456"/>
          <c:h val="0.80537783309931676"/>
        </c:manualLayout>
      </c:layout>
      <c:barChart>
        <c:barDir val="bar"/>
        <c:grouping val="stacked"/>
        <c:varyColors val="0"/>
        <c:ser>
          <c:idx val="0"/>
          <c:order val="0"/>
          <c:tx>
            <c:strRef>
              <c:f>Feuil1!$A$2</c:f>
              <c:strCache>
                <c:ptCount val="1"/>
                <c:pt idx="0">
                  <c:v>Somewhat comfortable</c:v>
                </c:pt>
              </c:strCache>
            </c:strRef>
          </c:tx>
          <c:spPr>
            <a:solidFill>
              <a:srgbClr val="6ABC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Feuil1!$B$1:$J$1</c:f>
              <c:strCache>
                <c:ptCount val="9"/>
                <c:pt idx="0">
                  <c:v>Vehicle breakdown diagnostic data</c:v>
                </c:pt>
                <c:pt idx="1">
                  <c:v>Vehicle data such as mileage, fluid levels (fuel, oil…)</c:v>
                </c:pt>
                <c:pt idx="2">
                  <c:v>Driving profile such as speed, acceleration, braking</c:v>
                </c:pt>
                <c:pt idx="3">
                  <c:v>Driving habits such as use of dashboards functions, seating preferences</c:v>
                </c:pt>
                <c:pt idx="4">
                  <c:v>Location</c:v>
                </c:pt>
                <c:pt idx="5">
                  <c:v>Entertainment preferences: music, movies, games</c:v>
                </c:pt>
                <c:pt idx="6">
                  <c:v>Usage of connected features: frequency, duration, location, personal preferences</c:v>
                </c:pt>
                <c:pt idx="7">
                  <c:v>Identity of the driver</c:v>
                </c:pt>
                <c:pt idx="8">
                  <c:v>Texts, emails and telephone numbers called</c:v>
                </c:pt>
              </c:strCache>
            </c:strRef>
          </c:cat>
          <c:val>
            <c:numRef>
              <c:f>Feuil1!$B$2:$J$2</c:f>
              <c:numCache>
                <c:formatCode>0</c:formatCode>
                <c:ptCount val="9"/>
                <c:pt idx="0">
                  <c:v>48.423808186830151</c:v>
                </c:pt>
                <c:pt idx="1">
                  <c:v>49.802769388971178</c:v>
                </c:pt>
                <c:pt idx="2">
                  <c:v>47.931257146074699</c:v>
                </c:pt>
                <c:pt idx="3">
                  <c:v>49.916869907792133</c:v>
                </c:pt>
                <c:pt idx="4">
                  <c:v>43</c:v>
                </c:pt>
                <c:pt idx="5">
                  <c:v>39</c:v>
                </c:pt>
                <c:pt idx="6">
                  <c:v>43.211821384877219</c:v>
                </c:pt>
                <c:pt idx="7">
                  <c:v>35.183703084293114</c:v>
                </c:pt>
                <c:pt idx="8">
                  <c:v>26.72988041741684</c:v>
                </c:pt>
              </c:numCache>
            </c:numRef>
          </c:val>
        </c:ser>
        <c:ser>
          <c:idx val="1"/>
          <c:order val="1"/>
          <c:tx>
            <c:strRef>
              <c:f>Feuil1!$A$3</c:f>
              <c:strCache>
                <c:ptCount val="1"/>
                <c:pt idx="0">
                  <c:v>Very comfortable</c:v>
                </c:pt>
              </c:strCache>
            </c:strRef>
          </c:tx>
          <c:spPr>
            <a:solidFill>
              <a:srgbClr val="7B4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Feuil1!$B$1:$J$1</c:f>
              <c:strCache>
                <c:ptCount val="9"/>
                <c:pt idx="0">
                  <c:v>Vehicle breakdown diagnostic data</c:v>
                </c:pt>
                <c:pt idx="1">
                  <c:v>Vehicle data such as mileage, fluid levels (fuel, oil…)</c:v>
                </c:pt>
                <c:pt idx="2">
                  <c:v>Driving profile such as speed, acceleration, braking</c:v>
                </c:pt>
                <c:pt idx="3">
                  <c:v>Driving habits such as use of dashboards functions, seating preferences</c:v>
                </c:pt>
                <c:pt idx="4">
                  <c:v>Location</c:v>
                </c:pt>
                <c:pt idx="5">
                  <c:v>Entertainment preferences: music, movies, games</c:v>
                </c:pt>
                <c:pt idx="6">
                  <c:v>Usage of connected features: frequency, duration, location, personal preferences</c:v>
                </c:pt>
                <c:pt idx="7">
                  <c:v>Identity of the driver</c:v>
                </c:pt>
                <c:pt idx="8">
                  <c:v>Texts, emails and telephone numbers called</c:v>
                </c:pt>
              </c:strCache>
            </c:strRef>
          </c:cat>
          <c:val>
            <c:numRef>
              <c:f>Feuil1!$B$3:$J$3</c:f>
              <c:numCache>
                <c:formatCode>0</c:formatCode>
                <c:ptCount val="9"/>
                <c:pt idx="0">
                  <c:v>40.329715009398505</c:v>
                </c:pt>
                <c:pt idx="1">
                  <c:v>35.097887131443727</c:v>
                </c:pt>
                <c:pt idx="2">
                  <c:v>19.596150413735948</c:v>
                </c:pt>
                <c:pt idx="3">
                  <c:v>20.401543497708566</c:v>
                </c:pt>
                <c:pt idx="4">
                  <c:v>18.741954303810118</c:v>
                </c:pt>
                <c:pt idx="5">
                  <c:v>14.395152657469804</c:v>
                </c:pt>
                <c:pt idx="6">
                  <c:v>13</c:v>
                </c:pt>
                <c:pt idx="7">
                  <c:v>12.846447879943081</c:v>
                </c:pt>
                <c:pt idx="8">
                  <c:v>8.8916009241169327</c:v>
                </c:pt>
              </c:numCache>
            </c:numRef>
          </c:val>
        </c:ser>
        <c:ser>
          <c:idx val="2"/>
          <c:order val="2"/>
          <c:tx>
            <c:strRef>
              <c:f>Feuil1!$A$4</c:f>
              <c:strCache>
                <c:ptCount val="1"/>
                <c:pt idx="0">
                  <c:v>Somewhat uncomfortable</c:v>
                </c:pt>
              </c:strCache>
            </c:strRef>
          </c:tx>
          <c:spPr>
            <a:solidFill>
              <a:schemeClr val="accent3"/>
            </a:solidFill>
            <a:ln>
              <a:noFill/>
            </a:ln>
            <a:effectLst/>
          </c:spPr>
          <c:invertIfNegative val="0"/>
          <c:dLbls>
            <c:dLbl>
              <c:idx val="1"/>
              <c:layout/>
              <c:tx>
                <c:rich>
                  <a:bodyPr/>
                  <a:lstStyle/>
                  <a:p>
                    <a:r>
                      <a:rPr lang="en-US" smtClean="0"/>
                      <a:t>10</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20</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24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29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8441843807960098E-3"/>
                  <c:y val="6.999559082892415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smtClean="0"/>
                      <a:t>29</a:t>
                    </a:r>
                    <a:endParaRPr lang="en-US"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5.2977531411915829E-2"/>
                      <c:h val="5.2104717813051149E-2"/>
                    </c:manualLayout>
                  </c15:layout>
                </c:ext>
              </c:extLst>
            </c:dLbl>
            <c:dLbl>
              <c:idx val="7"/>
              <c:layout/>
              <c:tx>
                <c:rich>
                  <a:bodyPr/>
                  <a:lstStyle/>
                  <a:p>
                    <a:r>
                      <a:rPr lang="en-US" smtClean="0"/>
                      <a:t>30</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27</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Feuil1!$B$1:$J$1</c:f>
              <c:strCache>
                <c:ptCount val="9"/>
                <c:pt idx="0">
                  <c:v>Vehicle breakdown diagnostic data</c:v>
                </c:pt>
                <c:pt idx="1">
                  <c:v>Vehicle data such as mileage, fluid levels (fuel, oil…)</c:v>
                </c:pt>
                <c:pt idx="2">
                  <c:v>Driving profile such as speed, acceleration, braking</c:v>
                </c:pt>
                <c:pt idx="3">
                  <c:v>Driving habits such as use of dashboards functions, seating preferences</c:v>
                </c:pt>
                <c:pt idx="4">
                  <c:v>Location</c:v>
                </c:pt>
                <c:pt idx="5">
                  <c:v>Entertainment preferences: music, movies, games</c:v>
                </c:pt>
                <c:pt idx="6">
                  <c:v>Usage of connected features: frequency, duration, location, personal preferences</c:v>
                </c:pt>
                <c:pt idx="7">
                  <c:v>Identity of the driver</c:v>
                </c:pt>
                <c:pt idx="8">
                  <c:v>Texts, emails and telephone numbers called</c:v>
                </c:pt>
              </c:strCache>
            </c:strRef>
          </c:cat>
          <c:val>
            <c:numRef>
              <c:f>Feuil1!$B$4:$J$4</c:f>
              <c:numCache>
                <c:formatCode>General</c:formatCode>
                <c:ptCount val="9"/>
                <c:pt idx="0">
                  <c:v>-8</c:v>
                </c:pt>
                <c:pt idx="1">
                  <c:v>-10</c:v>
                </c:pt>
                <c:pt idx="2">
                  <c:v>-21</c:v>
                </c:pt>
                <c:pt idx="3">
                  <c:v>-20</c:v>
                </c:pt>
                <c:pt idx="4">
                  <c:v>-24</c:v>
                </c:pt>
                <c:pt idx="5">
                  <c:v>-29</c:v>
                </c:pt>
                <c:pt idx="6">
                  <c:v>-29</c:v>
                </c:pt>
                <c:pt idx="7">
                  <c:v>-30</c:v>
                </c:pt>
                <c:pt idx="8">
                  <c:v>-27</c:v>
                </c:pt>
              </c:numCache>
            </c:numRef>
          </c:val>
        </c:ser>
        <c:ser>
          <c:idx val="3"/>
          <c:order val="3"/>
          <c:tx>
            <c:strRef>
              <c:f>Feuil1!$A$5</c:f>
              <c:strCache>
                <c:ptCount val="1"/>
                <c:pt idx="0">
                  <c:v>Very uncomfortable</c:v>
                </c:pt>
              </c:strCache>
            </c:strRef>
          </c:tx>
          <c:spPr>
            <a:solidFill>
              <a:srgbClr val="F7C43B"/>
            </a:solidFill>
            <a:ln>
              <a:noFill/>
            </a:ln>
            <a:effectLst/>
          </c:spPr>
          <c:invertIfNegative val="0"/>
          <c:dLbls>
            <c:dLbl>
              <c:idx val="0"/>
              <c:layout/>
              <c:tx>
                <c:rich>
                  <a:bodyPr/>
                  <a:lstStyle/>
                  <a:p>
                    <a:r>
                      <a:rPr lang="en-US" dirty="0" smtClean="0"/>
                      <a:t>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5</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11</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10</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18</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15</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714214259941941E-16"/>
                  <c:y val="1.1199294532627763E-2"/>
                </c:manualLayout>
              </c:layout>
              <c:tx>
                <c:rich>
                  <a:bodyPr/>
                  <a:lstStyle/>
                  <a:p>
                    <a:r>
                      <a:rPr lang="en-US" dirty="0" smtClean="0"/>
                      <a:t>22</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5.2977531411915829E-2"/>
                      <c:h val="4.9304894179894178E-2"/>
                    </c:manualLayout>
                  </c15:layout>
                </c:ext>
              </c:extLst>
            </c:dLbl>
            <c:dLbl>
              <c:idx val="8"/>
              <c:layout/>
              <c:tx>
                <c:rich>
                  <a:bodyPr/>
                  <a:lstStyle/>
                  <a:p>
                    <a:r>
                      <a:rPr lang="en-US" smtClean="0"/>
                      <a:t>37</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Feuil1!$B$1:$J$1</c:f>
              <c:strCache>
                <c:ptCount val="9"/>
                <c:pt idx="0">
                  <c:v>Vehicle breakdown diagnostic data</c:v>
                </c:pt>
                <c:pt idx="1">
                  <c:v>Vehicle data such as mileage, fluid levels (fuel, oil…)</c:v>
                </c:pt>
                <c:pt idx="2">
                  <c:v>Driving profile such as speed, acceleration, braking</c:v>
                </c:pt>
                <c:pt idx="3">
                  <c:v>Driving habits such as use of dashboards functions, seating preferences</c:v>
                </c:pt>
                <c:pt idx="4">
                  <c:v>Location</c:v>
                </c:pt>
                <c:pt idx="5">
                  <c:v>Entertainment preferences: music, movies, games</c:v>
                </c:pt>
                <c:pt idx="6">
                  <c:v>Usage of connected features: frequency, duration, location, personal preferences</c:v>
                </c:pt>
                <c:pt idx="7">
                  <c:v>Identity of the driver</c:v>
                </c:pt>
                <c:pt idx="8">
                  <c:v>Texts, emails and telephone numbers called</c:v>
                </c:pt>
              </c:strCache>
            </c:strRef>
          </c:cat>
          <c:val>
            <c:numRef>
              <c:f>Feuil1!$B$5:$J$5</c:f>
              <c:numCache>
                <c:formatCode>General</c:formatCode>
                <c:ptCount val="9"/>
                <c:pt idx="0">
                  <c:v>-4</c:v>
                </c:pt>
                <c:pt idx="1">
                  <c:v>-5</c:v>
                </c:pt>
                <c:pt idx="2">
                  <c:v>-11</c:v>
                </c:pt>
                <c:pt idx="3">
                  <c:v>-10</c:v>
                </c:pt>
                <c:pt idx="4">
                  <c:v>-14</c:v>
                </c:pt>
                <c:pt idx="5">
                  <c:v>-18</c:v>
                </c:pt>
                <c:pt idx="6">
                  <c:v>-15</c:v>
                </c:pt>
                <c:pt idx="7">
                  <c:v>-22</c:v>
                </c:pt>
                <c:pt idx="8">
                  <c:v>-37</c:v>
                </c:pt>
              </c:numCache>
            </c:numRef>
          </c:val>
        </c:ser>
        <c:dLbls>
          <c:dLblPos val="ctr"/>
          <c:showLegendKey val="0"/>
          <c:showVal val="1"/>
          <c:showCatName val="0"/>
          <c:showSerName val="0"/>
          <c:showPercent val="0"/>
          <c:showBubbleSize val="0"/>
        </c:dLbls>
        <c:gapWidth val="60"/>
        <c:overlap val="100"/>
        <c:axId val="198423296"/>
        <c:axId val="198424832"/>
      </c:barChart>
      <c:catAx>
        <c:axId val="198423296"/>
        <c:scaling>
          <c:orientation val="maxMin"/>
        </c:scaling>
        <c:delete val="0"/>
        <c:axPos val="l"/>
        <c:numFmt formatCode="General" sourceLinked="1"/>
        <c:majorTickMark val="none"/>
        <c:minorTickMark val="none"/>
        <c:tickLblPos val="low"/>
        <c:spPr>
          <a:noFill/>
          <a:ln w="9525" cap="flat" cmpd="sng" algn="ctr">
            <a:solidFill>
              <a:srgbClr val="002D5F"/>
            </a:solidFill>
            <a:round/>
          </a:ln>
          <a:effectLst/>
        </c:spPr>
        <c:txPr>
          <a:bodyPr rot="-60000000" spcFirstLastPara="1" vertOverflow="ellipsis" vert="horz" wrap="square" anchor="ctr" anchorCtr="1"/>
          <a:lstStyle/>
          <a:p>
            <a:pPr>
              <a:defRPr sz="1000" b="0" i="0" u="none" strike="noStrike" kern="1200" baseline="0">
                <a:solidFill>
                  <a:srgbClr val="002D5F"/>
                </a:solidFill>
                <a:latin typeface="+mj-lt"/>
                <a:ea typeface="+mn-ea"/>
                <a:cs typeface="+mn-cs"/>
              </a:defRPr>
            </a:pPr>
            <a:endParaRPr lang="en-US"/>
          </a:p>
        </c:txPr>
        <c:crossAx val="198424832"/>
        <c:crosses val="autoZero"/>
        <c:auto val="1"/>
        <c:lblAlgn val="ctr"/>
        <c:lblOffset val="100"/>
        <c:noMultiLvlLbl val="0"/>
      </c:catAx>
      <c:valAx>
        <c:axId val="198424832"/>
        <c:scaling>
          <c:orientation val="minMax"/>
          <c:max val="100"/>
          <c:min val="-100"/>
        </c:scaling>
        <c:delete val="1"/>
        <c:axPos val="t"/>
        <c:numFmt formatCode="0" sourceLinked="1"/>
        <c:majorTickMark val="none"/>
        <c:minorTickMark val="none"/>
        <c:tickLblPos val="nextTo"/>
        <c:crossAx val="198423296"/>
        <c:crosses val="autoZero"/>
        <c:crossBetween val="between"/>
      </c:valAx>
      <c:spPr>
        <a:noFill/>
        <a:ln>
          <a:solidFill>
            <a:srgbClr val="002D5F"/>
          </a:solid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0.75652</cdr:x>
      <cdr:y>0.45705</cdr:y>
    </cdr:from>
    <cdr:to>
      <cdr:x>0.79471</cdr:x>
      <cdr:y>0.54295</cdr:y>
    </cdr:to>
    <cdr:pic>
      <cdr:nvPicPr>
        <cdr:cNvPr id="2" name="Picture 2"/>
        <cdr:cNvPicPr>
          <a:picLocks xmlns:a="http://schemas.openxmlformats.org/drawingml/2006/main" noChangeAspect="1" noChangeArrowheads="1"/>
        </cdr:cNvPicPr>
      </cdr:nvPicPr>
      <cdr:blipFill rotWithShape="1">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l="27920" t="25095" r="26268" b="21179"/>
        <a:stretch xmlns:a="http://schemas.openxmlformats.org/drawingml/2006/main"/>
      </cdr:blipFill>
      <cdr:spPr bwMode="auto">
        <a:xfrm xmlns:a="http://schemas.openxmlformats.org/drawingml/2006/main">
          <a:off x="6629400" y="1915500"/>
          <a:ext cx="334686" cy="360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drawings/drawing2.xml><?xml version="1.0" encoding="utf-8"?>
<c:userShapes xmlns:c="http://schemas.openxmlformats.org/drawingml/2006/chart">
  <cdr:relSizeAnchor xmlns:cdr="http://schemas.openxmlformats.org/drawingml/2006/chartDrawing">
    <cdr:from>
      <cdr:x>0.43925</cdr:x>
      <cdr:y>0.23636</cdr:y>
    </cdr:from>
    <cdr:to>
      <cdr:x>0.47606</cdr:x>
      <cdr:y>0.32449</cdr:y>
    </cdr:to>
    <cdr:sp macro="" textlink="">
      <cdr:nvSpPr>
        <cdr:cNvPr id="3" name="ZoneTexte 47"/>
        <cdr:cNvSpPr txBox="1"/>
      </cdr:nvSpPr>
      <cdr:spPr>
        <a:xfrm xmlns:a="http://schemas.openxmlformats.org/drawingml/2006/main">
          <a:off x="3581400" y="990600"/>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b="1" dirty="0" smtClean="0">
              <a:solidFill>
                <a:srgbClr val="0A2F60"/>
              </a:solidFill>
            </a:rPr>
            <a:t>+</a:t>
          </a:r>
          <a:endParaRPr lang="en-GB" b="1" dirty="0">
            <a:solidFill>
              <a:srgbClr val="0A2F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0.20287</cdr:x>
      <cdr:y>0.46609</cdr:y>
    </cdr:from>
    <cdr:to>
      <cdr:x>0.23819</cdr:x>
      <cdr:y>0.54473</cdr:y>
    </cdr:to>
    <cdr:sp macro="" textlink="">
      <cdr:nvSpPr>
        <cdr:cNvPr id="2" name="ZoneTexte 22"/>
        <cdr:cNvSpPr txBox="1"/>
      </cdr:nvSpPr>
      <cdr:spPr>
        <a:xfrm xmlns:a="http://schemas.openxmlformats.org/drawingml/2006/main">
          <a:off x="1465602" y="2188882"/>
          <a:ext cx="25519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b="1" dirty="0">
              <a:solidFill>
                <a:srgbClr val="E65D2E"/>
              </a:solidFill>
            </a:rPr>
            <a:t>-</a:t>
          </a:r>
        </a:p>
      </cdr:txBody>
    </cdr:sp>
  </cdr:relSizeAnchor>
  <cdr:relSizeAnchor xmlns:cdr="http://schemas.openxmlformats.org/drawingml/2006/chartDrawing">
    <cdr:from>
      <cdr:x>0.25032</cdr:x>
      <cdr:y>0.75161</cdr:y>
    </cdr:from>
    <cdr:to>
      <cdr:x>0.28564</cdr:x>
      <cdr:y>0.83025</cdr:y>
    </cdr:to>
    <cdr:sp macro="" textlink="">
      <cdr:nvSpPr>
        <cdr:cNvPr id="3" name="ZoneTexte 24"/>
        <cdr:cNvSpPr txBox="1"/>
      </cdr:nvSpPr>
      <cdr:spPr>
        <a:xfrm xmlns:a="http://schemas.openxmlformats.org/drawingml/2006/main">
          <a:off x="1808421" y="3529778"/>
          <a:ext cx="25519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b="1" dirty="0">
              <a:solidFill>
                <a:srgbClr val="E65D2E"/>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F1CCBCB-5B42-4838-9684-9D009FA38A94}" type="datetimeFigureOut">
              <a:rPr lang="en-GB" smtClean="0"/>
              <a:t>21/10/2015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0A8625B-DFEF-4928-AD05-3C7BAC8DE58C}" type="slidenum">
              <a:rPr lang="en-GB" smtClean="0"/>
              <a:t>‹#›</a:t>
            </a:fld>
            <a:endParaRPr lang="en-GB"/>
          </a:p>
        </p:txBody>
      </p:sp>
    </p:spTree>
    <p:extLst>
      <p:ext uri="{BB962C8B-B14F-4D97-AF65-F5344CB8AC3E}">
        <p14:creationId xmlns:p14="http://schemas.microsoft.com/office/powerpoint/2010/main" val="176597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662B42-F9FC-43F6-8B76-BC927BEE8B2A}" type="datetimeFigureOut">
              <a:rPr lang="en-GB" smtClean="0"/>
              <a:t>21/10/2015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50FD15-6536-4226-B178-2A8F53813558}" type="slidenum">
              <a:rPr lang="en-GB" smtClean="0"/>
              <a:t>‹#›</a:t>
            </a:fld>
            <a:endParaRPr lang="en-GB"/>
          </a:p>
        </p:txBody>
      </p:sp>
    </p:spTree>
    <p:extLst>
      <p:ext uri="{BB962C8B-B14F-4D97-AF65-F5344CB8AC3E}">
        <p14:creationId xmlns:p14="http://schemas.microsoft.com/office/powerpoint/2010/main" val="274456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7" name="Afbeelding 6" descr="ppt-FIA-start-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609600" y="2895600"/>
            <a:ext cx="7924800" cy="1470025"/>
          </a:xfrm>
        </p:spPr>
        <p:txBody>
          <a:bodyPr anchor="b">
            <a:normAutofit/>
          </a:bodyPr>
          <a:lstStyle>
            <a:lvl1pPr algn="ctr">
              <a:defRPr sz="4000" b="1" cap="all">
                <a:solidFill>
                  <a:schemeClr val="bg1"/>
                </a:solidFill>
              </a:defRPr>
            </a:lvl1pPr>
          </a:lstStyle>
          <a:p>
            <a:r>
              <a:rPr lang="nl-BE" dirty="0" smtClean="0"/>
              <a:t>Titelstijl van model bewerken</a:t>
            </a:r>
            <a:endParaRPr lang="nl-NL" dirty="0"/>
          </a:p>
        </p:txBody>
      </p:sp>
      <p:sp>
        <p:nvSpPr>
          <p:cNvPr id="3" name="Subtitel 2"/>
          <p:cNvSpPr>
            <a:spLocks noGrp="1"/>
          </p:cNvSpPr>
          <p:nvPr>
            <p:ph type="subTitle" idx="1"/>
          </p:nvPr>
        </p:nvSpPr>
        <p:spPr>
          <a:xfrm>
            <a:off x="838200" y="4441825"/>
            <a:ext cx="7467600" cy="1371600"/>
          </a:xfrm>
        </p:spPr>
        <p:txBody>
          <a:bodyPr>
            <a:normAutofit/>
          </a:bodyPr>
          <a:lstStyle>
            <a:lvl1pPr marL="0" indent="0" algn="ctr">
              <a:buNone/>
              <a:defRPr sz="2400">
                <a:solidFill>
                  <a:srgbClr val="8AA2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Klik om de titelstijl van het model te bewerken</a:t>
            </a:r>
            <a:endParaRPr lang="nl-NL"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 y="0"/>
            <a:ext cx="9695957" cy="19812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el en object">
    <p:spTree>
      <p:nvGrpSpPr>
        <p:cNvPr id="1" name=""/>
        <p:cNvGrpSpPr/>
        <p:nvPr/>
      </p:nvGrpSpPr>
      <p:grpSpPr>
        <a:xfrm>
          <a:off x="0" y="0"/>
          <a:ext cx="0" cy="0"/>
          <a:chOff x="0" y="0"/>
          <a:chExt cx="0" cy="0"/>
        </a:xfrm>
      </p:grpSpPr>
      <p:pic>
        <p:nvPicPr>
          <p:cNvPr id="7" name="Afbeelding 6"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4191000" y="396000"/>
            <a:ext cx="4343400" cy="975600"/>
          </a:xfrm>
        </p:spPr>
        <p:txBody>
          <a:bodyPr anchor="t">
            <a:normAutofit/>
          </a:bodyPr>
          <a:lstStyle>
            <a:lvl1pPr marL="0" algn="l">
              <a:spcBef>
                <a:spcPts val="0"/>
              </a:spcBef>
              <a:spcAft>
                <a:spcPts val="0"/>
              </a:spcAft>
              <a:defRPr sz="2400" b="1">
                <a:solidFill>
                  <a:schemeClr val="bg1"/>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5" name="Titel 1"/>
          <p:cNvSpPr txBox="1">
            <a:spLocks/>
          </p:cNvSpPr>
          <p:nvPr userDrawn="1"/>
        </p:nvSpPr>
        <p:spPr>
          <a:xfrm>
            <a:off x="1295400" y="457200"/>
            <a:ext cx="2819400" cy="381000"/>
          </a:xfrm>
          <a:prstGeom prst="rect">
            <a:avLst/>
          </a:prstGeom>
        </p:spPr>
        <p:txBody>
          <a:bodyPr vert="horz" lIns="91440" tIns="45720" rIns="91440" bIns="45720" rtlCol="0" anchor="b">
            <a:noAutofit/>
          </a:bodyPr>
          <a:lstStyle>
            <a:lvl1pPr algn="l">
              <a:defRPr sz="3000" b="1">
                <a:solidFill>
                  <a:srgbClr val="8AA2C3"/>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BE" sz="2000" b="0" i="0" u="none" strike="noStrike" kern="1200" cap="all" spc="0" normalizeH="0" baseline="0" noProof="0" dirty="0" smtClean="0">
                <a:ln>
                  <a:noFill/>
                </a:ln>
                <a:solidFill>
                  <a:srgbClr val="95774C"/>
                </a:solidFill>
                <a:effectLst/>
                <a:uLnTx/>
                <a:uFillTx/>
                <a:latin typeface="Calibri (Koppen)"/>
                <a:ea typeface="+mj-ea"/>
                <a:cs typeface="Calibri (Koppen)"/>
              </a:rPr>
              <a:t>Member Events</a:t>
            </a:r>
            <a:endParaRPr kumimoji="0" lang="nl-NL" sz="2000" b="0" i="0" u="none" strike="noStrike" kern="1200" cap="all" spc="0" normalizeH="0" baseline="0" noProof="0" dirty="0">
              <a:ln>
                <a:noFill/>
              </a:ln>
              <a:solidFill>
                <a:srgbClr val="95774C"/>
              </a:solidFill>
              <a:effectLst/>
              <a:uLnTx/>
              <a:uFillTx/>
              <a:latin typeface="Calibri (Koppen)"/>
              <a:ea typeface="+mj-ea"/>
              <a:cs typeface="Calibri (Koppe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el en object">
    <p:spTree>
      <p:nvGrpSpPr>
        <p:cNvPr id="1" name=""/>
        <p:cNvGrpSpPr/>
        <p:nvPr/>
      </p:nvGrpSpPr>
      <p:grpSpPr>
        <a:xfrm>
          <a:off x="0" y="0"/>
          <a:ext cx="0" cy="0"/>
          <a:chOff x="0" y="0"/>
          <a:chExt cx="0" cy="0"/>
        </a:xfrm>
      </p:grpSpPr>
      <p:pic>
        <p:nvPicPr>
          <p:cNvPr id="7" name="Afbeelding 6"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4191000" y="396000"/>
            <a:ext cx="4343400" cy="975600"/>
          </a:xfrm>
        </p:spPr>
        <p:txBody>
          <a:bodyPr anchor="t">
            <a:normAutofit/>
          </a:bodyPr>
          <a:lstStyle>
            <a:lvl1pPr marL="0" algn="l">
              <a:spcBef>
                <a:spcPts val="0"/>
              </a:spcBef>
              <a:spcAft>
                <a:spcPts val="0"/>
              </a:spcAft>
              <a:defRPr sz="2400" b="1">
                <a:solidFill>
                  <a:schemeClr val="bg1"/>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5" name="Titel 1"/>
          <p:cNvSpPr txBox="1">
            <a:spLocks/>
          </p:cNvSpPr>
          <p:nvPr userDrawn="1"/>
        </p:nvSpPr>
        <p:spPr>
          <a:xfrm>
            <a:off x="1295400" y="457200"/>
            <a:ext cx="3048000" cy="381000"/>
          </a:xfrm>
          <a:prstGeom prst="rect">
            <a:avLst/>
          </a:prstGeom>
        </p:spPr>
        <p:txBody>
          <a:bodyPr vert="horz" lIns="91440" tIns="45720" rIns="91440" bIns="45720" rtlCol="0" anchor="b">
            <a:noAutofit/>
          </a:bodyPr>
          <a:lstStyle>
            <a:lvl1pPr algn="l">
              <a:defRPr sz="3000" b="1">
                <a:solidFill>
                  <a:srgbClr val="8AA2C3"/>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BE" sz="2000" b="0" i="0" u="none" strike="noStrike" kern="1200" cap="all" spc="0" normalizeH="0" baseline="0" noProof="0" dirty="0" smtClean="0">
                <a:ln>
                  <a:noFill/>
                </a:ln>
                <a:solidFill>
                  <a:srgbClr val="95774C"/>
                </a:solidFill>
                <a:effectLst/>
                <a:uLnTx/>
                <a:uFillTx/>
                <a:latin typeface="Calibri (Koppen)"/>
                <a:ea typeface="+mj-ea"/>
                <a:cs typeface="Calibri (Koppen)"/>
              </a:rPr>
              <a:t>Research Projects</a:t>
            </a:r>
            <a:endParaRPr kumimoji="0" lang="nl-NL" sz="2000" b="0" i="0" u="none" strike="noStrike" kern="1200" cap="all" spc="0" normalizeH="0" baseline="0" noProof="0" dirty="0">
              <a:ln>
                <a:noFill/>
              </a:ln>
              <a:solidFill>
                <a:srgbClr val="95774C"/>
              </a:solidFill>
              <a:effectLst/>
              <a:uLnTx/>
              <a:uFillTx/>
              <a:latin typeface="Calibri (Koppen)"/>
              <a:ea typeface="+mj-ea"/>
              <a:cs typeface="Calibri (Koppen)"/>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Titel en object">
    <p:spTree>
      <p:nvGrpSpPr>
        <p:cNvPr id="1" name=""/>
        <p:cNvGrpSpPr/>
        <p:nvPr/>
      </p:nvGrpSpPr>
      <p:grpSpPr>
        <a:xfrm>
          <a:off x="0" y="0"/>
          <a:ext cx="0" cy="0"/>
          <a:chOff x="0" y="0"/>
          <a:chExt cx="0" cy="0"/>
        </a:xfrm>
      </p:grpSpPr>
      <p:pic>
        <p:nvPicPr>
          <p:cNvPr id="7" name="Afbeelding 6"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524000" y="396000"/>
            <a:ext cx="7467600" cy="823200"/>
          </a:xfrm>
        </p:spPr>
        <p:txBody>
          <a:bodyPr anchor="t">
            <a:normAutofit/>
          </a:bodyPr>
          <a:lstStyle>
            <a:lvl1pPr marL="0" algn="l">
              <a:spcBef>
                <a:spcPts val="0"/>
              </a:spcBef>
              <a:spcAft>
                <a:spcPts val="0"/>
              </a:spcAft>
              <a:defRPr sz="2400" b="1">
                <a:solidFill>
                  <a:srgbClr val="0A2F60"/>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Titel en object">
    <p:spTree>
      <p:nvGrpSpPr>
        <p:cNvPr id="1" name=""/>
        <p:cNvGrpSpPr/>
        <p:nvPr/>
      </p:nvGrpSpPr>
      <p:grpSpPr>
        <a:xfrm>
          <a:off x="0" y="0"/>
          <a:ext cx="0" cy="0"/>
          <a:chOff x="0" y="0"/>
          <a:chExt cx="0" cy="0"/>
        </a:xfrm>
      </p:grpSpPr>
      <p:pic>
        <p:nvPicPr>
          <p:cNvPr id="6" name="Afbeelding 5"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4191000" y="396000"/>
            <a:ext cx="4343400" cy="975600"/>
          </a:xfrm>
        </p:spPr>
        <p:txBody>
          <a:bodyPr anchor="t">
            <a:normAutofit/>
          </a:bodyPr>
          <a:lstStyle>
            <a:lvl1pPr marL="0" algn="l">
              <a:spcBef>
                <a:spcPts val="0"/>
              </a:spcBef>
              <a:spcAft>
                <a:spcPts val="0"/>
              </a:spcAft>
              <a:defRPr sz="2400" b="1">
                <a:solidFill>
                  <a:schemeClr val="bg1"/>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el en object">
    <p:spTree>
      <p:nvGrpSpPr>
        <p:cNvPr id="1" name=""/>
        <p:cNvGrpSpPr/>
        <p:nvPr/>
      </p:nvGrpSpPr>
      <p:grpSpPr>
        <a:xfrm>
          <a:off x="0" y="0"/>
          <a:ext cx="0" cy="0"/>
          <a:chOff x="0" y="0"/>
          <a:chExt cx="0" cy="0"/>
        </a:xfrm>
      </p:grpSpPr>
      <p:pic>
        <p:nvPicPr>
          <p:cNvPr id="7" name="Afbeelding 6"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4191000" y="396000"/>
            <a:ext cx="4343400" cy="975600"/>
          </a:xfrm>
        </p:spPr>
        <p:txBody>
          <a:bodyPr anchor="t">
            <a:normAutofit/>
          </a:bodyPr>
          <a:lstStyle>
            <a:lvl1pPr marL="0" algn="l">
              <a:spcBef>
                <a:spcPts val="0"/>
              </a:spcBef>
              <a:spcAft>
                <a:spcPts val="0"/>
              </a:spcAft>
              <a:defRPr sz="2400" b="1">
                <a:solidFill>
                  <a:schemeClr val="bg1"/>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5" name="Titel 1"/>
          <p:cNvSpPr txBox="1">
            <a:spLocks/>
          </p:cNvSpPr>
          <p:nvPr userDrawn="1"/>
        </p:nvSpPr>
        <p:spPr>
          <a:xfrm>
            <a:off x="1295400" y="457200"/>
            <a:ext cx="2819400" cy="381000"/>
          </a:xfrm>
          <a:prstGeom prst="rect">
            <a:avLst/>
          </a:prstGeom>
        </p:spPr>
        <p:txBody>
          <a:bodyPr vert="horz" lIns="91440" tIns="45720" rIns="91440" bIns="45720" rtlCol="0" anchor="b">
            <a:noAutofit/>
          </a:bodyPr>
          <a:lstStyle>
            <a:lvl1pPr algn="l">
              <a:defRPr sz="3000" b="1">
                <a:solidFill>
                  <a:srgbClr val="8AA2C3"/>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BE" sz="2000" b="0" i="0" u="none" strike="noStrike" kern="1200" cap="all" spc="0" normalizeH="0" baseline="0" noProof="0" dirty="0" smtClean="0">
                <a:ln>
                  <a:noFill/>
                </a:ln>
                <a:solidFill>
                  <a:srgbClr val="95774C"/>
                </a:solidFill>
                <a:effectLst/>
                <a:uLnTx/>
                <a:uFillTx/>
                <a:latin typeface="Calibri (Koppen)"/>
                <a:ea typeface="+mj-ea"/>
                <a:cs typeface="Calibri (Koppen)"/>
              </a:rPr>
              <a:t>Policy Priorities</a:t>
            </a:r>
            <a:endParaRPr kumimoji="0" lang="nl-NL" sz="2000" b="0" i="0" u="none" strike="noStrike" kern="1200" cap="all" spc="0" normalizeH="0" baseline="0" noProof="0" dirty="0">
              <a:ln>
                <a:noFill/>
              </a:ln>
              <a:solidFill>
                <a:srgbClr val="95774C"/>
              </a:solidFill>
              <a:effectLst/>
              <a:uLnTx/>
              <a:uFillTx/>
              <a:latin typeface="Calibri (Koppen)"/>
              <a:ea typeface="+mj-ea"/>
              <a:cs typeface="Calibri (Koppe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el en object">
    <p:spTree>
      <p:nvGrpSpPr>
        <p:cNvPr id="1" name=""/>
        <p:cNvGrpSpPr/>
        <p:nvPr/>
      </p:nvGrpSpPr>
      <p:grpSpPr>
        <a:xfrm>
          <a:off x="0" y="0"/>
          <a:ext cx="0" cy="0"/>
          <a:chOff x="0" y="0"/>
          <a:chExt cx="0" cy="0"/>
        </a:xfrm>
      </p:grpSpPr>
      <p:pic>
        <p:nvPicPr>
          <p:cNvPr id="7" name="Afbeelding 6"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4191000" y="396000"/>
            <a:ext cx="4343400" cy="975600"/>
          </a:xfrm>
        </p:spPr>
        <p:txBody>
          <a:bodyPr anchor="t">
            <a:normAutofit/>
          </a:bodyPr>
          <a:lstStyle>
            <a:lvl1pPr marL="0" algn="l">
              <a:spcBef>
                <a:spcPts val="0"/>
              </a:spcBef>
              <a:spcAft>
                <a:spcPts val="0"/>
              </a:spcAft>
              <a:defRPr sz="2400" b="1">
                <a:solidFill>
                  <a:schemeClr val="bg1"/>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5" name="Titel 1"/>
          <p:cNvSpPr txBox="1">
            <a:spLocks/>
          </p:cNvSpPr>
          <p:nvPr userDrawn="1"/>
        </p:nvSpPr>
        <p:spPr>
          <a:xfrm>
            <a:off x="1295400" y="457200"/>
            <a:ext cx="2819400" cy="381000"/>
          </a:xfrm>
          <a:prstGeom prst="rect">
            <a:avLst/>
          </a:prstGeom>
        </p:spPr>
        <p:txBody>
          <a:bodyPr vert="horz" lIns="91440" tIns="45720" rIns="91440" bIns="45720" rtlCol="0" anchor="b">
            <a:noAutofit/>
          </a:bodyPr>
          <a:lstStyle>
            <a:lvl1pPr algn="l">
              <a:defRPr sz="3000" b="1">
                <a:solidFill>
                  <a:srgbClr val="8AA2C3"/>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BE" sz="2000" b="0" i="0" u="none" strike="noStrike" kern="1200" cap="all" spc="0" normalizeH="0" baseline="0" noProof="0" dirty="0" smtClean="0">
                <a:ln>
                  <a:noFill/>
                </a:ln>
                <a:solidFill>
                  <a:srgbClr val="95774C"/>
                </a:solidFill>
                <a:effectLst/>
                <a:uLnTx/>
                <a:uFillTx/>
                <a:latin typeface="Calibri (Koppen)"/>
                <a:ea typeface="+mj-ea"/>
                <a:cs typeface="Calibri (Koppen)"/>
              </a:rPr>
              <a:t>Member Events</a:t>
            </a:r>
            <a:endParaRPr kumimoji="0" lang="nl-NL" sz="2000" b="0" i="0" u="none" strike="noStrike" kern="1200" cap="all" spc="0" normalizeH="0" baseline="0" noProof="0" dirty="0">
              <a:ln>
                <a:noFill/>
              </a:ln>
              <a:solidFill>
                <a:srgbClr val="95774C"/>
              </a:solidFill>
              <a:effectLst/>
              <a:uLnTx/>
              <a:uFillTx/>
              <a:latin typeface="Calibri (Koppen)"/>
              <a:ea typeface="+mj-ea"/>
              <a:cs typeface="Calibri (Koppe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el en object">
    <p:spTree>
      <p:nvGrpSpPr>
        <p:cNvPr id="1" name=""/>
        <p:cNvGrpSpPr/>
        <p:nvPr/>
      </p:nvGrpSpPr>
      <p:grpSpPr>
        <a:xfrm>
          <a:off x="0" y="0"/>
          <a:ext cx="0" cy="0"/>
          <a:chOff x="0" y="0"/>
          <a:chExt cx="0" cy="0"/>
        </a:xfrm>
      </p:grpSpPr>
      <p:pic>
        <p:nvPicPr>
          <p:cNvPr id="7" name="Afbeelding 6"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4191000" y="396000"/>
            <a:ext cx="4343400" cy="975600"/>
          </a:xfrm>
        </p:spPr>
        <p:txBody>
          <a:bodyPr anchor="t">
            <a:normAutofit/>
          </a:bodyPr>
          <a:lstStyle>
            <a:lvl1pPr marL="0" algn="l">
              <a:spcBef>
                <a:spcPts val="0"/>
              </a:spcBef>
              <a:spcAft>
                <a:spcPts val="0"/>
              </a:spcAft>
              <a:defRPr sz="2400" b="1">
                <a:solidFill>
                  <a:schemeClr val="bg1"/>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5" name="Titel 1"/>
          <p:cNvSpPr txBox="1">
            <a:spLocks/>
          </p:cNvSpPr>
          <p:nvPr userDrawn="1"/>
        </p:nvSpPr>
        <p:spPr>
          <a:xfrm>
            <a:off x="1295400" y="457200"/>
            <a:ext cx="3048000" cy="381000"/>
          </a:xfrm>
          <a:prstGeom prst="rect">
            <a:avLst/>
          </a:prstGeom>
        </p:spPr>
        <p:txBody>
          <a:bodyPr vert="horz" lIns="91440" tIns="45720" rIns="91440" bIns="45720" rtlCol="0" anchor="b">
            <a:noAutofit/>
          </a:bodyPr>
          <a:lstStyle>
            <a:lvl1pPr algn="l">
              <a:defRPr sz="3000" b="1">
                <a:solidFill>
                  <a:srgbClr val="8AA2C3"/>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BE" sz="2000" b="0" i="0" u="none" strike="noStrike" kern="1200" cap="all" spc="0" normalizeH="0" baseline="0" noProof="0" dirty="0" smtClean="0">
                <a:ln>
                  <a:noFill/>
                </a:ln>
                <a:solidFill>
                  <a:srgbClr val="95774C"/>
                </a:solidFill>
                <a:effectLst/>
                <a:uLnTx/>
                <a:uFillTx/>
                <a:latin typeface="Calibri (Koppen)"/>
                <a:ea typeface="+mj-ea"/>
                <a:cs typeface="Calibri (Koppen)"/>
              </a:rPr>
              <a:t>Research Projects</a:t>
            </a:r>
            <a:endParaRPr kumimoji="0" lang="nl-NL" sz="2000" b="0" i="0" u="none" strike="noStrike" kern="1200" cap="all" spc="0" normalizeH="0" baseline="0" noProof="0" dirty="0">
              <a:ln>
                <a:noFill/>
              </a:ln>
              <a:solidFill>
                <a:srgbClr val="95774C"/>
              </a:solidFill>
              <a:effectLst/>
              <a:uLnTx/>
              <a:uFillTx/>
              <a:latin typeface="Calibri (Koppen)"/>
              <a:ea typeface="+mj-ea"/>
              <a:cs typeface="Calibri (Koppen)"/>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67000" y="396000"/>
            <a:ext cx="5562600" cy="762000"/>
          </a:xfrm>
        </p:spPr>
        <p:txBody>
          <a:bodyPr anchor="b">
            <a:normAutofit/>
          </a:bodyPr>
          <a:lstStyle>
            <a:lvl1pPr algn="l">
              <a:defRPr sz="2600" b="1">
                <a:solidFill>
                  <a:srgbClr val="0A2F60"/>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457200" y="1981200"/>
            <a:ext cx="8229600" cy="4648200"/>
          </a:xfrm>
        </p:spPr>
        <p:txBody>
          <a:bodyPr/>
          <a:lstStyle>
            <a:lvl1pPr>
              <a:buClr>
                <a:srgbClr val="8AA2C3"/>
              </a:buClr>
              <a:buFont typeface="Lucida Grande CE"/>
              <a:buChar char="▲"/>
              <a:defRPr sz="2400">
                <a:solidFill>
                  <a:srgbClr val="5A5B54"/>
                </a:solidFill>
              </a:defRPr>
            </a:lvl1pPr>
            <a:lvl2pPr>
              <a:buFont typeface="Lucida Grande CE"/>
              <a:buChar char="▲"/>
              <a:defRPr sz="2000">
                <a:solidFill>
                  <a:srgbClr val="5A5B54"/>
                </a:solidFill>
              </a:defRPr>
            </a:lvl2pPr>
            <a:lvl3pPr>
              <a:buFont typeface="Lucida Grande CE"/>
              <a:buChar char="▲"/>
              <a:defRPr sz="1800">
                <a:solidFill>
                  <a:srgbClr val="5A5B54"/>
                </a:solidFill>
              </a:defRPr>
            </a:lvl3pPr>
            <a:lvl4pPr>
              <a:buFont typeface="Lucida Grande CE"/>
              <a:buChar char="▲"/>
              <a:defRPr sz="1200">
                <a:solidFill>
                  <a:srgbClr val="5A5B54"/>
                </a:solidFill>
              </a:defRPr>
            </a:lvl4pPr>
            <a:lvl5pPr>
              <a:buFont typeface="Lucida Grande CE"/>
              <a:buChar char="▲"/>
              <a:defRPr sz="1000">
                <a:solidFill>
                  <a:srgbClr val="5A5B54"/>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Tijdelijke aanduiding voor datum 6"/>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0"/>
            <a:ext cx="7772400" cy="1362075"/>
          </a:xfrm>
        </p:spPr>
        <p:txBody>
          <a:bodyPr anchor="b">
            <a:normAutofit/>
          </a:bodyPr>
          <a:lstStyle>
            <a:lvl1pPr algn="l">
              <a:defRPr sz="3600" b="1" cap="none">
                <a:solidFill>
                  <a:srgbClr val="95774C"/>
                </a:solidFill>
              </a:defRPr>
            </a:lvl1p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722313" y="1360800"/>
            <a:ext cx="7772400" cy="1079500"/>
          </a:xfrm>
        </p:spPr>
        <p:txBody>
          <a:bodyPr anchor="t">
            <a:normAutofit/>
          </a:bodyP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smtClean="0"/>
              <a:t>Klik om de tekststijl van het model te bewerken</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26DA57BC-FE73-304B-B4B0-08973427DB1B}" type="datetimeFigureOut">
              <a:rPr lang="nl-NL" smtClean="0"/>
              <a:pPr/>
              <a:t>21-10-2015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2D7CA2-64A0-DE47-9D3C-3066A4D5E4B5}" type="slidenum">
              <a:rPr lang="nl-NL" smtClean="0"/>
              <a:pPr/>
              <a:t>‹#›</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BBCFB9-4016-441F-AC5B-6F4CFAFCD68F}" type="datetimeFigureOut">
              <a:rPr lang="en-GB" smtClean="0"/>
              <a:t>21/10/2015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1995890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BBCFB9-4016-441F-AC5B-6F4CFAFCD68F}" type="datetimeFigureOut">
              <a:rPr lang="en-GB" smtClean="0"/>
              <a:t>21/10/2015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1206947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BCFB9-4016-441F-AC5B-6F4CFAFCD68F}" type="datetimeFigureOut">
              <a:rPr lang="en-GB" smtClean="0"/>
              <a:t>21/10/2015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4145087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BBCFB9-4016-441F-AC5B-6F4CFAFCD68F}" type="datetimeFigureOut">
              <a:rPr lang="en-GB" smtClean="0"/>
              <a:t>21/10/2015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4388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8600" y="396000"/>
            <a:ext cx="8763000" cy="823200"/>
          </a:xfrm>
        </p:spPr>
        <p:txBody>
          <a:bodyPr anchor="t">
            <a:normAutofit/>
          </a:bodyPr>
          <a:lstStyle>
            <a:lvl1pPr marL="0" algn="l">
              <a:spcBef>
                <a:spcPts val="0"/>
              </a:spcBef>
              <a:spcAft>
                <a:spcPts val="0"/>
              </a:spcAft>
              <a:defRPr sz="2800" b="0">
                <a:solidFill>
                  <a:srgbClr val="95774C"/>
                </a:solidFill>
              </a:defRPr>
            </a:lvl1pPr>
          </a:lstStyle>
          <a:p>
            <a:r>
              <a:rPr lang="nl-BE" dirty="0" smtClean="0"/>
              <a:t>TITLE</a:t>
            </a:r>
            <a:endParaRPr lang="nl-NL" dirty="0"/>
          </a:p>
        </p:txBody>
      </p:sp>
      <p:sp>
        <p:nvSpPr>
          <p:cNvPr id="3" name="Tijdelijke aanduiding voor inhoud 2"/>
          <p:cNvSpPr>
            <a:spLocks noGrp="1"/>
          </p:cNvSpPr>
          <p:nvPr>
            <p:ph idx="1"/>
          </p:nvPr>
        </p:nvSpPr>
        <p:spPr>
          <a:xfrm>
            <a:off x="228600" y="1600200"/>
            <a:ext cx="8763000" cy="41910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BBCFB9-4016-441F-AC5B-6F4CFAFCD68F}" type="datetimeFigureOut">
              <a:rPr lang="en-GB" smtClean="0"/>
              <a:t>21/10/2015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419610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BBCFB9-4016-441F-AC5B-6F4CFAFCD68F}" type="datetimeFigureOut">
              <a:rPr lang="en-GB" smtClean="0"/>
              <a:t>21/10/2015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321935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BCFB9-4016-441F-AC5B-6F4CFAFCD68F}" type="datetimeFigureOut">
              <a:rPr lang="en-GB" smtClean="0"/>
              <a:t>21/10/2015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3846933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BCFB9-4016-441F-AC5B-6F4CFAFCD68F}" type="datetimeFigureOut">
              <a:rPr lang="en-GB" smtClean="0"/>
              <a:t>21/10/2015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4135700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BCFB9-4016-441F-AC5B-6F4CFAFCD68F}" type="datetimeFigureOut">
              <a:rPr lang="en-GB" smtClean="0"/>
              <a:t>21/10/2015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3211328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BBCFB9-4016-441F-AC5B-6F4CFAFCD68F}" type="datetimeFigureOut">
              <a:rPr lang="en-GB" smtClean="0"/>
              <a:t>21/10/2015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1712417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BBCFB9-4016-441F-AC5B-6F4CFAFCD68F}" type="datetimeFigureOut">
              <a:rPr lang="en-GB" smtClean="0"/>
              <a:t>21/10/2015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027EF-16D8-4C09-BA71-F73043A3CDFA}" type="slidenum">
              <a:rPr lang="en-GB" smtClean="0"/>
              <a:t>‹#›</a:t>
            </a:fld>
            <a:endParaRPr lang="en-GB"/>
          </a:p>
        </p:txBody>
      </p:sp>
    </p:spTree>
    <p:extLst>
      <p:ext uri="{BB962C8B-B14F-4D97-AF65-F5344CB8AC3E}">
        <p14:creationId xmlns:p14="http://schemas.microsoft.com/office/powerpoint/2010/main" val="20686345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8600" y="1600200"/>
            <a:ext cx="8763000" cy="41910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pic>
        <p:nvPicPr>
          <p:cNvPr id="5" name="Picture 2" descr="X:\Communication\Visual Identity\graphic elements\graphic elements\icon-privacyPolic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90136"/>
            <a:ext cx="307657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103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8600" y="1600200"/>
            <a:ext cx="8763000" cy="41910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pic>
        <p:nvPicPr>
          <p:cNvPr id="5" name="Picture 2" descr="X:\Communication\Visual Identity\graphic elements\graphic elements\icon-memberEvent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407723"/>
            <a:ext cx="292417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048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8600" y="1600200"/>
            <a:ext cx="8763000" cy="41910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pic>
        <p:nvPicPr>
          <p:cNvPr id="4" name="Picture 2" descr="X:\Communication\Visual Identity\graphic elements\graphic elements\icon-researchProject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90138"/>
            <a:ext cx="3409950"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9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2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8600" y="396000"/>
            <a:ext cx="8763000" cy="823200"/>
          </a:xfrm>
        </p:spPr>
        <p:txBody>
          <a:bodyPr anchor="t">
            <a:normAutofit/>
          </a:bodyPr>
          <a:lstStyle>
            <a:lvl1pPr marL="0" algn="l">
              <a:spcBef>
                <a:spcPts val="0"/>
              </a:spcBef>
              <a:spcAft>
                <a:spcPts val="0"/>
              </a:spcAft>
              <a:defRPr sz="2800" b="0">
                <a:solidFill>
                  <a:srgbClr val="95774C"/>
                </a:solidFill>
              </a:defRPr>
            </a:lvl1pPr>
          </a:lstStyle>
          <a:p>
            <a:r>
              <a:rPr lang="nl-BE" dirty="0" smtClean="0"/>
              <a:t>TITLE</a:t>
            </a:r>
            <a:endParaRPr lang="nl-NL" dirty="0"/>
          </a:p>
        </p:txBody>
      </p:sp>
      <p:sp>
        <p:nvSpPr>
          <p:cNvPr id="3" name="Tijdelijke aanduiding voor inhoud 2"/>
          <p:cNvSpPr>
            <a:spLocks noGrp="1"/>
          </p:cNvSpPr>
          <p:nvPr>
            <p:ph idx="1"/>
          </p:nvPr>
        </p:nvSpPr>
        <p:spPr>
          <a:xfrm>
            <a:off x="228600" y="1600200"/>
            <a:ext cx="8763000" cy="41910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extLst>
      <p:ext uri="{BB962C8B-B14F-4D97-AF65-F5344CB8AC3E}">
        <p14:creationId xmlns:p14="http://schemas.microsoft.com/office/powerpoint/2010/main" val="42257951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3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8600" y="396000"/>
            <a:ext cx="8763000" cy="823200"/>
          </a:xfrm>
        </p:spPr>
        <p:txBody>
          <a:bodyPr anchor="t">
            <a:normAutofit/>
          </a:bodyPr>
          <a:lstStyle>
            <a:lvl1pPr marL="0" algn="l">
              <a:spcBef>
                <a:spcPts val="0"/>
              </a:spcBef>
              <a:spcAft>
                <a:spcPts val="0"/>
              </a:spcAft>
              <a:defRPr sz="2800" b="0">
                <a:solidFill>
                  <a:srgbClr val="95774C"/>
                </a:solidFill>
              </a:defRPr>
            </a:lvl1pPr>
          </a:lstStyle>
          <a:p>
            <a:r>
              <a:rPr lang="nl-BE" dirty="0" smtClean="0"/>
              <a:t>TITLE</a:t>
            </a:r>
            <a:endParaRPr lang="nl-NL" dirty="0"/>
          </a:p>
        </p:txBody>
      </p:sp>
      <p:sp>
        <p:nvSpPr>
          <p:cNvPr id="3" name="Tijdelijke aanduiding voor inhoud 2"/>
          <p:cNvSpPr>
            <a:spLocks noGrp="1"/>
          </p:cNvSpPr>
          <p:nvPr>
            <p:ph idx="1"/>
          </p:nvPr>
        </p:nvSpPr>
        <p:spPr>
          <a:xfrm>
            <a:off x="228600" y="1600200"/>
            <a:ext cx="8763000" cy="41910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extLst>
      <p:ext uri="{BB962C8B-B14F-4D97-AF65-F5344CB8AC3E}">
        <p14:creationId xmlns:p14="http://schemas.microsoft.com/office/powerpoint/2010/main" val="31859248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descr="ppt-bg-4_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4191000" y="396000"/>
            <a:ext cx="4343400" cy="975600"/>
          </a:xfrm>
        </p:spPr>
        <p:txBody>
          <a:bodyPr anchor="t">
            <a:normAutofit/>
          </a:bodyPr>
          <a:lstStyle>
            <a:lvl1pPr marL="0" algn="l">
              <a:spcBef>
                <a:spcPts val="0"/>
              </a:spcBef>
              <a:spcAft>
                <a:spcPts val="0"/>
              </a:spcAft>
              <a:defRPr sz="2400" b="1">
                <a:solidFill>
                  <a:schemeClr val="bg1"/>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524000" y="1600200"/>
            <a:ext cx="7467600" cy="5029200"/>
          </a:xfrm>
        </p:spPr>
        <p:txBody>
          <a:bodyPr/>
          <a:lstStyle>
            <a:lvl1pPr>
              <a:buClr>
                <a:srgbClr val="95774C"/>
              </a:buClr>
              <a:buFont typeface="Lucida Grande"/>
              <a:buChar char="●"/>
              <a:defRPr sz="2400">
                <a:solidFill>
                  <a:schemeClr val="tx1">
                    <a:lumMod val="75000"/>
                    <a:lumOff val="25000"/>
                  </a:schemeClr>
                </a:solidFill>
              </a:defRPr>
            </a:lvl1pPr>
            <a:lvl2pPr>
              <a:buFont typeface="Lucida Grande"/>
              <a:buChar char="●"/>
              <a:defRPr sz="2000">
                <a:solidFill>
                  <a:schemeClr val="tx1">
                    <a:lumMod val="75000"/>
                    <a:lumOff val="25000"/>
                  </a:schemeClr>
                </a:solidFill>
              </a:defRPr>
            </a:lvl2pPr>
            <a:lvl3pPr>
              <a:buFont typeface="Lucida Grande"/>
              <a:buChar char="●"/>
              <a:defRPr sz="1800">
                <a:solidFill>
                  <a:schemeClr val="tx1">
                    <a:lumMod val="75000"/>
                    <a:lumOff val="25000"/>
                  </a:schemeClr>
                </a:solidFill>
              </a:defRPr>
            </a:lvl3pPr>
            <a:lvl4pPr>
              <a:buFont typeface="Lucida Grande"/>
              <a:buChar char="●"/>
              <a:defRPr sz="1200">
                <a:solidFill>
                  <a:schemeClr val="tx1">
                    <a:lumMod val="75000"/>
                    <a:lumOff val="25000"/>
                  </a:schemeClr>
                </a:solidFill>
              </a:defRPr>
            </a:lvl4pPr>
            <a:lvl5pPr>
              <a:buFont typeface="Lucida Grande"/>
              <a:buChar char="●"/>
              <a:defRPr sz="1000">
                <a:solidFill>
                  <a:schemeClr val="tx1">
                    <a:lumMod val="75000"/>
                    <a:lumOff val="25000"/>
                  </a:schemeClr>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5" name="Titel 1"/>
          <p:cNvSpPr txBox="1">
            <a:spLocks/>
          </p:cNvSpPr>
          <p:nvPr userDrawn="1"/>
        </p:nvSpPr>
        <p:spPr>
          <a:xfrm>
            <a:off x="1295400" y="457200"/>
            <a:ext cx="2819400" cy="381000"/>
          </a:xfrm>
          <a:prstGeom prst="rect">
            <a:avLst/>
          </a:prstGeom>
        </p:spPr>
        <p:txBody>
          <a:bodyPr vert="horz" lIns="91440" tIns="45720" rIns="91440" bIns="45720" rtlCol="0" anchor="b">
            <a:noAutofit/>
          </a:bodyPr>
          <a:lstStyle>
            <a:lvl1pPr algn="l">
              <a:defRPr sz="3000" b="1">
                <a:solidFill>
                  <a:srgbClr val="8AA2C3"/>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BE" sz="2000" b="0" i="0" u="none" strike="noStrike" kern="1200" cap="all" spc="0" normalizeH="0" baseline="0" noProof="0" dirty="0" smtClean="0">
                <a:ln>
                  <a:noFill/>
                </a:ln>
                <a:solidFill>
                  <a:srgbClr val="95774C"/>
                </a:solidFill>
                <a:effectLst/>
                <a:uLnTx/>
                <a:uFillTx/>
                <a:latin typeface="Calibri (Koppen)"/>
                <a:ea typeface="+mj-ea"/>
                <a:cs typeface="Calibri (Koppen)"/>
              </a:rPr>
              <a:t>Policy Priorities</a:t>
            </a:r>
            <a:endParaRPr kumimoji="0" lang="nl-NL" sz="2000" b="0" i="0" u="none" strike="noStrike" kern="1200" cap="all" spc="0" normalizeH="0" baseline="0" noProof="0" dirty="0">
              <a:ln>
                <a:noFill/>
              </a:ln>
              <a:solidFill>
                <a:srgbClr val="95774C"/>
              </a:solidFill>
              <a:effectLst/>
              <a:uLnTx/>
              <a:uFillTx/>
              <a:latin typeface="Calibri (Koppen)"/>
              <a:ea typeface="+mj-ea"/>
              <a:cs typeface="Calibri (Koppe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A57BC-FE73-304B-B4B0-08973427DB1B}" type="datetimeFigureOut">
              <a:rPr lang="nl-NL" smtClean="0"/>
              <a:pPr/>
              <a:t>21-10-2015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D7CA2-64A0-DE47-9D3C-3066A4D5E4B5}" type="slidenum">
              <a:rPr lang="nl-NL" smtClean="0"/>
              <a:pPr/>
              <a:t>‹#›</a:t>
            </a:fld>
            <a:endParaRPr lang="nl-NL"/>
          </a:p>
        </p:txBody>
      </p:sp>
      <p:pic>
        <p:nvPicPr>
          <p:cNvPr id="7" name="Picture 6"/>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8526349" y="6356349"/>
            <a:ext cx="603736" cy="4917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74" r:id="rId5"/>
    <p:sldLayoutId id="2147483673" r:id="rId6"/>
    <p:sldLayoutId id="2147483671" r:id="rId7"/>
    <p:sldLayoutId id="214748367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CFB9-4016-441F-AC5B-6F4CFAFCD68F}" type="datetimeFigureOut">
              <a:rPr lang="en-GB" smtClean="0"/>
              <a:t>21/10/2015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2D5F"/>
                </a:solidFill>
              </a:defRPr>
            </a:lvl1pPr>
          </a:lstStyle>
          <a:p>
            <a:r>
              <a:rPr lang="en-GB" dirty="0" smtClean="0"/>
              <a:t>www.fiaregion1.com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27EF-16D8-4C09-BA71-F73043A3CDFA}" type="slidenum">
              <a:rPr lang="en-GB" smtClean="0"/>
              <a:t>‹#›</a:t>
            </a:fld>
            <a:endParaRPr lang="en-GB"/>
          </a:p>
        </p:txBody>
      </p:sp>
    </p:spTree>
    <p:extLst>
      <p:ext uri="{BB962C8B-B14F-4D97-AF65-F5344CB8AC3E}">
        <p14:creationId xmlns:p14="http://schemas.microsoft.com/office/powerpoint/2010/main" val="1653651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4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chart" Target="../charts/chart48.xml"/><Relationship Id="rId13" Type="http://schemas.openxmlformats.org/officeDocument/2006/relationships/chart" Target="../charts/chart53.xml"/><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43.xml"/><Relationship Id="rId21" Type="http://schemas.openxmlformats.org/officeDocument/2006/relationships/image" Target="../media/image20.png"/><Relationship Id="rId7" Type="http://schemas.openxmlformats.org/officeDocument/2006/relationships/chart" Target="../charts/chart47.xml"/><Relationship Id="rId12" Type="http://schemas.openxmlformats.org/officeDocument/2006/relationships/chart" Target="../charts/chart52.xml"/><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chart" Target="../charts/chart4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46.xml"/><Relationship Id="rId11" Type="http://schemas.openxmlformats.org/officeDocument/2006/relationships/chart" Target="../charts/chart51.xml"/><Relationship Id="rId24" Type="http://schemas.openxmlformats.org/officeDocument/2006/relationships/image" Target="../media/image23.png"/><Relationship Id="rId5" Type="http://schemas.openxmlformats.org/officeDocument/2006/relationships/chart" Target="../charts/chart45.xml"/><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chart" Target="../charts/chart50.xml"/><Relationship Id="rId19" Type="http://schemas.openxmlformats.org/officeDocument/2006/relationships/image" Target="../media/image18.png"/><Relationship Id="rId4" Type="http://schemas.openxmlformats.org/officeDocument/2006/relationships/chart" Target="../charts/chart44.xml"/><Relationship Id="rId9" Type="http://schemas.openxmlformats.org/officeDocument/2006/relationships/chart" Target="../charts/chart49.xml"/><Relationship Id="rId14" Type="http://schemas.openxmlformats.org/officeDocument/2006/relationships/chart" Target="../charts/chart54.xml"/><Relationship Id="rId2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63.xml"/><Relationship Id="rId13" Type="http://schemas.openxmlformats.org/officeDocument/2006/relationships/chart" Target="../charts/chart68.xml"/><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58.xml"/><Relationship Id="rId21" Type="http://schemas.openxmlformats.org/officeDocument/2006/relationships/image" Target="../media/image20.png"/><Relationship Id="rId7" Type="http://schemas.openxmlformats.org/officeDocument/2006/relationships/chart" Target="../charts/chart62.xml"/><Relationship Id="rId12" Type="http://schemas.openxmlformats.org/officeDocument/2006/relationships/chart" Target="../charts/chart67.xml"/><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chart" Target="../charts/chart57.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61.xml"/><Relationship Id="rId11" Type="http://schemas.openxmlformats.org/officeDocument/2006/relationships/chart" Target="../charts/chart66.xml"/><Relationship Id="rId24" Type="http://schemas.openxmlformats.org/officeDocument/2006/relationships/image" Target="../media/image23.png"/><Relationship Id="rId5" Type="http://schemas.openxmlformats.org/officeDocument/2006/relationships/chart" Target="../charts/chart60.xml"/><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chart" Target="../charts/chart65.xml"/><Relationship Id="rId19" Type="http://schemas.openxmlformats.org/officeDocument/2006/relationships/image" Target="../media/image18.png"/><Relationship Id="rId4" Type="http://schemas.openxmlformats.org/officeDocument/2006/relationships/chart" Target="../charts/chart59.xml"/><Relationship Id="rId9" Type="http://schemas.openxmlformats.org/officeDocument/2006/relationships/chart" Target="../charts/chart64.xml"/><Relationship Id="rId14" Type="http://schemas.openxmlformats.org/officeDocument/2006/relationships/chart" Target="../charts/chart69.xml"/><Relationship Id="rId22"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31.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33.png"/><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32.png"/><Relationship Id="rId9" Type="http://schemas.openxmlformats.org/officeDocument/2006/relationships/image" Target="../media/image18.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33.png"/><Relationship Id="rId2" Type="http://schemas.openxmlformats.org/officeDocument/2006/relationships/chart" Target="../charts/chart71.xml"/><Relationship Id="rId16"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chart" Target="../charts/chart78.xml"/><Relationship Id="rId13" Type="http://schemas.openxmlformats.org/officeDocument/2006/relationships/chart" Target="../charts/chart83.xml"/><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73.xml"/><Relationship Id="rId21" Type="http://schemas.openxmlformats.org/officeDocument/2006/relationships/image" Target="../media/image20.png"/><Relationship Id="rId7" Type="http://schemas.openxmlformats.org/officeDocument/2006/relationships/chart" Target="../charts/chart77.xml"/><Relationship Id="rId12" Type="http://schemas.openxmlformats.org/officeDocument/2006/relationships/chart" Target="../charts/chart82.xml"/><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chart" Target="../charts/chart7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76.xml"/><Relationship Id="rId11" Type="http://schemas.openxmlformats.org/officeDocument/2006/relationships/chart" Target="../charts/chart81.xml"/><Relationship Id="rId24" Type="http://schemas.openxmlformats.org/officeDocument/2006/relationships/image" Target="../media/image23.png"/><Relationship Id="rId5" Type="http://schemas.openxmlformats.org/officeDocument/2006/relationships/chart" Target="../charts/chart75.xml"/><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chart" Target="../charts/chart80.xml"/><Relationship Id="rId19" Type="http://schemas.openxmlformats.org/officeDocument/2006/relationships/image" Target="../media/image18.png"/><Relationship Id="rId4" Type="http://schemas.openxmlformats.org/officeDocument/2006/relationships/chart" Target="../charts/chart74.xml"/><Relationship Id="rId9" Type="http://schemas.openxmlformats.org/officeDocument/2006/relationships/chart" Target="../charts/chart79.xml"/><Relationship Id="rId14" Type="http://schemas.openxmlformats.org/officeDocument/2006/relationships/chart" Target="../charts/chart84.xml"/><Relationship Id="rId22"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chart" Target="../charts/chart92.xml"/><Relationship Id="rId13" Type="http://schemas.openxmlformats.org/officeDocument/2006/relationships/chart" Target="../charts/chart97.xml"/><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87.xml"/><Relationship Id="rId21" Type="http://schemas.openxmlformats.org/officeDocument/2006/relationships/image" Target="../media/image20.png"/><Relationship Id="rId7" Type="http://schemas.openxmlformats.org/officeDocument/2006/relationships/chart" Target="../charts/chart91.xml"/><Relationship Id="rId12" Type="http://schemas.openxmlformats.org/officeDocument/2006/relationships/chart" Target="../charts/chart96.xml"/><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chart" Target="../charts/chart86.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90.xml"/><Relationship Id="rId11" Type="http://schemas.openxmlformats.org/officeDocument/2006/relationships/chart" Target="../charts/chart95.xml"/><Relationship Id="rId24" Type="http://schemas.openxmlformats.org/officeDocument/2006/relationships/image" Target="../media/image23.png"/><Relationship Id="rId5" Type="http://schemas.openxmlformats.org/officeDocument/2006/relationships/chart" Target="../charts/chart89.xml"/><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chart" Target="../charts/chart94.xml"/><Relationship Id="rId19" Type="http://schemas.openxmlformats.org/officeDocument/2006/relationships/image" Target="../media/image18.png"/><Relationship Id="rId4" Type="http://schemas.openxmlformats.org/officeDocument/2006/relationships/chart" Target="../charts/chart88.xml"/><Relationship Id="rId9" Type="http://schemas.openxmlformats.org/officeDocument/2006/relationships/chart" Target="../charts/chart93.xml"/><Relationship Id="rId14" Type="http://schemas.openxmlformats.org/officeDocument/2006/relationships/chart" Target="../charts/chart98.xml"/><Relationship Id="rId2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99.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hart" Target="../charts/chart100.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hart" Target="../charts/chart101.xml"/></Relationships>
</file>

<file path=ppt/slides/_rels/slide33.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chart" Target="../charts/chart103.xml"/><Relationship Id="rId2" Type="http://schemas.openxmlformats.org/officeDocument/2006/relationships/image" Target="../media/image14.png"/><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32.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0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0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0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2.xml"/><Relationship Id="rId21" Type="http://schemas.openxmlformats.org/officeDocument/2006/relationships/image" Target="../media/image20.png"/><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chart" Target="../charts/chart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5.xml"/><Relationship Id="rId11" Type="http://schemas.openxmlformats.org/officeDocument/2006/relationships/chart" Target="../charts/chart10.xml"/><Relationship Id="rId24" Type="http://schemas.openxmlformats.org/officeDocument/2006/relationships/image" Target="../media/image23.png"/><Relationship Id="rId5" Type="http://schemas.openxmlformats.org/officeDocument/2006/relationships/chart" Target="../charts/chart4.xml"/><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chart" Target="../charts/chart9.xml"/><Relationship Id="rId19" Type="http://schemas.openxmlformats.org/officeDocument/2006/relationships/image" Target="../media/image18.png"/><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chart" Target="../charts/chart20.xml"/><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chart" Target="../charts/chart26.xml"/><Relationship Id="rId3" Type="http://schemas.openxmlformats.org/officeDocument/2006/relationships/chart" Target="../charts/chart15.xml"/><Relationship Id="rId21" Type="http://schemas.openxmlformats.org/officeDocument/2006/relationships/image" Target="../media/image25.png"/><Relationship Id="rId7" Type="http://schemas.openxmlformats.org/officeDocument/2006/relationships/chart" Target="../charts/chart19.xml"/><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chart" Target="../charts/chart25.xml"/><Relationship Id="rId2" Type="http://schemas.openxmlformats.org/officeDocument/2006/relationships/chart" Target="../charts/chart14.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chart" Target="../charts/chart18.xml"/><Relationship Id="rId11" Type="http://schemas.openxmlformats.org/officeDocument/2006/relationships/image" Target="../media/image15.png"/><Relationship Id="rId24" Type="http://schemas.openxmlformats.org/officeDocument/2006/relationships/chart" Target="../charts/chart24.xml"/><Relationship Id="rId5" Type="http://schemas.openxmlformats.org/officeDocument/2006/relationships/chart" Target="../charts/chart17.xml"/><Relationship Id="rId15" Type="http://schemas.openxmlformats.org/officeDocument/2006/relationships/image" Target="../media/image19.png"/><Relationship Id="rId23" Type="http://schemas.openxmlformats.org/officeDocument/2006/relationships/chart" Target="../charts/chart23.xml"/><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chart" Target="../charts/chart16.xml"/><Relationship Id="rId9" Type="http://schemas.openxmlformats.org/officeDocument/2006/relationships/chart" Target="../charts/chart21.xml"/><Relationship Id="rId14" Type="http://schemas.openxmlformats.org/officeDocument/2006/relationships/image" Target="../media/image18.png"/><Relationship Id="rId22" Type="http://schemas.openxmlformats.org/officeDocument/2006/relationships/chart" Target="../charts/chart22.xml"/></Relationships>
</file>

<file path=ppt/slides/_rels/slide8.xml.rels><?xml version="1.0" encoding="UTF-8" standalone="yes"?>
<Relationships xmlns="http://schemas.openxmlformats.org/package/2006/relationships"><Relationship Id="rId8" Type="http://schemas.openxmlformats.org/officeDocument/2006/relationships/chart" Target="../charts/chart33.xml"/><Relationship Id="rId13" Type="http://schemas.openxmlformats.org/officeDocument/2006/relationships/image" Target="../media/image29.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28.xml"/><Relationship Id="rId21" Type="http://schemas.openxmlformats.org/officeDocument/2006/relationships/image" Target="../media/image20.png"/><Relationship Id="rId7" Type="http://schemas.openxmlformats.org/officeDocument/2006/relationships/chart" Target="../charts/chart32.xml"/><Relationship Id="rId12" Type="http://schemas.openxmlformats.org/officeDocument/2006/relationships/image" Target="../media/image28.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chart" Target="../charts/chart27.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31.xml"/><Relationship Id="rId11" Type="http://schemas.openxmlformats.org/officeDocument/2006/relationships/image" Target="../media/image27.png"/><Relationship Id="rId24" Type="http://schemas.openxmlformats.org/officeDocument/2006/relationships/image" Target="../media/image23.png"/><Relationship Id="rId5" Type="http://schemas.openxmlformats.org/officeDocument/2006/relationships/chart" Target="../charts/chart30.xml"/><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chart" Target="../charts/chart37.xml"/><Relationship Id="rId10" Type="http://schemas.openxmlformats.org/officeDocument/2006/relationships/chart" Target="../charts/chart35.xml"/><Relationship Id="rId19" Type="http://schemas.openxmlformats.org/officeDocument/2006/relationships/image" Target="../media/image18.png"/><Relationship Id="rId4" Type="http://schemas.openxmlformats.org/officeDocument/2006/relationships/chart" Target="../charts/chart29.xml"/><Relationship Id="rId9" Type="http://schemas.openxmlformats.org/officeDocument/2006/relationships/chart" Target="../charts/chart34.xml"/><Relationship Id="rId14" Type="http://schemas.openxmlformats.org/officeDocument/2006/relationships/image" Target="../media/image30.png"/><Relationship Id="rId22" Type="http://schemas.openxmlformats.org/officeDocument/2006/relationships/image" Target="../media/image21.png"/><Relationship Id="rId27" Type="http://schemas.openxmlformats.org/officeDocument/2006/relationships/chart" Target="../charts/chart36.xml"/><Relationship Id="rId30" Type="http://schemas.openxmlformats.org/officeDocument/2006/relationships/chart" Target="../charts/chart39.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chart" Target="../charts/chart40.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3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3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fr-FR" dirty="0" smtClean="0"/>
              <a:t>THE CONNECTED CAR AND YOUR DATA</a:t>
            </a:r>
            <a:br>
              <a:rPr lang="fr-FR" dirty="0" smtClean="0"/>
            </a:br>
            <a:r>
              <a:rPr lang="fr-FR" cap="none" dirty="0"/>
              <a:t>V</a:t>
            </a:r>
            <a:r>
              <a:rPr lang="fr-FR" cap="none" dirty="0" smtClean="0"/>
              <a:t>ehicle </a:t>
            </a:r>
            <a:r>
              <a:rPr lang="en-GB" cap="none" dirty="0" smtClean="0"/>
              <a:t>connectivity</a:t>
            </a:r>
            <a:r>
              <a:rPr lang="fr-FR" cap="none" dirty="0" smtClean="0"/>
              <a:t> consumer survey</a:t>
            </a:r>
            <a:endParaRPr lang="nl-NL" dirty="0"/>
          </a:p>
        </p:txBody>
      </p:sp>
      <p:sp>
        <p:nvSpPr>
          <p:cNvPr id="5" name="Subtitel 4"/>
          <p:cNvSpPr>
            <a:spLocks noGrp="1"/>
          </p:cNvSpPr>
          <p:nvPr>
            <p:ph type="subTitle" idx="1"/>
          </p:nvPr>
        </p:nvSpPr>
        <p:spPr/>
        <p:txBody>
          <a:bodyPr/>
          <a:lstStyle/>
          <a:p>
            <a:r>
              <a:rPr lang="en-GB" dirty="0" smtClean="0"/>
              <a:t>Toplines results</a:t>
            </a:r>
          </a:p>
          <a:p>
            <a:r>
              <a:rPr lang="en-GB" dirty="0" smtClean="0"/>
              <a:t>October, 21</a:t>
            </a:r>
            <a:r>
              <a:rPr lang="en-GB" baseline="30000" dirty="0" smtClean="0"/>
              <a:t>st</a:t>
            </a:r>
            <a:r>
              <a:rPr lang="en-GB" dirty="0" smtClean="0"/>
              <a:t> 2015</a:t>
            </a:r>
            <a:endParaRPr lang="en-GB" dirty="0"/>
          </a:p>
        </p:txBody>
      </p:sp>
    </p:spTree>
    <p:extLst>
      <p:ext uri="{BB962C8B-B14F-4D97-AF65-F5344CB8AC3E}">
        <p14:creationId xmlns:p14="http://schemas.microsoft.com/office/powerpoint/2010/main" val="320353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You and your Car</a:t>
            </a:r>
            <a:endParaRPr lang="en-GB" dirty="0"/>
          </a:p>
        </p:txBody>
      </p:sp>
      <p:sp>
        <p:nvSpPr>
          <p:cNvPr id="3" name="Espace réservé du texte 2"/>
          <p:cNvSpPr>
            <a:spLocks noGrp="1"/>
          </p:cNvSpPr>
          <p:nvPr>
            <p:ph type="body" idx="1"/>
          </p:nvPr>
        </p:nvSpPr>
        <p:spPr/>
        <p:txBody>
          <a:bodyPr/>
          <a:lstStyle/>
          <a:p>
            <a:r>
              <a:rPr lang="en-GB" dirty="0" smtClean="0"/>
              <a:t>Connected Car familiarity and Connectivity functionalities</a:t>
            </a:r>
            <a:endParaRPr lang="en-GB" dirty="0"/>
          </a:p>
        </p:txBody>
      </p:sp>
    </p:spTree>
    <p:extLst>
      <p:ext uri="{BB962C8B-B14F-4D97-AF65-F5344CB8AC3E}">
        <p14:creationId xmlns:p14="http://schemas.microsoft.com/office/powerpoint/2010/main" val="2167697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8"/>
          <p:cNvSpPr txBox="1">
            <a:spLocks/>
          </p:cNvSpPr>
          <p:nvPr/>
        </p:nvSpPr>
        <p:spPr>
          <a:xfrm>
            <a:off x="914400" y="762000"/>
            <a:ext cx="7681911" cy="5715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95774C"/>
              </a:buClr>
              <a:buFont typeface="Lucida Grande"/>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Lucida Grande"/>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Lucida Grande"/>
              <a:buChar char="●"/>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ts val="1600"/>
              </a:lnSpc>
            </a:pPr>
            <a:r>
              <a:rPr lang="en-GB" sz="1900" b="1" dirty="0" smtClean="0">
                <a:solidFill>
                  <a:srgbClr val="002663"/>
                </a:solidFill>
                <a:ea typeface="+mj-ea"/>
                <a:cs typeface="+mj-cs"/>
              </a:rPr>
              <a:t>A huge disparity in terms of ‘connected cars awareness’ between countries</a:t>
            </a:r>
            <a:r>
              <a:rPr lang="en-GB" sz="1900" dirty="0" smtClean="0">
                <a:solidFill>
                  <a:srgbClr val="002663"/>
                </a:solidFill>
                <a:ea typeface="+mj-ea"/>
                <a:cs typeface="+mj-cs"/>
              </a:rPr>
              <a:t>:</a:t>
            </a:r>
          </a:p>
          <a:p>
            <a:pPr lvl="1" algn="just">
              <a:lnSpc>
                <a:spcPts val="1600"/>
              </a:lnSpc>
            </a:pPr>
            <a:r>
              <a:rPr lang="en-GB" sz="1500" dirty="0" smtClean="0">
                <a:solidFill>
                  <a:srgbClr val="002663"/>
                </a:solidFill>
                <a:ea typeface="+mj-ea"/>
                <a:cs typeface="+mj-cs"/>
              </a:rPr>
              <a:t>1/3</a:t>
            </a:r>
            <a:r>
              <a:rPr lang="en-GB" sz="1500" baseline="30000" dirty="0" smtClean="0">
                <a:solidFill>
                  <a:srgbClr val="002663"/>
                </a:solidFill>
                <a:ea typeface="+mj-ea"/>
                <a:cs typeface="+mj-cs"/>
              </a:rPr>
              <a:t>rd</a:t>
            </a:r>
            <a:r>
              <a:rPr lang="en-GB" sz="1500" dirty="0" smtClean="0">
                <a:solidFill>
                  <a:srgbClr val="002663"/>
                </a:solidFill>
                <a:ea typeface="+mj-ea"/>
                <a:cs typeface="+mj-cs"/>
              </a:rPr>
              <a:t> of consumers declare to ‘</a:t>
            </a:r>
            <a:r>
              <a:rPr lang="en-GB" sz="1500" b="1" dirty="0" smtClean="0">
                <a:solidFill>
                  <a:srgbClr val="002663"/>
                </a:solidFill>
                <a:ea typeface="+mj-ea"/>
                <a:cs typeface="+mj-cs"/>
              </a:rPr>
              <a:t>have already heard about</a:t>
            </a:r>
            <a:r>
              <a:rPr lang="en-GB" sz="1500" dirty="0" smtClean="0">
                <a:solidFill>
                  <a:srgbClr val="002663"/>
                </a:solidFill>
                <a:ea typeface="+mj-ea"/>
                <a:cs typeface="+mj-cs"/>
              </a:rPr>
              <a:t>’ connected cars</a:t>
            </a:r>
          </a:p>
          <a:p>
            <a:pPr lvl="1" algn="just">
              <a:lnSpc>
                <a:spcPts val="1600"/>
              </a:lnSpc>
            </a:pPr>
            <a:r>
              <a:rPr lang="en-GB" sz="1500" dirty="0" smtClean="0">
                <a:solidFill>
                  <a:srgbClr val="002663"/>
                </a:solidFill>
                <a:ea typeface="+mj-ea"/>
                <a:cs typeface="+mj-cs"/>
              </a:rPr>
              <a:t>French, German and Italian consumers declared to be the most educated (between 47 and 70%)</a:t>
            </a:r>
          </a:p>
          <a:p>
            <a:pPr lvl="1" algn="just">
              <a:lnSpc>
                <a:spcPts val="1600"/>
              </a:lnSpc>
            </a:pPr>
            <a:r>
              <a:rPr lang="en-GB" sz="1500" dirty="0" smtClean="0">
                <a:solidFill>
                  <a:srgbClr val="002663"/>
                </a:solidFill>
                <a:ea typeface="+mj-ea"/>
                <a:cs typeface="+mj-cs"/>
              </a:rPr>
              <a:t>Then, Spanish, Polish and Austrian ones (between 39 and 42%)</a:t>
            </a:r>
          </a:p>
          <a:p>
            <a:pPr lvl="1" algn="just">
              <a:lnSpc>
                <a:spcPts val="1600"/>
              </a:lnSpc>
            </a:pPr>
            <a:r>
              <a:rPr lang="en-GB" sz="1500" dirty="0" smtClean="0">
                <a:solidFill>
                  <a:srgbClr val="002663"/>
                </a:solidFill>
                <a:ea typeface="+mj-ea"/>
                <a:cs typeface="+mj-cs"/>
              </a:rPr>
              <a:t>UK, Czech Republic and Denmark are below 20% of awareness. </a:t>
            </a:r>
          </a:p>
          <a:p>
            <a:pPr marL="0" indent="0" algn="just">
              <a:lnSpc>
                <a:spcPts val="1600"/>
              </a:lnSpc>
              <a:buFont typeface="Lucida Grande"/>
              <a:buNone/>
            </a:pPr>
            <a:endParaRPr lang="en-GB" sz="1900" dirty="0">
              <a:solidFill>
                <a:srgbClr val="002663"/>
              </a:solidFill>
              <a:ea typeface="+mj-ea"/>
              <a:cs typeface="+mj-cs"/>
            </a:endParaRPr>
          </a:p>
          <a:p>
            <a:pPr algn="just">
              <a:lnSpc>
                <a:spcPts val="1600"/>
              </a:lnSpc>
            </a:pPr>
            <a:r>
              <a:rPr lang="en-GB" sz="1900" dirty="0" smtClean="0">
                <a:solidFill>
                  <a:srgbClr val="002663"/>
                </a:solidFill>
                <a:ea typeface="+mj-ea"/>
                <a:cs typeface="+mj-cs"/>
              </a:rPr>
              <a:t>A majority of “educated consumers” who choose the right definition for ‘connected cars’:</a:t>
            </a:r>
          </a:p>
          <a:p>
            <a:pPr marL="0" indent="0" algn="just">
              <a:lnSpc>
                <a:spcPts val="1600"/>
              </a:lnSpc>
              <a:buFont typeface="Lucida Grande"/>
              <a:buNone/>
            </a:pPr>
            <a:endParaRPr lang="en-GB" sz="1900" dirty="0">
              <a:solidFill>
                <a:srgbClr val="002663"/>
              </a:solidFill>
              <a:ea typeface="+mj-ea"/>
              <a:cs typeface="+mj-cs"/>
            </a:endParaRPr>
          </a:p>
          <a:p>
            <a:pPr algn="just">
              <a:lnSpc>
                <a:spcPts val="1600"/>
              </a:lnSpc>
            </a:pPr>
            <a:r>
              <a:rPr lang="en-GB" b="1" dirty="0" smtClean="0">
                <a:solidFill>
                  <a:srgbClr val="002663"/>
                </a:solidFill>
                <a:ea typeface="+mj-ea"/>
                <a:cs typeface="+mj-cs"/>
              </a:rPr>
              <a:t>6%</a:t>
            </a:r>
            <a:r>
              <a:rPr lang="en-GB" sz="1900" dirty="0" smtClean="0">
                <a:solidFill>
                  <a:srgbClr val="002663"/>
                </a:solidFill>
                <a:ea typeface="+mj-ea"/>
                <a:cs typeface="+mj-cs"/>
              </a:rPr>
              <a:t> of consumers </a:t>
            </a:r>
            <a:r>
              <a:rPr lang="en-GB" sz="1900" b="1" u="sng" dirty="0" smtClean="0">
                <a:solidFill>
                  <a:srgbClr val="002663"/>
                </a:solidFill>
                <a:ea typeface="+mj-ea"/>
                <a:cs typeface="+mj-cs"/>
              </a:rPr>
              <a:t>already</a:t>
            </a:r>
            <a:r>
              <a:rPr lang="en-GB" sz="1900" b="1" dirty="0" smtClean="0">
                <a:solidFill>
                  <a:srgbClr val="002663"/>
                </a:solidFill>
                <a:ea typeface="+mj-ea"/>
                <a:cs typeface="+mj-cs"/>
              </a:rPr>
              <a:t> have a car offering connectivity features</a:t>
            </a:r>
          </a:p>
          <a:p>
            <a:pPr algn="just">
              <a:lnSpc>
                <a:spcPts val="1600"/>
              </a:lnSpc>
            </a:pPr>
            <a:endParaRPr lang="en-GB" sz="1900" b="1" dirty="0">
              <a:solidFill>
                <a:srgbClr val="002663"/>
              </a:solidFill>
              <a:ea typeface="+mj-ea"/>
              <a:cs typeface="+mj-cs"/>
            </a:endParaRPr>
          </a:p>
          <a:p>
            <a:pPr marL="0" indent="0" algn="just">
              <a:lnSpc>
                <a:spcPts val="1600"/>
              </a:lnSpc>
              <a:buNone/>
            </a:pPr>
            <a:r>
              <a:rPr lang="en-GB" sz="1900" b="1" dirty="0" smtClean="0">
                <a:solidFill>
                  <a:srgbClr val="002663"/>
                </a:solidFill>
                <a:ea typeface="+mj-ea"/>
                <a:cs typeface="+mj-cs"/>
              </a:rPr>
              <a:t>To be noticed a great potential (70%) of ‘connected cars’:</a:t>
            </a:r>
            <a:endParaRPr lang="en-GB" sz="1900" dirty="0" smtClean="0">
              <a:solidFill>
                <a:srgbClr val="002663"/>
              </a:solidFill>
              <a:ea typeface="+mj-ea"/>
              <a:cs typeface="+mj-cs"/>
            </a:endParaRPr>
          </a:p>
          <a:p>
            <a:pPr algn="just">
              <a:lnSpc>
                <a:spcPts val="1600"/>
              </a:lnSpc>
            </a:pPr>
            <a:r>
              <a:rPr lang="en-GB" b="1" dirty="0" smtClean="0">
                <a:solidFill>
                  <a:srgbClr val="002663"/>
                </a:solidFill>
                <a:ea typeface="+mj-ea"/>
                <a:cs typeface="+mj-cs"/>
              </a:rPr>
              <a:t>18%</a:t>
            </a:r>
            <a:r>
              <a:rPr lang="en-GB" sz="1900" b="1" dirty="0" smtClean="0">
                <a:solidFill>
                  <a:srgbClr val="002663"/>
                </a:solidFill>
                <a:ea typeface="+mj-ea"/>
                <a:cs typeface="+mj-cs"/>
              </a:rPr>
              <a:t> declared </a:t>
            </a:r>
            <a:r>
              <a:rPr lang="en-GB" sz="1900" b="1" u="sng" dirty="0" smtClean="0">
                <a:solidFill>
                  <a:srgbClr val="002663"/>
                </a:solidFill>
                <a:ea typeface="+mj-ea"/>
                <a:cs typeface="+mj-cs"/>
              </a:rPr>
              <a:t>their next car will be connected</a:t>
            </a:r>
          </a:p>
          <a:p>
            <a:pPr lvl="1" algn="just">
              <a:lnSpc>
                <a:spcPts val="1600"/>
              </a:lnSpc>
            </a:pPr>
            <a:r>
              <a:rPr lang="en-GB" sz="1500" dirty="0" smtClean="0">
                <a:solidFill>
                  <a:srgbClr val="002663"/>
                </a:solidFill>
                <a:ea typeface="+mj-ea"/>
                <a:cs typeface="+mj-cs"/>
              </a:rPr>
              <a:t>Italian, Spanish and French drivers are the most convinced.</a:t>
            </a:r>
            <a:endParaRPr lang="en-GB" sz="1900" dirty="0">
              <a:solidFill>
                <a:srgbClr val="002663"/>
              </a:solidFill>
              <a:ea typeface="+mj-ea"/>
              <a:cs typeface="+mj-cs"/>
            </a:endParaRPr>
          </a:p>
          <a:p>
            <a:pPr algn="just">
              <a:lnSpc>
                <a:spcPts val="1600"/>
              </a:lnSpc>
            </a:pPr>
            <a:r>
              <a:rPr lang="en-GB" b="1" dirty="0" smtClean="0">
                <a:solidFill>
                  <a:srgbClr val="002663"/>
                </a:solidFill>
                <a:ea typeface="+mj-ea"/>
                <a:cs typeface="+mj-cs"/>
              </a:rPr>
              <a:t>52%</a:t>
            </a:r>
            <a:r>
              <a:rPr lang="en-GB" sz="1900" dirty="0" smtClean="0">
                <a:solidFill>
                  <a:srgbClr val="002663"/>
                </a:solidFill>
                <a:ea typeface="+mj-ea"/>
                <a:cs typeface="+mj-cs"/>
              </a:rPr>
              <a:t> of drivers ‘</a:t>
            </a:r>
            <a:r>
              <a:rPr lang="en-GB" sz="1900" b="1" u="sng" dirty="0" smtClean="0">
                <a:solidFill>
                  <a:srgbClr val="002663"/>
                </a:solidFill>
                <a:ea typeface="+mj-ea"/>
                <a:cs typeface="+mj-cs"/>
              </a:rPr>
              <a:t>interested in</a:t>
            </a:r>
            <a:r>
              <a:rPr lang="en-GB" sz="1900" dirty="0" smtClean="0">
                <a:solidFill>
                  <a:srgbClr val="002663"/>
                </a:solidFill>
                <a:ea typeface="+mj-ea"/>
                <a:cs typeface="+mj-cs"/>
              </a:rPr>
              <a:t>’ the connected car concept: unsure about what connected services are or not planning to buy one for now</a:t>
            </a:r>
            <a:endParaRPr lang="en-GB" sz="1900" dirty="0">
              <a:solidFill>
                <a:srgbClr val="002663"/>
              </a:solidFill>
              <a:ea typeface="+mj-ea"/>
              <a:cs typeface="+mj-cs"/>
            </a:endParaRPr>
          </a:p>
          <a:p>
            <a:pPr algn="just">
              <a:lnSpc>
                <a:spcPts val="1600"/>
              </a:lnSpc>
            </a:pPr>
            <a:endParaRPr lang="en-GB" sz="1900" dirty="0" smtClean="0">
              <a:solidFill>
                <a:srgbClr val="002663"/>
              </a:solidFill>
              <a:ea typeface="+mj-ea"/>
              <a:cs typeface="+mj-cs"/>
            </a:endParaRPr>
          </a:p>
          <a:p>
            <a:pPr marL="0" indent="0">
              <a:lnSpc>
                <a:spcPts val="1200"/>
              </a:lnSpc>
              <a:buNone/>
            </a:pPr>
            <a:r>
              <a:rPr lang="en-GB" sz="1800" b="1" dirty="0" smtClean="0">
                <a:solidFill>
                  <a:srgbClr val="002663"/>
                </a:solidFill>
                <a:ea typeface="+mj-ea"/>
                <a:cs typeface="+mj-cs"/>
              </a:rPr>
              <a:t>But </a:t>
            </a:r>
            <a:r>
              <a:rPr lang="en-GB" b="1" dirty="0" smtClean="0">
                <a:solidFill>
                  <a:srgbClr val="002663"/>
                </a:solidFill>
                <a:ea typeface="+mj-ea"/>
                <a:cs typeface="+mj-cs"/>
              </a:rPr>
              <a:t>24%</a:t>
            </a:r>
            <a:r>
              <a:rPr lang="en-GB" sz="1900" b="1" dirty="0" smtClean="0">
                <a:solidFill>
                  <a:srgbClr val="002663"/>
                </a:solidFill>
                <a:ea typeface="+mj-ea"/>
                <a:cs typeface="+mj-cs"/>
              </a:rPr>
              <a:t> of </a:t>
            </a:r>
            <a:r>
              <a:rPr lang="en-GB" sz="1900" b="1" u="sng" dirty="0" smtClean="0">
                <a:solidFill>
                  <a:srgbClr val="002663"/>
                </a:solidFill>
                <a:ea typeface="+mj-ea"/>
                <a:cs typeface="+mj-cs"/>
              </a:rPr>
              <a:t>reluctant</a:t>
            </a:r>
            <a:r>
              <a:rPr lang="en-GB" sz="1900" b="1" dirty="0" smtClean="0">
                <a:solidFill>
                  <a:srgbClr val="002663"/>
                </a:solidFill>
                <a:ea typeface="+mj-ea"/>
                <a:cs typeface="+mj-cs"/>
              </a:rPr>
              <a:t> in connected cars</a:t>
            </a:r>
          </a:p>
          <a:p>
            <a:pPr lvl="1" algn="just">
              <a:lnSpc>
                <a:spcPts val="1600"/>
              </a:lnSpc>
            </a:pPr>
            <a:r>
              <a:rPr lang="en-GB" sz="1500" dirty="0">
                <a:solidFill>
                  <a:srgbClr val="002663"/>
                </a:solidFill>
                <a:ea typeface="+mj-ea"/>
                <a:cs typeface="+mj-cs"/>
              </a:rPr>
              <a:t>More reluctant consumers in Austria, Denmark, Finland and Netherlands</a:t>
            </a:r>
          </a:p>
        </p:txBody>
      </p:sp>
      <p:sp>
        <p:nvSpPr>
          <p:cNvPr id="7" name="Title 3"/>
          <p:cNvSpPr>
            <a:spLocks noGrp="1"/>
          </p:cNvSpPr>
          <p:nvPr>
            <p:ph type="title"/>
          </p:nvPr>
        </p:nvSpPr>
        <p:spPr>
          <a:xfrm>
            <a:off x="278642" y="99341"/>
            <a:ext cx="8229600" cy="738859"/>
          </a:xfrm>
        </p:spPr>
        <p:txBody>
          <a:bodyPr>
            <a:normAutofit/>
          </a:bodyPr>
          <a:lstStyle/>
          <a:p>
            <a:pPr algn="l"/>
            <a:r>
              <a:rPr lang="en-GB" dirty="0" smtClean="0"/>
              <a:t>Summary: You &amp; Your Car</a:t>
            </a:r>
            <a:endParaRPr lang="en-GB" dirty="0">
              <a:solidFill>
                <a:srgbClr val="95774C"/>
              </a:solidFill>
            </a:endParaRPr>
          </a:p>
        </p:txBody>
      </p:sp>
      <p:pic>
        <p:nvPicPr>
          <p:cNvPr id="6" name="Image 5"/>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1270803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noGrp="1"/>
          </p:cNvGraphicFramePr>
          <p:nvPr>
            <p:ph idx="1"/>
            <p:extLst>
              <p:ext uri="{D42A27DB-BD31-4B8C-83A1-F6EECF244321}">
                <p14:modId xmlns:p14="http://schemas.microsoft.com/office/powerpoint/2010/main" val="2957753541"/>
              </p:ext>
            </p:extLst>
          </p:nvPr>
        </p:nvGraphicFramePr>
        <p:xfrm>
          <a:off x="2343713" y="3429000"/>
          <a:ext cx="4361887" cy="2700747"/>
        </p:xfrm>
        <a:graphic>
          <a:graphicData uri="http://schemas.openxmlformats.org/drawingml/2006/table">
            <a:tbl>
              <a:tblPr firstRow="1" bandRow="1">
                <a:tableStyleId>{5C22544A-7EE6-4342-B048-85BDC9FD1C3A}</a:tableStyleId>
              </a:tblPr>
              <a:tblGrid>
                <a:gridCol w="533400"/>
                <a:gridCol w="3276600"/>
                <a:gridCol w="551887"/>
              </a:tblGrid>
              <a:tr h="3407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algn="ctr" defTabSz="457200" rtl="0" eaLnBrk="1" fontAlgn="ctr" latinLnBrk="0" hangingPunct="1"/>
                      <a:endParaRPr lang="en-GB" sz="1100" b="0" i="0" u="none" strike="noStrike" kern="1200" dirty="0">
                        <a:solidFill>
                          <a:srgbClr val="0A2F60"/>
                        </a:solidFill>
                        <a:effectLst/>
                        <a:latin typeface="+mj-lt"/>
                        <a:ea typeface="+mn-ea"/>
                        <a:cs typeface="+mn-cs"/>
                      </a:endParaRPr>
                    </a:p>
                  </a:txBody>
                  <a:tcPr marL="9525" marR="9525" marT="9525" marB="0" anchor="ctr">
                    <a:noFill/>
                  </a:tcP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#1</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Vehicle theft tracking</a:t>
                      </a:r>
                      <a:endParaRPr lang="en-GB" sz="1600" dirty="0"/>
                    </a:p>
                  </a:txBody>
                  <a:tcPr marL="111868" marR="111868" anchor="ctr"/>
                </a:tc>
                <a:tc>
                  <a:txBody>
                    <a:bodyPr/>
                    <a:lstStyle/>
                    <a:p>
                      <a:pPr marL="0" algn="ctr" defTabSz="457200" rtl="0" eaLnBrk="1" fontAlgn="ctr" latinLnBrk="0" hangingPunct="1"/>
                      <a:r>
                        <a:rPr lang="en-GB" sz="1600" b="0" i="0" u="none" strike="noStrike" kern="1200" dirty="0" smtClean="0">
                          <a:solidFill>
                            <a:srgbClr val="0A2F60"/>
                          </a:solidFill>
                          <a:effectLst/>
                          <a:latin typeface="+mj-lt"/>
                          <a:ea typeface="+mn-ea"/>
                          <a:cs typeface="+mn-cs"/>
                        </a:rPr>
                        <a:t>44%</a:t>
                      </a:r>
                      <a:endParaRPr lang="en-GB" sz="1600" b="0" i="0" u="none" strike="noStrike" kern="1200" dirty="0">
                        <a:solidFill>
                          <a:srgbClr val="0A2F60"/>
                        </a:solidFill>
                        <a:effectLst/>
                        <a:latin typeface="+mj-lt"/>
                        <a:ea typeface="+mn-ea"/>
                        <a:cs typeface="+mn-cs"/>
                      </a:endParaRPr>
                    </a:p>
                  </a:txBody>
                  <a:tcPr marL="9525" marR="9525" marT="9525" marB="0" anchor="ct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#2</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Emergency assistance</a:t>
                      </a:r>
                      <a:endParaRPr lang="en-GB" sz="1600" dirty="0"/>
                    </a:p>
                  </a:txBody>
                  <a:tcPr marL="111868" marR="111868" anchor="ctr"/>
                </a:tc>
                <a:tc>
                  <a:txBody>
                    <a:bodyPr/>
                    <a:lstStyle/>
                    <a:p>
                      <a:pPr marL="0" algn="ctr" defTabSz="457200" rtl="0" eaLnBrk="1" fontAlgn="ctr" latinLnBrk="0" hangingPunct="1"/>
                      <a:r>
                        <a:rPr lang="en-GB" sz="1600" b="0" i="0" u="none" strike="noStrike" kern="1200" dirty="0" smtClean="0">
                          <a:solidFill>
                            <a:srgbClr val="0A2F60"/>
                          </a:solidFill>
                          <a:effectLst/>
                          <a:latin typeface="+mj-lt"/>
                          <a:ea typeface="+mn-ea"/>
                          <a:cs typeface="+mn-cs"/>
                        </a:rPr>
                        <a:t>35%</a:t>
                      </a:r>
                      <a:endParaRPr lang="en-GB" sz="1600" b="0" i="0" u="none" strike="noStrike" kern="1200" dirty="0">
                        <a:solidFill>
                          <a:srgbClr val="0A2F60"/>
                        </a:solidFill>
                        <a:effectLst/>
                        <a:latin typeface="+mj-lt"/>
                        <a:ea typeface="+mn-ea"/>
                        <a:cs typeface="+mn-cs"/>
                      </a:endParaRPr>
                    </a:p>
                  </a:txBody>
                  <a:tcPr marL="9525" marR="9525" marT="9525" marB="0" anchor="ct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#3</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Navigation with real time traffic</a:t>
                      </a:r>
                      <a:r>
                        <a:rPr lang="en-GB" sz="1600" baseline="0" dirty="0" smtClean="0"/>
                        <a:t> information and prediction</a:t>
                      </a:r>
                      <a:endParaRPr lang="en-GB" sz="1600" dirty="0"/>
                    </a:p>
                  </a:txBody>
                  <a:tcPr marL="111868" marR="111868"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600" b="0" i="0" u="none" strike="noStrike" kern="1200" dirty="0" smtClean="0">
                          <a:solidFill>
                            <a:srgbClr val="0A2F60"/>
                          </a:solidFill>
                          <a:effectLst/>
                          <a:latin typeface="+mn-lt"/>
                          <a:ea typeface="+mn-ea"/>
                          <a:cs typeface="+mn-cs"/>
                        </a:rPr>
                        <a:t>35%</a:t>
                      </a:r>
                    </a:p>
                  </a:txBody>
                  <a:tcPr marL="9525" marR="9525" marT="9525" marB="0" anchor="ct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#4</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Breakdown support</a:t>
                      </a:r>
                      <a:endParaRPr lang="en-GB" sz="1600" dirty="0"/>
                    </a:p>
                  </a:txBody>
                  <a:tcPr marL="111868" marR="111868" anchor="ctr"/>
                </a:tc>
                <a:tc>
                  <a:txBody>
                    <a:bodyPr/>
                    <a:lstStyle/>
                    <a:p>
                      <a:pPr marL="0" algn="ctr" defTabSz="457200" rtl="0" eaLnBrk="1" fontAlgn="ctr" latinLnBrk="0" hangingPunct="1"/>
                      <a:r>
                        <a:rPr lang="en-GB" sz="1600" b="0" i="0" u="none" strike="noStrike" kern="1200" dirty="0" smtClean="0">
                          <a:solidFill>
                            <a:srgbClr val="0A2F60"/>
                          </a:solidFill>
                          <a:effectLst/>
                          <a:latin typeface="+mj-lt"/>
                          <a:ea typeface="+mn-ea"/>
                          <a:cs typeface="+mn-cs"/>
                        </a:rPr>
                        <a:t>31%</a:t>
                      </a:r>
                      <a:endParaRPr lang="en-GB" sz="1600" b="0" i="0" u="none" strike="noStrike" kern="1200" dirty="0">
                        <a:solidFill>
                          <a:srgbClr val="0A2F60"/>
                        </a:solidFill>
                        <a:effectLst/>
                        <a:latin typeface="+mj-lt"/>
                        <a:ea typeface="+mn-ea"/>
                        <a:cs typeface="+mn-cs"/>
                      </a:endParaRPr>
                    </a:p>
                  </a:txBody>
                  <a:tcPr marL="9525" marR="9525" marT="9525" marB="0" anchor="ct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#5</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Maintenance</a:t>
                      </a:r>
                      <a:endParaRPr lang="en-GB" sz="1600" dirty="0"/>
                    </a:p>
                  </a:txBody>
                  <a:tcPr marL="111868" marR="111868" anchor="ctr"/>
                </a:tc>
                <a:tc>
                  <a:txBody>
                    <a:bodyPr/>
                    <a:lstStyle/>
                    <a:p>
                      <a:pPr marL="0" algn="ctr" defTabSz="457200" rtl="0" eaLnBrk="1" fontAlgn="ctr" latinLnBrk="0" hangingPunct="1"/>
                      <a:r>
                        <a:rPr lang="en-GB" sz="1600" b="0" i="0" u="none" strike="noStrike" kern="1200" dirty="0" smtClean="0">
                          <a:solidFill>
                            <a:srgbClr val="0A2F60"/>
                          </a:solidFill>
                          <a:effectLst/>
                          <a:latin typeface="+mj-lt"/>
                          <a:ea typeface="+mn-ea"/>
                          <a:cs typeface="+mn-cs"/>
                        </a:rPr>
                        <a:t>29%</a:t>
                      </a:r>
                      <a:endParaRPr lang="en-GB" sz="1600" b="0" i="0" u="none" strike="noStrike" kern="1200" dirty="0">
                        <a:solidFill>
                          <a:srgbClr val="0A2F60"/>
                        </a:solidFill>
                        <a:effectLst/>
                        <a:latin typeface="+mj-lt"/>
                        <a:ea typeface="+mn-ea"/>
                        <a:cs typeface="+mn-cs"/>
                      </a:endParaRPr>
                    </a:p>
                  </a:txBody>
                  <a:tcPr marL="9525" marR="9525" marT="9525" marB="0" anchor="ctr"/>
                </a:tc>
              </a:tr>
            </a:tbl>
          </a:graphicData>
        </a:graphic>
      </p:graphicFrame>
      <p:sp>
        <p:nvSpPr>
          <p:cNvPr id="13" name="Tijdelijke aanduiding voor inhoud 8"/>
          <p:cNvSpPr txBox="1">
            <a:spLocks/>
          </p:cNvSpPr>
          <p:nvPr/>
        </p:nvSpPr>
        <p:spPr>
          <a:xfrm>
            <a:off x="1066800" y="914400"/>
            <a:ext cx="7681911"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95774C"/>
              </a:buClr>
              <a:buFont typeface="Lucida Grande"/>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Lucida Grande"/>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Lucida Grande"/>
              <a:buChar char="●"/>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ts val="1600"/>
              </a:lnSpc>
            </a:pPr>
            <a:r>
              <a:rPr lang="en-GB" sz="1900" dirty="0" smtClean="0">
                <a:solidFill>
                  <a:srgbClr val="002663"/>
                </a:solidFill>
                <a:ea typeface="+mj-ea"/>
                <a:cs typeface="+mj-cs"/>
              </a:rPr>
              <a:t>For those who already have connectivity features in their car: </a:t>
            </a:r>
            <a:br>
              <a:rPr lang="en-GB" sz="1900" dirty="0" smtClean="0">
                <a:solidFill>
                  <a:srgbClr val="002663"/>
                </a:solidFill>
                <a:ea typeface="+mj-ea"/>
                <a:cs typeface="+mj-cs"/>
              </a:rPr>
            </a:br>
            <a:r>
              <a:rPr lang="en-GB" sz="1900" dirty="0" smtClean="0">
                <a:solidFill>
                  <a:srgbClr val="002663"/>
                </a:solidFill>
                <a:ea typeface="+mj-ea"/>
                <a:cs typeface="+mj-cs"/>
              </a:rPr>
              <a:t>2/3 declare to be well informed (19% very well informed) about the range of data collected, stored and transmitted outward the vehicle</a:t>
            </a:r>
          </a:p>
          <a:p>
            <a:pPr marL="0" indent="0" algn="just">
              <a:lnSpc>
                <a:spcPts val="1600"/>
              </a:lnSpc>
              <a:buFont typeface="Lucida Grande"/>
              <a:buNone/>
            </a:pPr>
            <a:endParaRPr lang="en-GB" sz="1900" dirty="0">
              <a:solidFill>
                <a:srgbClr val="002663"/>
              </a:solidFill>
              <a:ea typeface="+mj-ea"/>
              <a:cs typeface="+mj-cs"/>
            </a:endParaRPr>
          </a:p>
          <a:p>
            <a:pPr algn="just">
              <a:lnSpc>
                <a:spcPts val="1600"/>
              </a:lnSpc>
            </a:pPr>
            <a:r>
              <a:rPr lang="en-GB" sz="1900" dirty="0" smtClean="0">
                <a:solidFill>
                  <a:srgbClr val="002663"/>
                </a:solidFill>
                <a:ea typeface="+mj-ea"/>
                <a:cs typeface="+mj-cs"/>
              </a:rPr>
              <a:t>European </a:t>
            </a:r>
            <a:r>
              <a:rPr lang="en-GB" sz="1900" dirty="0">
                <a:solidFill>
                  <a:srgbClr val="002663"/>
                </a:solidFill>
                <a:ea typeface="+mj-ea"/>
                <a:cs typeface="+mj-cs"/>
              </a:rPr>
              <a:t>drivers would be more willing to buy a connected car </a:t>
            </a:r>
            <a:r>
              <a:rPr lang="en-GB" sz="1900" dirty="0" smtClean="0">
                <a:solidFill>
                  <a:srgbClr val="002663"/>
                </a:solidFill>
                <a:ea typeface="+mj-ea"/>
                <a:cs typeface="+mj-cs"/>
              </a:rPr>
              <a:t>by:</a:t>
            </a:r>
          </a:p>
          <a:p>
            <a:pPr marL="0" indent="361950" algn="just">
              <a:lnSpc>
                <a:spcPts val="1600"/>
              </a:lnSpc>
              <a:buNone/>
            </a:pPr>
            <a:r>
              <a:rPr lang="en-GB" sz="1900" dirty="0" smtClean="0">
                <a:solidFill>
                  <a:srgbClr val="002663"/>
                </a:solidFill>
                <a:ea typeface="+mj-ea"/>
                <a:cs typeface="+mj-cs"/>
              </a:rPr>
              <a:t>1</a:t>
            </a:r>
            <a:r>
              <a:rPr lang="en-GB" sz="1900" baseline="30000" dirty="0" smtClean="0">
                <a:solidFill>
                  <a:srgbClr val="002663"/>
                </a:solidFill>
                <a:ea typeface="+mj-ea"/>
                <a:cs typeface="+mj-cs"/>
              </a:rPr>
              <a:t>st </a:t>
            </a:r>
            <a:r>
              <a:rPr lang="en-GB" sz="1900" dirty="0" smtClean="0">
                <a:solidFill>
                  <a:srgbClr val="002663"/>
                </a:solidFill>
                <a:ea typeface="+mj-ea"/>
                <a:cs typeface="+mj-cs"/>
              </a:rPr>
              <a:t>unanimous criteria: </a:t>
            </a:r>
            <a:r>
              <a:rPr lang="en-GB" sz="1900" dirty="0">
                <a:solidFill>
                  <a:srgbClr val="002663"/>
                </a:solidFill>
                <a:ea typeface="+mj-ea"/>
                <a:cs typeface="+mj-cs"/>
              </a:rPr>
              <a:t>improving their </a:t>
            </a:r>
            <a:r>
              <a:rPr lang="en-GB" sz="1900" b="1" dirty="0" smtClean="0">
                <a:solidFill>
                  <a:srgbClr val="002663"/>
                </a:solidFill>
                <a:ea typeface="+mj-ea"/>
                <a:cs typeface="+mj-cs"/>
              </a:rPr>
              <a:t>safety</a:t>
            </a:r>
            <a:r>
              <a:rPr lang="en-GB" sz="1900" dirty="0" smtClean="0">
                <a:solidFill>
                  <a:srgbClr val="002663"/>
                </a:solidFill>
                <a:ea typeface="+mj-ea"/>
                <a:cs typeface="+mj-cs"/>
              </a:rPr>
              <a:t> (56%)</a:t>
            </a:r>
          </a:p>
          <a:p>
            <a:pPr marL="0" indent="361950" algn="just">
              <a:lnSpc>
                <a:spcPts val="1600"/>
              </a:lnSpc>
              <a:buNone/>
            </a:pPr>
            <a:r>
              <a:rPr lang="en-GB" sz="1900" dirty="0" smtClean="0">
                <a:solidFill>
                  <a:srgbClr val="002663"/>
                </a:solidFill>
                <a:ea typeface="+mj-ea"/>
                <a:cs typeface="+mj-cs"/>
              </a:rPr>
              <a:t>2</a:t>
            </a:r>
            <a:r>
              <a:rPr lang="en-GB" sz="1900" baseline="30000" dirty="0" smtClean="0">
                <a:solidFill>
                  <a:srgbClr val="002663"/>
                </a:solidFill>
                <a:ea typeface="+mj-ea"/>
                <a:cs typeface="+mj-cs"/>
              </a:rPr>
              <a:t>nd</a:t>
            </a:r>
            <a:r>
              <a:rPr lang="en-GB" sz="1900" dirty="0" smtClean="0">
                <a:solidFill>
                  <a:srgbClr val="002663"/>
                </a:solidFill>
                <a:ea typeface="+mj-ea"/>
                <a:cs typeface="+mj-cs"/>
              </a:rPr>
              <a:t>: reducing </a:t>
            </a:r>
            <a:r>
              <a:rPr lang="en-GB" sz="1900" b="1" dirty="0">
                <a:solidFill>
                  <a:srgbClr val="002663"/>
                </a:solidFill>
                <a:ea typeface="+mj-ea"/>
                <a:cs typeface="+mj-cs"/>
              </a:rPr>
              <a:t>fuel </a:t>
            </a:r>
            <a:r>
              <a:rPr lang="en-GB" sz="1900" b="1" dirty="0" smtClean="0">
                <a:solidFill>
                  <a:srgbClr val="002663"/>
                </a:solidFill>
                <a:ea typeface="+mj-ea"/>
                <a:cs typeface="+mj-cs"/>
              </a:rPr>
              <a:t>consumption </a:t>
            </a:r>
            <a:r>
              <a:rPr lang="en-GB" sz="1900" dirty="0" smtClean="0">
                <a:solidFill>
                  <a:srgbClr val="002663"/>
                </a:solidFill>
                <a:ea typeface="+mj-ea"/>
                <a:cs typeface="+mj-cs"/>
              </a:rPr>
              <a:t>(48%)</a:t>
            </a:r>
          </a:p>
          <a:p>
            <a:pPr marL="0" indent="361950" algn="just">
              <a:lnSpc>
                <a:spcPts val="1600"/>
              </a:lnSpc>
              <a:buNone/>
            </a:pPr>
            <a:r>
              <a:rPr lang="en-GB" sz="1900" dirty="0" smtClean="0">
                <a:solidFill>
                  <a:srgbClr val="002663"/>
                </a:solidFill>
                <a:ea typeface="+mj-ea"/>
                <a:cs typeface="+mj-cs"/>
              </a:rPr>
              <a:t>3</a:t>
            </a:r>
            <a:r>
              <a:rPr lang="en-GB" sz="1900" baseline="30000" dirty="0" smtClean="0">
                <a:solidFill>
                  <a:srgbClr val="002663"/>
                </a:solidFill>
                <a:ea typeface="+mj-ea"/>
                <a:cs typeface="+mj-cs"/>
              </a:rPr>
              <a:t>rd</a:t>
            </a:r>
            <a:r>
              <a:rPr lang="en-GB" sz="1900" dirty="0" smtClean="0">
                <a:solidFill>
                  <a:srgbClr val="002663"/>
                </a:solidFill>
                <a:ea typeface="+mj-ea"/>
                <a:cs typeface="+mj-cs"/>
              </a:rPr>
              <a:t>: improving </a:t>
            </a:r>
            <a:r>
              <a:rPr lang="en-GB" sz="1900" b="1" dirty="0">
                <a:solidFill>
                  <a:srgbClr val="002663"/>
                </a:solidFill>
                <a:ea typeface="+mj-ea"/>
                <a:cs typeface="+mj-cs"/>
              </a:rPr>
              <a:t>traffic </a:t>
            </a:r>
            <a:r>
              <a:rPr lang="en-GB" sz="1900" b="1" dirty="0" smtClean="0">
                <a:solidFill>
                  <a:srgbClr val="002663"/>
                </a:solidFill>
                <a:ea typeface="+mj-ea"/>
                <a:cs typeface="+mj-cs"/>
              </a:rPr>
              <a:t>flow </a:t>
            </a:r>
            <a:r>
              <a:rPr lang="en-GB" sz="1900" dirty="0" smtClean="0">
                <a:solidFill>
                  <a:srgbClr val="002663"/>
                </a:solidFill>
                <a:ea typeface="+mj-ea"/>
                <a:cs typeface="+mj-cs"/>
              </a:rPr>
              <a:t>(39%)</a:t>
            </a:r>
          </a:p>
          <a:p>
            <a:pPr marL="0" indent="0" algn="just">
              <a:lnSpc>
                <a:spcPts val="1600"/>
              </a:lnSpc>
              <a:buFont typeface="Lucida Grande"/>
              <a:buNone/>
            </a:pPr>
            <a:endParaRPr lang="en-GB" sz="1900" dirty="0" smtClean="0">
              <a:solidFill>
                <a:srgbClr val="002663"/>
              </a:solidFill>
              <a:ea typeface="+mj-ea"/>
              <a:cs typeface="+mj-cs"/>
            </a:endParaRPr>
          </a:p>
          <a:p>
            <a:pPr algn="just">
              <a:lnSpc>
                <a:spcPts val="1600"/>
              </a:lnSpc>
            </a:pPr>
            <a:r>
              <a:rPr lang="en-GB" sz="1900" b="1" dirty="0">
                <a:solidFill>
                  <a:srgbClr val="002663"/>
                </a:solidFill>
              </a:rPr>
              <a:t>The </a:t>
            </a:r>
            <a:r>
              <a:rPr lang="en-GB" sz="1900" b="1" dirty="0" smtClean="0">
                <a:solidFill>
                  <a:srgbClr val="002663"/>
                </a:solidFill>
              </a:rPr>
              <a:t>5</a:t>
            </a:r>
            <a:r>
              <a:rPr lang="en-GB" sz="1900" b="1" baseline="30000" dirty="0" smtClean="0">
                <a:solidFill>
                  <a:srgbClr val="002663"/>
                </a:solidFill>
              </a:rPr>
              <a:t>th</a:t>
            </a:r>
            <a:r>
              <a:rPr lang="en-GB" sz="1900" b="1" dirty="0" smtClean="0">
                <a:solidFill>
                  <a:srgbClr val="002663"/>
                </a:solidFill>
              </a:rPr>
              <a:t> most </a:t>
            </a:r>
            <a:r>
              <a:rPr lang="en-GB" sz="1900" b="1" dirty="0">
                <a:solidFill>
                  <a:srgbClr val="002663"/>
                </a:solidFill>
              </a:rPr>
              <a:t>important </a:t>
            </a:r>
            <a:r>
              <a:rPr lang="en-GB" sz="1900" b="1" dirty="0" smtClean="0">
                <a:solidFill>
                  <a:srgbClr val="002663"/>
                </a:solidFill>
              </a:rPr>
              <a:t>connectivity functionalities considered </a:t>
            </a:r>
            <a:r>
              <a:rPr lang="en-GB" sz="1900" dirty="0" smtClean="0">
                <a:solidFill>
                  <a:srgbClr val="002663"/>
                </a:solidFill>
              </a:rPr>
              <a:t>when </a:t>
            </a:r>
            <a:r>
              <a:rPr lang="en-GB" sz="1900" dirty="0">
                <a:solidFill>
                  <a:srgbClr val="002663"/>
                </a:solidFill>
              </a:rPr>
              <a:t>buying a car </a:t>
            </a:r>
            <a:r>
              <a:rPr lang="en-GB" sz="1900" dirty="0" smtClean="0">
                <a:solidFill>
                  <a:srgbClr val="002663"/>
                </a:solidFill>
              </a:rPr>
              <a:t>would be:</a:t>
            </a:r>
          </a:p>
          <a:p>
            <a:pPr marL="0" indent="0" algn="just">
              <a:lnSpc>
                <a:spcPts val="1600"/>
              </a:lnSpc>
              <a:buNone/>
            </a:pPr>
            <a:endParaRPr lang="en-GB" sz="1900" dirty="0">
              <a:solidFill>
                <a:srgbClr val="002663"/>
              </a:solidFill>
            </a:endParaRPr>
          </a:p>
          <a:p>
            <a:pPr marL="0" indent="0" algn="just">
              <a:lnSpc>
                <a:spcPts val="1600"/>
              </a:lnSpc>
              <a:buNone/>
            </a:pPr>
            <a:endParaRPr lang="en-GB" sz="1900" dirty="0" smtClean="0">
              <a:solidFill>
                <a:srgbClr val="002663"/>
              </a:solidFill>
            </a:endParaRPr>
          </a:p>
          <a:p>
            <a:pPr marL="0" indent="0" algn="just">
              <a:lnSpc>
                <a:spcPts val="1600"/>
              </a:lnSpc>
              <a:buNone/>
            </a:pPr>
            <a:endParaRPr lang="en-GB" sz="1900" dirty="0">
              <a:solidFill>
                <a:srgbClr val="002663"/>
              </a:solidFill>
            </a:endParaRPr>
          </a:p>
          <a:p>
            <a:pPr marL="0" indent="0" algn="just">
              <a:lnSpc>
                <a:spcPts val="1600"/>
              </a:lnSpc>
              <a:buNone/>
            </a:pPr>
            <a:endParaRPr lang="en-GB" sz="1900" dirty="0">
              <a:solidFill>
                <a:srgbClr val="002663"/>
              </a:solidFill>
            </a:endParaRPr>
          </a:p>
          <a:p>
            <a:pPr marL="0" indent="0" algn="just">
              <a:lnSpc>
                <a:spcPts val="1600"/>
              </a:lnSpc>
              <a:buFont typeface="Lucida Grande"/>
              <a:buNone/>
            </a:pPr>
            <a:endParaRPr lang="en-GB" sz="1900" dirty="0" smtClean="0">
              <a:solidFill>
                <a:srgbClr val="002663"/>
              </a:solidFill>
              <a:ea typeface="+mj-ea"/>
              <a:cs typeface="+mj-cs"/>
            </a:endParaRPr>
          </a:p>
          <a:p>
            <a:pPr marL="0" indent="0" algn="just">
              <a:lnSpc>
                <a:spcPts val="1600"/>
              </a:lnSpc>
              <a:buFont typeface="Lucida Grande"/>
              <a:buNone/>
            </a:pPr>
            <a:endParaRPr lang="en-GB" sz="1900" dirty="0">
              <a:solidFill>
                <a:srgbClr val="002663"/>
              </a:solidFill>
              <a:ea typeface="+mj-ea"/>
              <a:cs typeface="+mj-cs"/>
            </a:endParaRPr>
          </a:p>
          <a:p>
            <a:pPr marL="0" indent="0" algn="just">
              <a:lnSpc>
                <a:spcPts val="1600"/>
              </a:lnSpc>
              <a:buFont typeface="Lucida Grande"/>
              <a:buNone/>
            </a:pPr>
            <a:endParaRPr lang="en-GB" sz="1900" dirty="0" smtClean="0">
              <a:solidFill>
                <a:srgbClr val="002663"/>
              </a:solidFill>
              <a:ea typeface="+mj-ea"/>
              <a:cs typeface="+mj-cs"/>
            </a:endParaRPr>
          </a:p>
          <a:p>
            <a:pPr marL="0" indent="0" algn="just">
              <a:lnSpc>
                <a:spcPts val="1600"/>
              </a:lnSpc>
              <a:buFont typeface="Lucida Grande"/>
              <a:buNone/>
            </a:pPr>
            <a:endParaRPr lang="en-GB" sz="1900" dirty="0">
              <a:solidFill>
                <a:srgbClr val="002663"/>
              </a:solidFill>
              <a:ea typeface="+mj-ea"/>
              <a:cs typeface="+mj-cs"/>
            </a:endParaRPr>
          </a:p>
        </p:txBody>
      </p:sp>
      <p:sp>
        <p:nvSpPr>
          <p:cNvPr id="7" name="Title 3"/>
          <p:cNvSpPr>
            <a:spLocks noGrp="1"/>
          </p:cNvSpPr>
          <p:nvPr>
            <p:ph type="title"/>
          </p:nvPr>
        </p:nvSpPr>
        <p:spPr>
          <a:xfrm>
            <a:off x="278642" y="99341"/>
            <a:ext cx="8229600" cy="738859"/>
          </a:xfrm>
        </p:spPr>
        <p:txBody>
          <a:bodyPr>
            <a:normAutofit/>
          </a:bodyPr>
          <a:lstStyle/>
          <a:p>
            <a:r>
              <a:rPr lang="en-GB" dirty="0" smtClean="0"/>
              <a:t>Summary: You &amp; Your Car</a:t>
            </a:r>
            <a:endParaRPr lang="en-GB" dirty="0">
              <a:solidFill>
                <a:srgbClr val="95774C"/>
              </a:solidFill>
            </a:endParaRPr>
          </a:p>
        </p:txBody>
      </p:sp>
      <p:pic>
        <p:nvPicPr>
          <p:cNvPr id="6" name="Image 5"/>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3233169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8"/>
          <p:cNvSpPr txBox="1">
            <a:spLocks/>
          </p:cNvSpPr>
          <p:nvPr/>
        </p:nvSpPr>
        <p:spPr>
          <a:xfrm>
            <a:off x="1066800" y="914400"/>
            <a:ext cx="7681911"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95774C"/>
              </a:buClr>
              <a:buFont typeface="Lucida Grande"/>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Lucida Grande"/>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Lucida Grande"/>
              <a:buChar char="●"/>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ts val="1600"/>
              </a:lnSpc>
            </a:pPr>
            <a:r>
              <a:rPr lang="en-GB" sz="1900" dirty="0" smtClean="0">
                <a:solidFill>
                  <a:srgbClr val="002663"/>
                </a:solidFill>
                <a:ea typeface="+mj-ea"/>
                <a:cs typeface="+mj-cs"/>
              </a:rPr>
              <a:t>Almost all drivers would be willing to share data about breakdown</a:t>
            </a:r>
          </a:p>
          <a:p>
            <a:pPr lvl="1" algn="just">
              <a:lnSpc>
                <a:spcPts val="1600"/>
              </a:lnSpc>
            </a:pPr>
            <a:r>
              <a:rPr lang="en-GB" sz="1500" dirty="0" smtClean="0">
                <a:solidFill>
                  <a:srgbClr val="002663"/>
                </a:solidFill>
                <a:ea typeface="+mj-ea"/>
                <a:cs typeface="+mj-cs"/>
              </a:rPr>
              <a:t> even more in Spain, Italy, UK and Czech Republic.</a:t>
            </a:r>
            <a:endParaRPr lang="en-GB" sz="1500" dirty="0">
              <a:solidFill>
                <a:srgbClr val="002663"/>
              </a:solidFill>
            </a:endParaRPr>
          </a:p>
          <a:p>
            <a:pPr marL="0" indent="0" algn="just">
              <a:lnSpc>
                <a:spcPts val="1600"/>
              </a:lnSpc>
              <a:buNone/>
            </a:pPr>
            <a:endParaRPr lang="en-GB" sz="1900" dirty="0" smtClean="0">
              <a:solidFill>
                <a:srgbClr val="002663"/>
              </a:solidFill>
            </a:endParaRPr>
          </a:p>
          <a:p>
            <a:pPr algn="just">
              <a:lnSpc>
                <a:spcPts val="1600"/>
              </a:lnSpc>
            </a:pPr>
            <a:r>
              <a:rPr lang="en-GB" sz="1900" dirty="0" smtClean="0">
                <a:solidFill>
                  <a:srgbClr val="002663"/>
                </a:solidFill>
              </a:rPr>
              <a:t>High degree of importance to be able to choose service provider when sending information about breakdown.</a:t>
            </a:r>
          </a:p>
          <a:p>
            <a:pPr marL="0" indent="0" algn="just">
              <a:lnSpc>
                <a:spcPts val="1600"/>
              </a:lnSpc>
              <a:buNone/>
            </a:pPr>
            <a:endParaRPr lang="en-GB" sz="1900" dirty="0">
              <a:solidFill>
                <a:srgbClr val="002663"/>
              </a:solidFill>
            </a:endParaRPr>
          </a:p>
          <a:p>
            <a:pPr algn="just">
              <a:lnSpc>
                <a:spcPts val="1600"/>
              </a:lnSpc>
            </a:pPr>
            <a:r>
              <a:rPr lang="en-GB" sz="1900" dirty="0" smtClean="0">
                <a:solidFill>
                  <a:srgbClr val="002663"/>
                </a:solidFill>
              </a:rPr>
              <a:t>Quite unanimous to have the possibility to switch off all communication.</a:t>
            </a:r>
            <a:endParaRPr lang="en-GB" sz="1900" dirty="0">
              <a:solidFill>
                <a:srgbClr val="002663"/>
              </a:solidFill>
            </a:endParaRPr>
          </a:p>
          <a:p>
            <a:pPr marL="0" indent="0" algn="just">
              <a:lnSpc>
                <a:spcPts val="1600"/>
              </a:lnSpc>
              <a:buNone/>
            </a:pPr>
            <a:endParaRPr lang="en-GB" sz="1900" dirty="0">
              <a:solidFill>
                <a:srgbClr val="002663"/>
              </a:solidFill>
            </a:endParaRPr>
          </a:p>
          <a:p>
            <a:pPr marL="0" indent="0" algn="just">
              <a:lnSpc>
                <a:spcPts val="1600"/>
              </a:lnSpc>
              <a:buFont typeface="Lucida Grande"/>
              <a:buNone/>
            </a:pPr>
            <a:endParaRPr lang="en-GB" sz="1900" dirty="0" smtClean="0">
              <a:solidFill>
                <a:srgbClr val="002663"/>
              </a:solidFill>
              <a:ea typeface="+mj-ea"/>
              <a:cs typeface="+mj-cs"/>
            </a:endParaRPr>
          </a:p>
          <a:p>
            <a:pPr marL="0" indent="0" algn="just">
              <a:lnSpc>
                <a:spcPts val="1600"/>
              </a:lnSpc>
              <a:buFont typeface="Lucida Grande"/>
              <a:buNone/>
            </a:pPr>
            <a:endParaRPr lang="en-GB" sz="1900" dirty="0">
              <a:solidFill>
                <a:srgbClr val="002663"/>
              </a:solidFill>
              <a:ea typeface="+mj-ea"/>
              <a:cs typeface="+mj-cs"/>
            </a:endParaRPr>
          </a:p>
          <a:p>
            <a:pPr marL="0" indent="0" algn="just">
              <a:lnSpc>
                <a:spcPts val="1600"/>
              </a:lnSpc>
              <a:buFont typeface="Lucida Grande"/>
              <a:buNone/>
            </a:pPr>
            <a:endParaRPr lang="en-GB" sz="1900" dirty="0" smtClean="0">
              <a:solidFill>
                <a:srgbClr val="002663"/>
              </a:solidFill>
              <a:ea typeface="+mj-ea"/>
              <a:cs typeface="+mj-cs"/>
            </a:endParaRPr>
          </a:p>
          <a:p>
            <a:pPr marL="0" indent="0" algn="just">
              <a:lnSpc>
                <a:spcPts val="1600"/>
              </a:lnSpc>
              <a:buFont typeface="Lucida Grande"/>
              <a:buNone/>
            </a:pPr>
            <a:endParaRPr lang="en-GB" sz="1900" dirty="0">
              <a:solidFill>
                <a:srgbClr val="002663"/>
              </a:solidFill>
              <a:ea typeface="+mj-ea"/>
              <a:cs typeface="+mj-cs"/>
            </a:endParaRPr>
          </a:p>
        </p:txBody>
      </p:sp>
      <p:sp>
        <p:nvSpPr>
          <p:cNvPr id="7" name="Title 3"/>
          <p:cNvSpPr>
            <a:spLocks noGrp="1"/>
          </p:cNvSpPr>
          <p:nvPr>
            <p:ph type="title"/>
          </p:nvPr>
        </p:nvSpPr>
        <p:spPr>
          <a:xfrm>
            <a:off x="278642" y="99341"/>
            <a:ext cx="8229600" cy="738859"/>
          </a:xfrm>
        </p:spPr>
        <p:txBody>
          <a:bodyPr>
            <a:normAutofit/>
          </a:bodyPr>
          <a:lstStyle/>
          <a:p>
            <a:r>
              <a:rPr lang="en-GB" dirty="0" smtClean="0"/>
              <a:t>Summary: You &amp; Your Car</a:t>
            </a:r>
            <a:endParaRPr lang="en-GB" dirty="0">
              <a:solidFill>
                <a:srgbClr val="95774C"/>
              </a:solidFill>
            </a:endParaRPr>
          </a:p>
        </p:txBody>
      </p:sp>
      <p:pic>
        <p:nvPicPr>
          <p:cNvPr id="6" name="Image 5"/>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1451630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A very heterogeneous level of awareness about connected cars between countries.</a:t>
            </a:r>
            <a:endParaRPr lang="en-GB" dirty="0"/>
          </a:p>
        </p:txBody>
      </p:sp>
      <p:sp>
        <p:nvSpPr>
          <p:cNvPr id="4" name="TextBox 26"/>
          <p:cNvSpPr txBox="1"/>
          <p:nvPr/>
        </p:nvSpPr>
        <p:spPr>
          <a:xfrm>
            <a:off x="0" y="6629400"/>
            <a:ext cx="2305439" cy="215444"/>
          </a:xfrm>
          <a:prstGeom prst="rect">
            <a:avLst/>
          </a:prstGeom>
          <a:noFill/>
        </p:spPr>
        <p:txBody>
          <a:bodyPr wrap="none" rtlCol="0">
            <a:spAutoFit/>
          </a:bodyPr>
          <a:lstStyle/>
          <a:p>
            <a:r>
              <a:rPr lang="en-GB" sz="800" dirty="0" smtClean="0">
                <a:latin typeface="+mj-lt"/>
              </a:rPr>
              <a:t>A2. Have you already heard about connected cars?</a:t>
            </a:r>
            <a:endParaRPr lang="en-GB" sz="1050" dirty="0">
              <a:latin typeface="+mj-lt"/>
            </a:endParaRPr>
          </a:p>
        </p:txBody>
      </p:sp>
      <p:graphicFrame>
        <p:nvGraphicFramePr>
          <p:cNvPr id="5" name="Graphique 4"/>
          <p:cNvGraphicFramePr/>
          <p:nvPr>
            <p:extLst>
              <p:ext uri="{D42A27DB-BD31-4B8C-83A1-F6EECF244321}">
                <p14:modId xmlns:p14="http://schemas.microsoft.com/office/powerpoint/2010/main" val="4172248696"/>
              </p:ext>
            </p:extLst>
          </p:nvPr>
        </p:nvGraphicFramePr>
        <p:xfrm>
          <a:off x="971600" y="1933104"/>
          <a:ext cx="7224464" cy="46962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26"/>
          <p:cNvSpPr txBox="1"/>
          <p:nvPr/>
        </p:nvSpPr>
        <p:spPr>
          <a:xfrm>
            <a:off x="1600201" y="1686883"/>
            <a:ext cx="792909" cy="276999"/>
          </a:xfrm>
          <a:prstGeom prst="rect">
            <a:avLst/>
          </a:prstGeom>
          <a:noFill/>
        </p:spPr>
        <p:txBody>
          <a:bodyPr wrap="none" rtlCol="0">
            <a:spAutoFit/>
          </a:bodyPr>
          <a:lstStyle/>
          <a:p>
            <a:r>
              <a:rPr lang="en-GB" sz="1200" dirty="0" smtClean="0">
                <a:latin typeface="+mj-lt"/>
              </a:rPr>
              <a:t>% of ‘YES’</a:t>
            </a:r>
            <a:endParaRPr lang="en-GB" dirty="0">
              <a:latin typeface="+mj-lt"/>
            </a:endParaRPr>
          </a:p>
        </p:txBody>
      </p:sp>
      <p:sp>
        <p:nvSpPr>
          <p:cNvPr id="7" name="TextBox 26"/>
          <p:cNvSpPr txBox="1"/>
          <p:nvPr/>
        </p:nvSpPr>
        <p:spPr>
          <a:xfrm>
            <a:off x="2994503" y="1548831"/>
            <a:ext cx="2186561"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Connected Cars Awareness</a:t>
            </a:r>
            <a:endParaRPr lang="en-GB" sz="2000" b="1" dirty="0">
              <a:solidFill>
                <a:srgbClr val="002D5F"/>
              </a:solidFill>
              <a:latin typeface="+mj-lt"/>
            </a:endParaRPr>
          </a:p>
        </p:txBody>
      </p:sp>
      <p:sp>
        <p:nvSpPr>
          <p:cNvPr id="9" name="Text Box 117"/>
          <p:cNvSpPr txBox="1">
            <a:spLocks noChangeArrowheads="1"/>
          </p:cNvSpPr>
          <p:nvPr/>
        </p:nvSpPr>
        <p:spPr bwMode="auto">
          <a:xfrm>
            <a:off x="6346210" y="6035160"/>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11" name="Rectangle 120"/>
          <p:cNvSpPr>
            <a:spLocks noChangeArrowheads="1"/>
          </p:cNvSpPr>
          <p:nvPr/>
        </p:nvSpPr>
        <p:spPr bwMode="auto">
          <a:xfrm>
            <a:off x="6025535" y="5890697"/>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12" name="ZoneTexte 11"/>
          <p:cNvSpPr txBox="1"/>
          <p:nvPr/>
        </p:nvSpPr>
        <p:spPr>
          <a:xfrm>
            <a:off x="6096000" y="5890697"/>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3" name="ZoneTexte 12"/>
          <p:cNvSpPr txBox="1"/>
          <p:nvPr/>
        </p:nvSpPr>
        <p:spPr>
          <a:xfrm>
            <a:off x="6118442" y="6066518"/>
            <a:ext cx="255198" cy="369332"/>
          </a:xfrm>
          <a:prstGeom prst="rect">
            <a:avLst/>
          </a:prstGeom>
          <a:noFill/>
        </p:spPr>
        <p:txBody>
          <a:bodyPr wrap="none" rtlCol="0">
            <a:spAutoFit/>
          </a:bodyPr>
          <a:lstStyle/>
          <a:p>
            <a:r>
              <a:rPr lang="en-GB" b="1" dirty="0">
                <a:solidFill>
                  <a:srgbClr val="E65D2E"/>
                </a:solidFill>
              </a:rPr>
              <a:t>-</a:t>
            </a:r>
          </a:p>
        </p:txBody>
      </p:sp>
      <p:sp>
        <p:nvSpPr>
          <p:cNvPr id="14" name="ZoneTexte 13"/>
          <p:cNvSpPr txBox="1"/>
          <p:nvPr/>
        </p:nvSpPr>
        <p:spPr>
          <a:xfrm>
            <a:off x="4506216" y="236101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5" name="ZoneTexte 14"/>
          <p:cNvSpPr txBox="1"/>
          <p:nvPr/>
        </p:nvSpPr>
        <p:spPr>
          <a:xfrm>
            <a:off x="6329318" y="40502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6" name="ZoneTexte 15"/>
          <p:cNvSpPr txBox="1"/>
          <p:nvPr/>
        </p:nvSpPr>
        <p:spPr>
          <a:xfrm>
            <a:off x="5581204" y="44196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7" name="ZoneTexte 16"/>
          <p:cNvSpPr txBox="1"/>
          <p:nvPr/>
        </p:nvSpPr>
        <p:spPr>
          <a:xfrm>
            <a:off x="5033918" y="4724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8" name="ZoneTexte 17"/>
          <p:cNvSpPr txBox="1"/>
          <p:nvPr/>
        </p:nvSpPr>
        <p:spPr>
          <a:xfrm>
            <a:off x="4610100" y="54102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9" name="ZoneTexte 18"/>
          <p:cNvSpPr txBox="1"/>
          <p:nvPr/>
        </p:nvSpPr>
        <p:spPr>
          <a:xfrm>
            <a:off x="4696033" y="578266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20" name="ZoneTexte 19"/>
          <p:cNvSpPr txBox="1"/>
          <p:nvPr/>
        </p:nvSpPr>
        <p:spPr>
          <a:xfrm>
            <a:off x="3915259" y="2668849"/>
            <a:ext cx="255198" cy="369332"/>
          </a:xfrm>
          <a:prstGeom prst="rect">
            <a:avLst/>
          </a:prstGeom>
          <a:noFill/>
        </p:spPr>
        <p:txBody>
          <a:bodyPr wrap="none" rtlCol="0">
            <a:spAutoFit/>
          </a:bodyPr>
          <a:lstStyle/>
          <a:p>
            <a:r>
              <a:rPr lang="en-GB" b="1" dirty="0">
                <a:solidFill>
                  <a:srgbClr val="E65D2E"/>
                </a:solidFill>
              </a:rPr>
              <a:t>-</a:t>
            </a:r>
          </a:p>
        </p:txBody>
      </p:sp>
      <p:sp>
        <p:nvSpPr>
          <p:cNvPr id="21" name="ZoneTexte 20"/>
          <p:cNvSpPr txBox="1"/>
          <p:nvPr/>
        </p:nvSpPr>
        <p:spPr>
          <a:xfrm>
            <a:off x="3099195" y="3018829"/>
            <a:ext cx="255198" cy="369332"/>
          </a:xfrm>
          <a:prstGeom prst="rect">
            <a:avLst/>
          </a:prstGeom>
          <a:noFill/>
        </p:spPr>
        <p:txBody>
          <a:bodyPr wrap="none" rtlCol="0">
            <a:spAutoFit/>
          </a:bodyPr>
          <a:lstStyle/>
          <a:p>
            <a:r>
              <a:rPr lang="en-GB" b="1" dirty="0">
                <a:solidFill>
                  <a:srgbClr val="E65D2E"/>
                </a:solidFill>
              </a:rPr>
              <a:t>-</a:t>
            </a:r>
          </a:p>
        </p:txBody>
      </p:sp>
      <p:sp>
        <p:nvSpPr>
          <p:cNvPr id="22" name="ZoneTexte 21"/>
          <p:cNvSpPr txBox="1"/>
          <p:nvPr/>
        </p:nvSpPr>
        <p:spPr>
          <a:xfrm>
            <a:off x="2691801" y="3357922"/>
            <a:ext cx="255198" cy="369332"/>
          </a:xfrm>
          <a:prstGeom prst="rect">
            <a:avLst/>
          </a:prstGeom>
          <a:noFill/>
        </p:spPr>
        <p:txBody>
          <a:bodyPr wrap="none" rtlCol="0">
            <a:spAutoFit/>
          </a:bodyPr>
          <a:lstStyle/>
          <a:p>
            <a:r>
              <a:rPr lang="en-GB" b="1" dirty="0">
                <a:solidFill>
                  <a:srgbClr val="E65D2E"/>
                </a:solidFill>
              </a:rPr>
              <a:t>-</a:t>
            </a:r>
          </a:p>
        </p:txBody>
      </p:sp>
      <p:sp>
        <p:nvSpPr>
          <p:cNvPr id="23" name="ZoneTexte 22"/>
          <p:cNvSpPr txBox="1"/>
          <p:nvPr/>
        </p:nvSpPr>
        <p:spPr>
          <a:xfrm>
            <a:off x="3657482" y="3727254"/>
            <a:ext cx="255198" cy="369332"/>
          </a:xfrm>
          <a:prstGeom prst="rect">
            <a:avLst/>
          </a:prstGeom>
          <a:noFill/>
        </p:spPr>
        <p:txBody>
          <a:bodyPr wrap="none" rtlCol="0">
            <a:spAutoFit/>
          </a:bodyPr>
          <a:lstStyle/>
          <a:p>
            <a:r>
              <a:rPr lang="en-GB" b="1" dirty="0">
                <a:solidFill>
                  <a:srgbClr val="E65D2E"/>
                </a:solidFill>
              </a:rPr>
              <a:t>-</a:t>
            </a:r>
          </a:p>
        </p:txBody>
      </p:sp>
      <p:sp>
        <p:nvSpPr>
          <p:cNvPr id="24" name="ZoneTexte 23"/>
          <p:cNvSpPr txBox="1"/>
          <p:nvPr/>
        </p:nvSpPr>
        <p:spPr>
          <a:xfrm>
            <a:off x="3657482" y="5105400"/>
            <a:ext cx="255198" cy="369332"/>
          </a:xfrm>
          <a:prstGeom prst="rect">
            <a:avLst/>
          </a:prstGeom>
          <a:noFill/>
        </p:spPr>
        <p:txBody>
          <a:bodyPr wrap="none" rtlCol="0">
            <a:spAutoFit/>
          </a:bodyPr>
          <a:lstStyle/>
          <a:p>
            <a:r>
              <a:rPr lang="en-GB" b="1" dirty="0">
                <a:solidFill>
                  <a:srgbClr val="E65D2E"/>
                </a:solidFill>
              </a:rPr>
              <a:t>-</a:t>
            </a:r>
          </a:p>
        </p:txBody>
      </p:sp>
      <p:sp>
        <p:nvSpPr>
          <p:cNvPr id="25" name="ZoneTexte 24"/>
          <p:cNvSpPr txBox="1"/>
          <p:nvPr/>
        </p:nvSpPr>
        <p:spPr>
          <a:xfrm>
            <a:off x="3396973" y="6118730"/>
            <a:ext cx="255198" cy="369332"/>
          </a:xfrm>
          <a:prstGeom prst="rect">
            <a:avLst/>
          </a:prstGeom>
          <a:noFill/>
        </p:spPr>
        <p:txBody>
          <a:bodyPr wrap="none" rtlCol="0">
            <a:spAutoFit/>
          </a:bodyPr>
          <a:lstStyle/>
          <a:p>
            <a:r>
              <a:rPr lang="en-GB" b="1" dirty="0">
                <a:solidFill>
                  <a:srgbClr val="E65D2E"/>
                </a:solidFill>
              </a:rPr>
              <a:t>-</a:t>
            </a:r>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688" y="4476641"/>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719" y="4817400"/>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920" t="25095" r="26268" b="21179"/>
          <a:stretch/>
        </p:blipFill>
        <p:spPr bwMode="auto">
          <a:xfrm>
            <a:off x="914400" y="4116641"/>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39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p:cNvGraphicFramePr/>
          <p:nvPr>
            <p:extLst>
              <p:ext uri="{D42A27DB-BD31-4B8C-83A1-F6EECF244321}">
                <p14:modId xmlns:p14="http://schemas.microsoft.com/office/powerpoint/2010/main" val="1908832862"/>
              </p:ext>
            </p:extLst>
          </p:nvPr>
        </p:nvGraphicFramePr>
        <p:xfrm>
          <a:off x="1555539" y="4262100"/>
          <a:ext cx="1535832" cy="13119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normAutofit fontScale="90000"/>
          </a:bodyPr>
          <a:lstStyle/>
          <a:p>
            <a:r>
              <a:rPr lang="en-GB" dirty="0" smtClean="0"/>
              <a:t>The majority of respondents knows what connected cars are.</a:t>
            </a:r>
            <a:br>
              <a:rPr lang="en-GB" dirty="0" smtClean="0"/>
            </a:br>
            <a:r>
              <a:rPr lang="en-GB" dirty="0" smtClean="0"/>
              <a:t>Austrian, French , German and Italian drivers seems to be </a:t>
            </a:r>
            <a:br>
              <a:rPr lang="en-GB" dirty="0" smtClean="0"/>
            </a:br>
            <a:r>
              <a:rPr lang="en-GB" dirty="0" smtClean="0"/>
              <a:t>the most educated.</a:t>
            </a:r>
            <a:endParaRPr lang="en-GB" dirty="0"/>
          </a:p>
        </p:txBody>
      </p:sp>
      <p:sp>
        <p:nvSpPr>
          <p:cNvPr id="4" name="Rectangle 3"/>
          <p:cNvSpPr/>
          <p:nvPr/>
        </p:nvSpPr>
        <p:spPr bwMode="auto">
          <a:xfrm>
            <a:off x="7979657" y="914400"/>
            <a:ext cx="1152128" cy="1472590"/>
          </a:xfrm>
          <a:prstGeom prst="rect">
            <a:avLst/>
          </a:prstGeom>
          <a:solidFill>
            <a:srgbClr val="E9EDF6">
              <a:alpha val="75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 name="TextBox 26"/>
          <p:cNvSpPr txBox="1"/>
          <p:nvPr/>
        </p:nvSpPr>
        <p:spPr>
          <a:xfrm>
            <a:off x="-18207" y="6613654"/>
            <a:ext cx="2111475" cy="215444"/>
          </a:xfrm>
          <a:prstGeom prst="rect">
            <a:avLst/>
          </a:prstGeom>
          <a:noFill/>
        </p:spPr>
        <p:txBody>
          <a:bodyPr wrap="none" rtlCol="0">
            <a:spAutoFit/>
          </a:bodyPr>
          <a:lstStyle>
            <a:defPPr>
              <a:defRPr lang="nl-NL"/>
            </a:defPPr>
            <a:lvl1pPr>
              <a:defRPr sz="800">
                <a:latin typeface="+mj-lt"/>
              </a:defRPr>
            </a:lvl1pPr>
          </a:lstStyle>
          <a:p>
            <a:r>
              <a:rPr lang="en-GB" dirty="0"/>
              <a:t>A3. How would you define the connected car?</a:t>
            </a:r>
          </a:p>
        </p:txBody>
      </p:sp>
      <p:sp>
        <p:nvSpPr>
          <p:cNvPr id="6" name="TextBox 26"/>
          <p:cNvSpPr txBox="1"/>
          <p:nvPr/>
        </p:nvSpPr>
        <p:spPr>
          <a:xfrm>
            <a:off x="3627881" y="1928621"/>
            <a:ext cx="2120196" cy="307777"/>
          </a:xfrm>
          <a:prstGeom prst="rect">
            <a:avLst/>
          </a:prstGeom>
          <a:noFill/>
          <a:ln>
            <a:noFill/>
          </a:ln>
        </p:spPr>
        <p:txBody>
          <a:bodyPr wrap="none" rtlCol="0">
            <a:spAutoFit/>
          </a:bodyPr>
          <a:lstStyle/>
          <a:p>
            <a:pPr algn="ctr"/>
            <a:r>
              <a:rPr lang="en-GB" sz="1400" b="1" dirty="0" smtClean="0">
                <a:solidFill>
                  <a:srgbClr val="002D5F"/>
                </a:solidFill>
                <a:latin typeface="+mj-lt"/>
              </a:rPr>
              <a:t>Connected Car Definition</a:t>
            </a:r>
            <a:endParaRPr lang="en-GB" sz="2000" b="1" dirty="0">
              <a:solidFill>
                <a:srgbClr val="002D5F"/>
              </a:solidFill>
              <a:latin typeface="+mj-lt"/>
            </a:endParaRPr>
          </a:p>
        </p:txBody>
      </p:sp>
      <p:graphicFrame>
        <p:nvGraphicFramePr>
          <p:cNvPr id="7" name="Graphique 6"/>
          <p:cNvGraphicFramePr/>
          <p:nvPr>
            <p:extLst>
              <p:ext uri="{D42A27DB-BD31-4B8C-83A1-F6EECF244321}">
                <p14:modId xmlns:p14="http://schemas.microsoft.com/office/powerpoint/2010/main" val="4284202584"/>
              </p:ext>
            </p:extLst>
          </p:nvPr>
        </p:nvGraphicFramePr>
        <p:xfrm>
          <a:off x="259395" y="2533908"/>
          <a:ext cx="1535832" cy="131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p:nvPr>
            <p:extLst>
              <p:ext uri="{D42A27DB-BD31-4B8C-83A1-F6EECF244321}">
                <p14:modId xmlns:p14="http://schemas.microsoft.com/office/powerpoint/2010/main" val="2677678308"/>
              </p:ext>
            </p:extLst>
          </p:nvPr>
        </p:nvGraphicFramePr>
        <p:xfrm>
          <a:off x="1555539" y="2533908"/>
          <a:ext cx="1535832" cy="131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p:nvPr>
            <p:extLst>
              <p:ext uri="{D42A27DB-BD31-4B8C-83A1-F6EECF244321}">
                <p14:modId xmlns:p14="http://schemas.microsoft.com/office/powerpoint/2010/main" val="2848905373"/>
              </p:ext>
            </p:extLst>
          </p:nvPr>
        </p:nvGraphicFramePr>
        <p:xfrm>
          <a:off x="2851683" y="2533908"/>
          <a:ext cx="1535832" cy="1311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p:cNvGraphicFramePr/>
          <p:nvPr>
            <p:extLst>
              <p:ext uri="{D42A27DB-BD31-4B8C-83A1-F6EECF244321}">
                <p14:modId xmlns:p14="http://schemas.microsoft.com/office/powerpoint/2010/main" val="1426130762"/>
              </p:ext>
            </p:extLst>
          </p:nvPr>
        </p:nvGraphicFramePr>
        <p:xfrm>
          <a:off x="4219835" y="2539569"/>
          <a:ext cx="1535832" cy="1311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phique 10"/>
          <p:cNvGraphicFramePr/>
          <p:nvPr>
            <p:extLst>
              <p:ext uri="{D42A27DB-BD31-4B8C-83A1-F6EECF244321}">
                <p14:modId xmlns:p14="http://schemas.microsoft.com/office/powerpoint/2010/main" val="785578592"/>
              </p:ext>
            </p:extLst>
          </p:nvPr>
        </p:nvGraphicFramePr>
        <p:xfrm>
          <a:off x="5587987" y="2539569"/>
          <a:ext cx="1535832" cy="1311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aphique 11"/>
          <p:cNvGraphicFramePr/>
          <p:nvPr>
            <p:extLst>
              <p:ext uri="{D42A27DB-BD31-4B8C-83A1-F6EECF244321}">
                <p14:modId xmlns:p14="http://schemas.microsoft.com/office/powerpoint/2010/main" val="2252771354"/>
              </p:ext>
            </p:extLst>
          </p:nvPr>
        </p:nvGraphicFramePr>
        <p:xfrm>
          <a:off x="7028147" y="2539569"/>
          <a:ext cx="1535832" cy="13119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Graphique 12"/>
          <p:cNvGraphicFramePr/>
          <p:nvPr>
            <p:extLst>
              <p:ext uri="{D42A27DB-BD31-4B8C-83A1-F6EECF244321}">
                <p14:modId xmlns:p14="http://schemas.microsoft.com/office/powerpoint/2010/main" val="2644343346"/>
              </p:ext>
            </p:extLst>
          </p:nvPr>
        </p:nvGraphicFramePr>
        <p:xfrm>
          <a:off x="259395" y="4262100"/>
          <a:ext cx="1535832" cy="13119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Graphique 14"/>
          <p:cNvGraphicFramePr/>
          <p:nvPr>
            <p:extLst>
              <p:ext uri="{D42A27DB-BD31-4B8C-83A1-F6EECF244321}">
                <p14:modId xmlns:p14="http://schemas.microsoft.com/office/powerpoint/2010/main" val="548566748"/>
              </p:ext>
            </p:extLst>
          </p:nvPr>
        </p:nvGraphicFramePr>
        <p:xfrm>
          <a:off x="2851683" y="4262100"/>
          <a:ext cx="1535832" cy="13119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Graphique 15"/>
          <p:cNvGraphicFramePr/>
          <p:nvPr>
            <p:extLst>
              <p:ext uri="{D42A27DB-BD31-4B8C-83A1-F6EECF244321}">
                <p14:modId xmlns:p14="http://schemas.microsoft.com/office/powerpoint/2010/main" val="366972851"/>
              </p:ext>
            </p:extLst>
          </p:nvPr>
        </p:nvGraphicFramePr>
        <p:xfrm>
          <a:off x="4219835" y="4267761"/>
          <a:ext cx="1535832" cy="13119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Graphique 16"/>
          <p:cNvGraphicFramePr/>
          <p:nvPr>
            <p:extLst>
              <p:ext uri="{D42A27DB-BD31-4B8C-83A1-F6EECF244321}">
                <p14:modId xmlns:p14="http://schemas.microsoft.com/office/powerpoint/2010/main" val="3693619478"/>
              </p:ext>
            </p:extLst>
          </p:nvPr>
        </p:nvGraphicFramePr>
        <p:xfrm>
          <a:off x="5587987" y="4267761"/>
          <a:ext cx="1535832" cy="1311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Graphique 17"/>
          <p:cNvGraphicFramePr/>
          <p:nvPr>
            <p:extLst>
              <p:ext uri="{D42A27DB-BD31-4B8C-83A1-F6EECF244321}">
                <p14:modId xmlns:p14="http://schemas.microsoft.com/office/powerpoint/2010/main" val="1354007325"/>
              </p:ext>
            </p:extLst>
          </p:nvPr>
        </p:nvGraphicFramePr>
        <p:xfrm>
          <a:off x="7028147" y="4267761"/>
          <a:ext cx="1535832" cy="1311920"/>
        </p:xfrm>
        <a:graphic>
          <a:graphicData uri="http://schemas.openxmlformats.org/drawingml/2006/chart">
            <c:chart xmlns:c="http://schemas.openxmlformats.org/drawingml/2006/chart" xmlns:r="http://schemas.openxmlformats.org/officeDocument/2006/relationships" r:id="rId13"/>
          </a:graphicData>
        </a:graphic>
      </p:graphicFrame>
      <p:sp>
        <p:nvSpPr>
          <p:cNvPr id="19" name="TextBox 26"/>
          <p:cNvSpPr txBox="1"/>
          <p:nvPr/>
        </p:nvSpPr>
        <p:spPr>
          <a:xfrm>
            <a:off x="262087" y="1981200"/>
            <a:ext cx="1648336" cy="307777"/>
          </a:xfrm>
          <a:prstGeom prst="rect">
            <a:avLst/>
          </a:prstGeom>
          <a:noFill/>
          <a:ln>
            <a:noFill/>
          </a:ln>
        </p:spPr>
        <p:txBody>
          <a:bodyPr wrap="none" rtlCol="0">
            <a:spAutoFit/>
          </a:bodyPr>
          <a:lstStyle/>
          <a:p>
            <a:r>
              <a:rPr lang="en-GB" sz="1400" b="1" i="1" dirty="0" smtClean="0">
                <a:solidFill>
                  <a:srgbClr val="89A1C2"/>
                </a:solidFill>
                <a:latin typeface="+mj-lt"/>
              </a:rPr>
              <a:t>A connected car is…</a:t>
            </a:r>
            <a:endParaRPr lang="en-GB" sz="2000" b="1" i="1" dirty="0">
              <a:solidFill>
                <a:srgbClr val="89A1C2"/>
              </a:solidFill>
              <a:latin typeface="+mj-lt"/>
            </a:endParaRPr>
          </a:p>
        </p:txBody>
      </p:sp>
      <p:graphicFrame>
        <p:nvGraphicFramePr>
          <p:cNvPr id="20" name="Graphique 19"/>
          <p:cNvGraphicFramePr/>
          <p:nvPr>
            <p:extLst>
              <p:ext uri="{D42A27DB-BD31-4B8C-83A1-F6EECF244321}">
                <p14:modId xmlns:p14="http://schemas.microsoft.com/office/powerpoint/2010/main" val="2268943244"/>
              </p:ext>
            </p:extLst>
          </p:nvPr>
        </p:nvGraphicFramePr>
        <p:xfrm>
          <a:off x="7848600" y="914400"/>
          <a:ext cx="1535832" cy="1311920"/>
        </p:xfrm>
        <a:graphic>
          <a:graphicData uri="http://schemas.openxmlformats.org/drawingml/2006/chart">
            <c:chart xmlns:c="http://schemas.openxmlformats.org/drawingml/2006/chart" xmlns:r="http://schemas.openxmlformats.org/officeDocument/2006/relationships" r:id="rId14"/>
          </a:graphicData>
        </a:graphic>
      </p:graphicFrame>
      <p:sp>
        <p:nvSpPr>
          <p:cNvPr id="22" name="Rectangle 21"/>
          <p:cNvSpPr/>
          <p:nvPr/>
        </p:nvSpPr>
        <p:spPr bwMode="auto">
          <a:xfrm>
            <a:off x="3048000" y="600266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3" name="TextBox 26"/>
          <p:cNvSpPr txBox="1"/>
          <p:nvPr/>
        </p:nvSpPr>
        <p:spPr>
          <a:xfrm>
            <a:off x="3099783" y="5910398"/>
            <a:ext cx="2954655" cy="797654"/>
          </a:xfrm>
          <a:prstGeom prst="rect">
            <a:avLst/>
          </a:prstGeom>
          <a:noFill/>
        </p:spPr>
        <p:txBody>
          <a:bodyPr wrap="none" rtlCol="0">
            <a:spAutoFit/>
          </a:bodyPr>
          <a:lstStyle/>
          <a:p>
            <a:pPr>
              <a:lnSpc>
                <a:spcPts val="1100"/>
              </a:lnSpc>
            </a:pPr>
            <a:r>
              <a:rPr lang="en-GB" sz="1000" dirty="0">
                <a:latin typeface="+mj-lt"/>
              </a:rPr>
              <a:t>self-driving through radar and sensor systems	</a:t>
            </a:r>
          </a:p>
          <a:p>
            <a:pPr>
              <a:lnSpc>
                <a:spcPts val="1100"/>
              </a:lnSpc>
            </a:pPr>
            <a:r>
              <a:rPr lang="en-GB" sz="1000" b="1" u="sng" dirty="0">
                <a:latin typeface="+mj-lt"/>
              </a:rPr>
              <a:t>a vehicle that can send and receive data </a:t>
            </a:r>
            <a:r>
              <a:rPr lang="en-GB" sz="1000" dirty="0">
                <a:latin typeface="+mj-lt"/>
              </a:rPr>
              <a:t>	</a:t>
            </a:r>
          </a:p>
          <a:p>
            <a:pPr>
              <a:lnSpc>
                <a:spcPts val="1100"/>
              </a:lnSpc>
            </a:pPr>
            <a:r>
              <a:rPr lang="en-GB" sz="1000" dirty="0">
                <a:latin typeface="+mj-lt"/>
              </a:rPr>
              <a:t>a vehicle equipped with a navigation system	</a:t>
            </a:r>
          </a:p>
          <a:p>
            <a:pPr>
              <a:lnSpc>
                <a:spcPts val="1100"/>
              </a:lnSpc>
            </a:pPr>
            <a:r>
              <a:rPr lang="en-GB" sz="1000" dirty="0">
                <a:latin typeface="+mj-lt"/>
              </a:rPr>
              <a:t>a vehicle that is physically connected to other cars	</a:t>
            </a:r>
          </a:p>
          <a:p>
            <a:pPr>
              <a:lnSpc>
                <a:spcPts val="1100"/>
              </a:lnSpc>
            </a:pPr>
            <a:r>
              <a:rPr lang="en-GB" sz="1000" dirty="0">
                <a:latin typeface="+mj-lt"/>
              </a:rPr>
              <a:t>a vehicle that you can plug-in to charge your battery	</a:t>
            </a:r>
          </a:p>
        </p:txBody>
      </p:sp>
      <p:sp>
        <p:nvSpPr>
          <p:cNvPr id="24" name="Rectangle 23"/>
          <p:cNvSpPr/>
          <p:nvPr/>
        </p:nvSpPr>
        <p:spPr bwMode="auto">
          <a:xfrm>
            <a:off x="3048000" y="6146676"/>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5" name="Rectangle 24"/>
          <p:cNvSpPr/>
          <p:nvPr/>
        </p:nvSpPr>
        <p:spPr bwMode="auto">
          <a:xfrm>
            <a:off x="3048000" y="6290692"/>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6" name="Rectangle 25"/>
          <p:cNvSpPr/>
          <p:nvPr/>
        </p:nvSpPr>
        <p:spPr bwMode="auto">
          <a:xfrm>
            <a:off x="3048000" y="6434708"/>
            <a:ext cx="103565" cy="78614"/>
          </a:xfrm>
          <a:prstGeom prst="rect">
            <a:avLst/>
          </a:prstGeom>
          <a:solidFill>
            <a:srgbClr val="E65D2E"/>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7" name="Rectangle 26"/>
          <p:cNvSpPr/>
          <p:nvPr/>
        </p:nvSpPr>
        <p:spPr bwMode="auto">
          <a:xfrm>
            <a:off x="3048000" y="6553200"/>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8" name="TextBox 26"/>
          <p:cNvSpPr txBox="1"/>
          <p:nvPr/>
        </p:nvSpPr>
        <p:spPr>
          <a:xfrm>
            <a:off x="76200" y="2288977"/>
            <a:ext cx="415498" cy="230832"/>
          </a:xfrm>
          <a:prstGeom prst="rect">
            <a:avLst/>
          </a:prstGeom>
          <a:noFill/>
        </p:spPr>
        <p:txBody>
          <a:bodyPr wrap="none" rtlCol="0">
            <a:spAutoFit/>
          </a:bodyPr>
          <a:lstStyle/>
          <a:p>
            <a:r>
              <a:rPr lang="en-GB" sz="900" dirty="0" smtClean="0">
                <a:latin typeface="Futura Std Light"/>
              </a:rPr>
              <a:t>In %</a:t>
            </a:r>
            <a:endParaRPr lang="en-GB" sz="1100" dirty="0">
              <a:latin typeface="Futura Std Light"/>
            </a:endParaRPr>
          </a:p>
        </p:txBody>
      </p:sp>
      <p:pic>
        <p:nvPicPr>
          <p:cNvPr id="29" name="Image 28"/>
          <p:cNvPicPr>
            <a:picLocks noChangeAspect="1"/>
          </p:cNvPicPr>
          <p:nvPr/>
        </p:nvPicPr>
        <p:blipFill>
          <a:blip r:embed="rId15"/>
          <a:stretch>
            <a:fillRect/>
          </a:stretch>
        </p:blipFill>
        <p:spPr>
          <a:xfrm>
            <a:off x="6172200" y="2431196"/>
            <a:ext cx="282327" cy="188218"/>
          </a:xfrm>
          <a:prstGeom prst="rect">
            <a:avLst/>
          </a:prstGeom>
          <a:ln>
            <a:solidFill>
              <a:schemeClr val="bg1">
                <a:lumMod val="75000"/>
              </a:schemeClr>
            </a:solidFill>
          </a:ln>
        </p:spPr>
      </p:pic>
      <p:pic>
        <p:nvPicPr>
          <p:cNvPr id="30" name="Image 29"/>
          <p:cNvPicPr>
            <a:picLocks noChangeAspect="1"/>
          </p:cNvPicPr>
          <p:nvPr/>
        </p:nvPicPr>
        <p:blipFill>
          <a:blip r:embed="rId16"/>
          <a:stretch>
            <a:fillRect/>
          </a:stretch>
        </p:blipFill>
        <p:spPr>
          <a:xfrm>
            <a:off x="7647071" y="2478782"/>
            <a:ext cx="282327" cy="188218"/>
          </a:xfrm>
          <a:prstGeom prst="rect">
            <a:avLst/>
          </a:prstGeom>
        </p:spPr>
      </p:pic>
      <p:pic>
        <p:nvPicPr>
          <p:cNvPr id="32" name="Image 31"/>
          <p:cNvPicPr>
            <a:picLocks noChangeAspect="1"/>
          </p:cNvPicPr>
          <p:nvPr/>
        </p:nvPicPr>
        <p:blipFill>
          <a:blip r:embed="rId17"/>
          <a:stretch>
            <a:fillRect/>
          </a:stretch>
        </p:blipFill>
        <p:spPr>
          <a:xfrm>
            <a:off x="6186215" y="4182063"/>
            <a:ext cx="282327" cy="188218"/>
          </a:xfrm>
          <a:prstGeom prst="rect">
            <a:avLst/>
          </a:prstGeom>
        </p:spPr>
      </p:pic>
      <p:pic>
        <p:nvPicPr>
          <p:cNvPr id="33" name="Image 32"/>
          <p:cNvPicPr>
            <a:picLocks noChangeAspect="1"/>
          </p:cNvPicPr>
          <p:nvPr/>
        </p:nvPicPr>
        <p:blipFill>
          <a:blip r:embed="rId18"/>
          <a:stretch>
            <a:fillRect/>
          </a:stretch>
        </p:blipFill>
        <p:spPr>
          <a:xfrm>
            <a:off x="7580883" y="4171478"/>
            <a:ext cx="282327" cy="188218"/>
          </a:xfrm>
          <a:prstGeom prst="rect">
            <a:avLst/>
          </a:prstGeom>
        </p:spPr>
      </p:pic>
      <p:pic>
        <p:nvPicPr>
          <p:cNvPr id="34" name="Image 33"/>
          <p:cNvPicPr>
            <a:picLocks noChangeAspect="1"/>
          </p:cNvPicPr>
          <p:nvPr/>
        </p:nvPicPr>
        <p:blipFill>
          <a:blip r:embed="rId19"/>
          <a:stretch>
            <a:fillRect/>
          </a:stretch>
        </p:blipFill>
        <p:spPr>
          <a:xfrm>
            <a:off x="2102893" y="4177427"/>
            <a:ext cx="282327" cy="188218"/>
          </a:xfrm>
          <a:prstGeom prst="rect">
            <a:avLst/>
          </a:prstGeom>
        </p:spPr>
      </p:pic>
      <p:pic>
        <p:nvPicPr>
          <p:cNvPr id="35" name="Image 34"/>
          <p:cNvPicPr>
            <a:picLocks noChangeAspect="1"/>
          </p:cNvPicPr>
          <p:nvPr/>
        </p:nvPicPr>
        <p:blipFill>
          <a:blip r:embed="rId20"/>
          <a:stretch>
            <a:fillRect/>
          </a:stretch>
        </p:blipFill>
        <p:spPr>
          <a:xfrm>
            <a:off x="2133600" y="2431196"/>
            <a:ext cx="266309" cy="177540"/>
          </a:xfrm>
          <a:prstGeom prst="rect">
            <a:avLst/>
          </a:prstGeom>
        </p:spPr>
      </p:pic>
      <p:pic>
        <p:nvPicPr>
          <p:cNvPr id="36" name="Image 35"/>
          <p:cNvPicPr>
            <a:picLocks noChangeAspect="1"/>
          </p:cNvPicPr>
          <p:nvPr/>
        </p:nvPicPr>
        <p:blipFill>
          <a:blip r:embed="rId21"/>
          <a:stretch>
            <a:fillRect/>
          </a:stretch>
        </p:blipFill>
        <p:spPr>
          <a:xfrm>
            <a:off x="838200" y="4163546"/>
            <a:ext cx="250876" cy="167251"/>
          </a:xfrm>
          <a:prstGeom prst="rect">
            <a:avLst/>
          </a:prstGeom>
        </p:spPr>
      </p:pic>
      <p:pic>
        <p:nvPicPr>
          <p:cNvPr id="37" name="Image 36"/>
          <p:cNvPicPr>
            <a:picLocks noChangeAspect="1"/>
          </p:cNvPicPr>
          <p:nvPr/>
        </p:nvPicPr>
        <p:blipFill>
          <a:blip r:embed="rId22"/>
          <a:stretch>
            <a:fillRect/>
          </a:stretch>
        </p:blipFill>
        <p:spPr>
          <a:xfrm>
            <a:off x="3482437" y="4182063"/>
            <a:ext cx="282327" cy="188218"/>
          </a:xfrm>
          <a:prstGeom prst="rect">
            <a:avLst/>
          </a:prstGeom>
        </p:spPr>
      </p:pic>
      <p:pic>
        <p:nvPicPr>
          <p:cNvPr id="38" name="Image 37"/>
          <p:cNvPicPr>
            <a:picLocks noChangeAspect="1"/>
          </p:cNvPicPr>
          <p:nvPr/>
        </p:nvPicPr>
        <p:blipFill>
          <a:blip r:embed="rId23"/>
          <a:stretch>
            <a:fillRect/>
          </a:stretch>
        </p:blipFill>
        <p:spPr>
          <a:xfrm>
            <a:off x="3430110" y="2431196"/>
            <a:ext cx="283304" cy="188869"/>
          </a:xfrm>
          <a:prstGeom prst="rect">
            <a:avLst/>
          </a:prstGeom>
        </p:spPr>
      </p:pic>
      <p:pic>
        <p:nvPicPr>
          <p:cNvPr id="39" name="Image 38"/>
          <p:cNvPicPr>
            <a:picLocks noChangeAspect="1"/>
          </p:cNvPicPr>
          <p:nvPr/>
        </p:nvPicPr>
        <p:blipFill>
          <a:blip r:embed="rId24"/>
          <a:stretch>
            <a:fillRect/>
          </a:stretch>
        </p:blipFill>
        <p:spPr>
          <a:xfrm>
            <a:off x="4823073" y="4191000"/>
            <a:ext cx="282327" cy="188218"/>
          </a:xfrm>
          <a:prstGeom prst="rect">
            <a:avLst/>
          </a:prstGeom>
          <a:ln>
            <a:solidFill>
              <a:schemeClr val="bg1">
                <a:lumMod val="75000"/>
              </a:schemeClr>
            </a:solidFill>
          </a:ln>
        </p:spPr>
      </p:pic>
      <p:pic>
        <p:nvPicPr>
          <p:cNvPr id="40" name="Image 39"/>
          <p:cNvPicPr>
            <a:picLocks noChangeAspect="1"/>
          </p:cNvPicPr>
          <p:nvPr/>
        </p:nvPicPr>
        <p:blipFill>
          <a:blip r:embed="rId25"/>
          <a:stretch>
            <a:fillRect/>
          </a:stretch>
        </p:blipFill>
        <p:spPr>
          <a:xfrm>
            <a:off x="4843118" y="2431196"/>
            <a:ext cx="288683" cy="192455"/>
          </a:xfrm>
          <a:prstGeom prst="rect">
            <a:avLst/>
          </a:prstGeom>
        </p:spPr>
      </p:pic>
      <p:pic>
        <p:nvPicPr>
          <p:cNvPr id="41" name="Image 40"/>
          <p:cNvPicPr>
            <a:picLocks noChangeAspect="1"/>
          </p:cNvPicPr>
          <p:nvPr/>
        </p:nvPicPr>
        <p:blipFill>
          <a:blip r:embed="rId26"/>
          <a:stretch>
            <a:fillRect/>
          </a:stretch>
        </p:blipFill>
        <p:spPr>
          <a:xfrm>
            <a:off x="907278" y="2431196"/>
            <a:ext cx="250210" cy="166807"/>
          </a:xfrm>
          <a:prstGeom prst="rect">
            <a:avLst/>
          </a:prstGeom>
        </p:spPr>
      </p:pic>
      <p:sp>
        <p:nvSpPr>
          <p:cNvPr id="42" name="Text Box 117"/>
          <p:cNvSpPr txBox="1">
            <a:spLocks noChangeArrowheads="1"/>
          </p:cNvSpPr>
          <p:nvPr/>
        </p:nvSpPr>
        <p:spPr bwMode="auto">
          <a:xfrm>
            <a:off x="6264275" y="607536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44" name="Rectangle 120"/>
          <p:cNvSpPr>
            <a:spLocks noChangeArrowheads="1"/>
          </p:cNvSpPr>
          <p:nvPr/>
        </p:nvSpPr>
        <p:spPr bwMode="auto">
          <a:xfrm>
            <a:off x="5943600" y="593090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45" name="ZoneTexte 44"/>
          <p:cNvSpPr txBox="1"/>
          <p:nvPr/>
        </p:nvSpPr>
        <p:spPr>
          <a:xfrm>
            <a:off x="6014065" y="59309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6" name="ZoneTexte 45"/>
          <p:cNvSpPr txBox="1"/>
          <p:nvPr/>
        </p:nvSpPr>
        <p:spPr>
          <a:xfrm>
            <a:off x="6036507" y="6106721"/>
            <a:ext cx="255198" cy="369332"/>
          </a:xfrm>
          <a:prstGeom prst="rect">
            <a:avLst/>
          </a:prstGeom>
          <a:noFill/>
        </p:spPr>
        <p:txBody>
          <a:bodyPr wrap="none" rtlCol="0">
            <a:spAutoFit/>
          </a:bodyPr>
          <a:lstStyle/>
          <a:p>
            <a:r>
              <a:rPr lang="en-GB" b="1" dirty="0">
                <a:solidFill>
                  <a:srgbClr val="E65D2E"/>
                </a:solidFill>
              </a:rPr>
              <a:t>-</a:t>
            </a:r>
          </a:p>
        </p:txBody>
      </p:sp>
      <p:sp>
        <p:nvSpPr>
          <p:cNvPr id="47" name="ZoneTexte 46"/>
          <p:cNvSpPr txBox="1"/>
          <p:nvPr/>
        </p:nvSpPr>
        <p:spPr>
          <a:xfrm>
            <a:off x="1066759" y="332861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8" name="ZoneTexte 47"/>
          <p:cNvSpPr txBox="1"/>
          <p:nvPr/>
        </p:nvSpPr>
        <p:spPr>
          <a:xfrm>
            <a:off x="7713169" y="3369639"/>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9" name="ZoneTexte 48"/>
          <p:cNvSpPr txBox="1"/>
          <p:nvPr/>
        </p:nvSpPr>
        <p:spPr>
          <a:xfrm>
            <a:off x="1022226" y="5076339"/>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0" name="ZoneTexte 49"/>
          <p:cNvSpPr txBox="1"/>
          <p:nvPr/>
        </p:nvSpPr>
        <p:spPr>
          <a:xfrm>
            <a:off x="2365266" y="515172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1" name="ZoneTexte 50"/>
          <p:cNvSpPr txBox="1"/>
          <p:nvPr/>
        </p:nvSpPr>
        <p:spPr>
          <a:xfrm>
            <a:off x="2415110" y="3263861"/>
            <a:ext cx="255198" cy="369332"/>
          </a:xfrm>
          <a:prstGeom prst="rect">
            <a:avLst/>
          </a:prstGeom>
          <a:noFill/>
        </p:spPr>
        <p:txBody>
          <a:bodyPr wrap="none" rtlCol="0">
            <a:spAutoFit/>
          </a:bodyPr>
          <a:lstStyle/>
          <a:p>
            <a:r>
              <a:rPr lang="en-GB" b="1" dirty="0">
                <a:solidFill>
                  <a:srgbClr val="E65D2E"/>
                </a:solidFill>
              </a:rPr>
              <a:t>-</a:t>
            </a:r>
          </a:p>
        </p:txBody>
      </p:sp>
      <p:sp>
        <p:nvSpPr>
          <p:cNvPr id="52" name="ZoneTexte 51"/>
          <p:cNvSpPr txBox="1"/>
          <p:nvPr/>
        </p:nvSpPr>
        <p:spPr>
          <a:xfrm>
            <a:off x="3764055" y="3294661"/>
            <a:ext cx="255198" cy="369332"/>
          </a:xfrm>
          <a:prstGeom prst="rect">
            <a:avLst/>
          </a:prstGeom>
          <a:noFill/>
        </p:spPr>
        <p:txBody>
          <a:bodyPr wrap="none" rtlCol="0">
            <a:spAutoFit/>
          </a:bodyPr>
          <a:lstStyle/>
          <a:p>
            <a:r>
              <a:rPr lang="en-GB" b="1" dirty="0">
                <a:solidFill>
                  <a:srgbClr val="E65D2E"/>
                </a:solidFill>
              </a:rPr>
              <a:t>-</a:t>
            </a:r>
          </a:p>
        </p:txBody>
      </p:sp>
      <p:sp>
        <p:nvSpPr>
          <p:cNvPr id="53" name="ZoneTexte 52"/>
          <p:cNvSpPr txBox="1"/>
          <p:nvPr/>
        </p:nvSpPr>
        <p:spPr>
          <a:xfrm>
            <a:off x="5113672" y="3267501"/>
            <a:ext cx="255198" cy="369332"/>
          </a:xfrm>
          <a:prstGeom prst="rect">
            <a:avLst/>
          </a:prstGeom>
          <a:noFill/>
        </p:spPr>
        <p:txBody>
          <a:bodyPr wrap="none" rtlCol="0">
            <a:spAutoFit/>
          </a:bodyPr>
          <a:lstStyle/>
          <a:p>
            <a:r>
              <a:rPr lang="en-GB" b="1" dirty="0">
                <a:solidFill>
                  <a:srgbClr val="E65D2E"/>
                </a:solidFill>
              </a:rPr>
              <a:t>-</a:t>
            </a:r>
          </a:p>
        </p:txBody>
      </p:sp>
      <p:sp>
        <p:nvSpPr>
          <p:cNvPr id="54" name="ZoneTexte 53"/>
          <p:cNvSpPr txBox="1"/>
          <p:nvPr/>
        </p:nvSpPr>
        <p:spPr>
          <a:xfrm>
            <a:off x="3723771" y="5076339"/>
            <a:ext cx="255198" cy="369332"/>
          </a:xfrm>
          <a:prstGeom prst="rect">
            <a:avLst/>
          </a:prstGeom>
          <a:noFill/>
        </p:spPr>
        <p:txBody>
          <a:bodyPr wrap="none" rtlCol="0">
            <a:spAutoFit/>
          </a:bodyPr>
          <a:lstStyle/>
          <a:p>
            <a:r>
              <a:rPr lang="en-GB" b="1" dirty="0">
                <a:solidFill>
                  <a:srgbClr val="E65D2E"/>
                </a:solidFill>
              </a:rPr>
              <a:t>-</a:t>
            </a:r>
          </a:p>
        </p:txBody>
      </p:sp>
    </p:spTree>
    <p:extLst>
      <p:ext uri="{BB962C8B-B14F-4D97-AF65-F5344CB8AC3E}">
        <p14:creationId xmlns:p14="http://schemas.microsoft.com/office/powerpoint/2010/main" val="32890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aphique 26"/>
          <p:cNvGraphicFramePr/>
          <p:nvPr>
            <p:extLst>
              <p:ext uri="{D42A27DB-BD31-4B8C-83A1-F6EECF244321}">
                <p14:modId xmlns:p14="http://schemas.microsoft.com/office/powerpoint/2010/main" val="746029070"/>
              </p:ext>
            </p:extLst>
          </p:nvPr>
        </p:nvGraphicFramePr>
        <p:xfrm>
          <a:off x="3581400" y="1933104"/>
          <a:ext cx="5276800" cy="408669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228600" y="304800"/>
            <a:ext cx="8915400" cy="1191120"/>
          </a:xfrm>
        </p:spPr>
        <p:txBody>
          <a:bodyPr>
            <a:normAutofit fontScale="90000"/>
          </a:bodyPr>
          <a:lstStyle/>
          <a:p>
            <a:r>
              <a:rPr lang="en-GB" dirty="0" smtClean="0"/>
              <a:t>German, Italian and Austrian drivers confirm their good knowledge of connected cars. French drivers are the only one </a:t>
            </a:r>
            <a:br>
              <a:rPr lang="en-GB" dirty="0" smtClean="0"/>
            </a:br>
            <a:r>
              <a:rPr lang="en-GB" dirty="0" smtClean="0"/>
              <a:t>who did not give as good definition as they declared to be aware of. </a:t>
            </a:r>
            <a:endParaRPr lang="en-GB" dirty="0"/>
          </a:p>
        </p:txBody>
      </p:sp>
      <p:graphicFrame>
        <p:nvGraphicFramePr>
          <p:cNvPr id="5" name="Graphique 4"/>
          <p:cNvGraphicFramePr/>
          <p:nvPr>
            <p:extLst>
              <p:ext uri="{D42A27DB-BD31-4B8C-83A1-F6EECF244321}">
                <p14:modId xmlns:p14="http://schemas.microsoft.com/office/powerpoint/2010/main" val="4233849620"/>
              </p:ext>
            </p:extLst>
          </p:nvPr>
        </p:nvGraphicFramePr>
        <p:xfrm>
          <a:off x="228600" y="1933104"/>
          <a:ext cx="5276800" cy="40866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6"/>
          <p:cNvSpPr txBox="1"/>
          <p:nvPr/>
        </p:nvSpPr>
        <p:spPr>
          <a:xfrm>
            <a:off x="1695400" y="1673423"/>
            <a:ext cx="995080"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Awareness</a:t>
            </a:r>
            <a:endParaRPr lang="en-GB" sz="2000" b="1" dirty="0">
              <a:solidFill>
                <a:srgbClr val="002D5F"/>
              </a:solidFill>
              <a:latin typeface="+mj-lt"/>
            </a:endParaRPr>
          </a:p>
        </p:txBody>
      </p:sp>
      <p:sp>
        <p:nvSpPr>
          <p:cNvPr id="28" name="TextBox 26"/>
          <p:cNvSpPr txBox="1"/>
          <p:nvPr/>
        </p:nvSpPr>
        <p:spPr>
          <a:xfrm>
            <a:off x="5276800" y="1673423"/>
            <a:ext cx="1339021"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Right definition</a:t>
            </a:r>
            <a:endParaRPr lang="en-GB" sz="2000" b="1" dirty="0">
              <a:solidFill>
                <a:srgbClr val="002D5F"/>
              </a:solidFill>
              <a:latin typeface="+mj-lt"/>
            </a:endParaRPr>
          </a:p>
        </p:txBody>
      </p:sp>
      <p:graphicFrame>
        <p:nvGraphicFramePr>
          <p:cNvPr id="3" name="Tableau 2"/>
          <p:cNvGraphicFramePr>
            <a:graphicFrameLocks noGrp="1"/>
          </p:cNvGraphicFramePr>
          <p:nvPr>
            <p:extLst>
              <p:ext uri="{D42A27DB-BD31-4B8C-83A1-F6EECF244321}">
                <p14:modId xmlns:p14="http://schemas.microsoft.com/office/powerpoint/2010/main" val="2980131829"/>
              </p:ext>
            </p:extLst>
          </p:nvPr>
        </p:nvGraphicFramePr>
        <p:xfrm>
          <a:off x="8305800" y="2067503"/>
          <a:ext cx="405526" cy="3810001"/>
        </p:xfrm>
        <a:graphic>
          <a:graphicData uri="http://schemas.openxmlformats.org/drawingml/2006/table">
            <a:tbl>
              <a:tblPr>
                <a:tableStyleId>{5C22544A-7EE6-4342-B048-85BDC9FD1C3A}</a:tableStyleId>
              </a:tblPr>
              <a:tblGrid>
                <a:gridCol w="405526"/>
              </a:tblGrid>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+20   </a:t>
                      </a:r>
                      <a:endParaRPr lang="en-GB" sz="1100" b="0"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+28   </a:t>
                      </a:r>
                      <a:endParaRPr lang="en-GB" sz="1100" b="0"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+19   </a:t>
                      </a:r>
                      <a:endParaRPr lang="en-GB" sz="1100" b="0"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+28   </a:t>
                      </a:r>
                      <a:endParaRPr lang="en-GB" sz="1100" b="0"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+31   </a:t>
                      </a:r>
                      <a:endParaRPr lang="en-GB" sz="1100" b="0"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+30   </a:t>
                      </a:r>
                      <a:endParaRPr lang="en-GB" sz="1100" b="0"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smtClean="0">
                          <a:solidFill>
                            <a:srgbClr val="E65D2E"/>
                          </a:solidFill>
                          <a:effectLst/>
                        </a:rPr>
                        <a:t>-11   </a:t>
                      </a:r>
                      <a:endParaRPr lang="en-GB" sz="1100" b="0" i="0" u="none" strike="noStrike" dirty="0">
                        <a:solidFill>
                          <a:srgbClr val="E65D2E"/>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b="1" u="none" strike="noStrike" dirty="0" smtClean="0">
                          <a:solidFill>
                            <a:srgbClr val="0A2F60"/>
                          </a:solidFill>
                          <a:effectLst/>
                        </a:rPr>
                        <a:t>+13</a:t>
                      </a:r>
                      <a:r>
                        <a:rPr lang="en-GB" sz="1100" u="none" strike="noStrike" dirty="0" smtClean="0">
                          <a:solidFill>
                            <a:srgbClr val="0A2F60"/>
                          </a:solidFill>
                          <a:effectLst/>
                        </a:rPr>
                        <a:t>   </a:t>
                      </a:r>
                      <a:endParaRPr lang="en-GB" sz="1100" b="1"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b="1" u="none" strike="noStrike" dirty="0">
                          <a:solidFill>
                            <a:srgbClr val="0A2F60"/>
                          </a:solidFill>
                          <a:effectLst/>
                        </a:rPr>
                        <a:t>    </a:t>
                      </a:r>
                      <a:r>
                        <a:rPr lang="en-GB" sz="1100" b="1" u="none" strike="noStrike" dirty="0" smtClean="0">
                          <a:solidFill>
                            <a:srgbClr val="0A2F60"/>
                          </a:solidFill>
                          <a:effectLst/>
                        </a:rPr>
                        <a:t>+17   </a:t>
                      </a:r>
                      <a:endParaRPr lang="en-GB" sz="1100" b="1"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+20   </a:t>
                      </a:r>
                      <a:endParaRPr lang="en-GB" sz="1100" b="0"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b="1" u="none" strike="noStrike" dirty="0" smtClean="0">
                          <a:solidFill>
                            <a:srgbClr val="0A2F60"/>
                          </a:solidFill>
                          <a:effectLst/>
                        </a:rPr>
                        <a:t>+16   </a:t>
                      </a:r>
                      <a:endParaRPr lang="en-GB" sz="1100" b="1"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b="1" u="none" strike="noStrike" dirty="0" smtClean="0">
                          <a:solidFill>
                            <a:srgbClr val="0A2F60"/>
                          </a:solidFill>
                          <a:effectLst/>
                        </a:rPr>
                        <a:t>+11   </a:t>
                      </a:r>
                      <a:endParaRPr lang="en-GB" sz="1100" b="1" i="0" u="none" strike="noStrike" dirty="0">
                        <a:solidFill>
                          <a:srgbClr val="0A2F60"/>
                        </a:solidFill>
                        <a:effectLst/>
                        <a:latin typeface="Calibri" panose="020F0502020204030204" pitchFamily="34" charset="0"/>
                      </a:endParaRPr>
                    </a:p>
                  </a:txBody>
                  <a:tcPr marL="9525" marR="9525" marT="9525" marB="0" anchor="ctr"/>
                </a:tc>
              </a:tr>
              <a:tr h="293077">
                <a:tc>
                  <a:txBody>
                    <a:bodyPr/>
                    <a:lstStyle/>
                    <a:p>
                      <a:pPr algn="r" fontAlgn="b"/>
                      <a:r>
                        <a:rPr lang="en-GB" sz="1100" u="none" strike="noStrike" dirty="0">
                          <a:solidFill>
                            <a:srgbClr val="0A2F60"/>
                          </a:solidFill>
                          <a:effectLst/>
                        </a:rPr>
                        <a:t>    </a:t>
                      </a:r>
                      <a:r>
                        <a:rPr lang="en-GB" sz="1100" u="none" strike="noStrike" dirty="0" smtClean="0">
                          <a:solidFill>
                            <a:srgbClr val="0A2F60"/>
                          </a:solidFill>
                          <a:effectLst/>
                        </a:rPr>
                        <a:t>+34   </a:t>
                      </a:r>
                      <a:endParaRPr lang="en-GB" sz="1100" b="0" i="0" u="none" strike="noStrike" dirty="0">
                        <a:solidFill>
                          <a:srgbClr val="0A2F60"/>
                        </a:solidFill>
                        <a:effectLst/>
                        <a:latin typeface="Calibri" panose="020F0502020204030204" pitchFamily="34" charset="0"/>
                      </a:endParaRPr>
                    </a:p>
                  </a:txBody>
                  <a:tcPr marL="9525" marR="9525" marT="9525" marB="0" anchor="ctr"/>
                </a:tc>
              </a:tr>
            </a:tbl>
          </a:graphicData>
        </a:graphic>
      </p:graphicFrame>
      <p:sp>
        <p:nvSpPr>
          <p:cNvPr id="29" name="TextBox 26"/>
          <p:cNvSpPr txBox="1"/>
          <p:nvPr/>
        </p:nvSpPr>
        <p:spPr>
          <a:xfrm>
            <a:off x="8268954" y="1673423"/>
            <a:ext cx="494046"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Diff.</a:t>
            </a:r>
            <a:endParaRPr lang="en-GB" sz="2000" b="1" dirty="0">
              <a:solidFill>
                <a:srgbClr val="002D5F"/>
              </a:solidFill>
              <a:latin typeface="+mj-lt"/>
            </a:endParaRPr>
          </a:p>
        </p:txBody>
      </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355" y="4152641"/>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4481" y="4419600"/>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920" t="25095" r="26268" b="21179"/>
          <a:stretch/>
        </p:blipFill>
        <p:spPr bwMode="auto">
          <a:xfrm>
            <a:off x="4275414" y="3792503"/>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920" t="25095" r="26268" b="21179"/>
          <a:stretch/>
        </p:blipFill>
        <p:spPr bwMode="auto">
          <a:xfrm>
            <a:off x="7628214" y="4116641"/>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36220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6993" y="4419292"/>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oAutofit/>
          </a:bodyPr>
          <a:lstStyle/>
          <a:p>
            <a:pPr algn="just"/>
            <a:r>
              <a:rPr lang="en-GB" b="1" dirty="0"/>
              <a:t>In this survey, a connected car is defined as:</a:t>
            </a:r>
            <a:endParaRPr lang="en-GB" dirty="0"/>
          </a:p>
          <a:p>
            <a:pPr algn="just"/>
            <a:r>
              <a:rPr lang="en-GB" b="1" i="1" dirty="0" smtClean="0">
                <a:solidFill>
                  <a:srgbClr val="89A1C2"/>
                </a:solidFill>
              </a:rPr>
              <a:t>“A </a:t>
            </a:r>
            <a:r>
              <a:rPr lang="en-GB" b="1" i="1" dirty="0">
                <a:solidFill>
                  <a:srgbClr val="89A1C2"/>
                </a:solidFill>
              </a:rPr>
              <a:t>car equipped with Internet access that can send and receive data on the vehicle’s status, condition and user preferences. Smartphone applications, car diagnostics and parking recommendations can use the vehicle data and be displayed on the vehicle’s dashboard </a:t>
            </a:r>
            <a:r>
              <a:rPr lang="en-GB" b="1" i="1" dirty="0" smtClean="0">
                <a:solidFill>
                  <a:srgbClr val="89A1C2"/>
                </a:solidFill>
              </a:rPr>
              <a:t>screen”.</a:t>
            </a:r>
            <a:endParaRPr lang="en-GB" i="1" dirty="0">
              <a:solidFill>
                <a:srgbClr val="89A1C2"/>
              </a:solidFill>
            </a:endParaRPr>
          </a:p>
        </p:txBody>
      </p:sp>
    </p:spTree>
    <p:extLst>
      <p:ext uri="{BB962C8B-B14F-4D97-AF65-F5344CB8AC3E}">
        <p14:creationId xmlns:p14="http://schemas.microsoft.com/office/powerpoint/2010/main" val="1698980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96000"/>
            <a:ext cx="8382000" cy="823200"/>
          </a:xfrm>
        </p:spPr>
        <p:txBody>
          <a:bodyPr>
            <a:noAutofit/>
          </a:bodyPr>
          <a:lstStyle/>
          <a:p>
            <a:r>
              <a:rPr lang="en-GB" sz="2400" dirty="0" smtClean="0"/>
              <a:t>A higher proportion of people interested in connected car services in Czech Republic, Poland and UK. More reluctant consumers </a:t>
            </a:r>
            <a:br>
              <a:rPr lang="en-GB" sz="2400" dirty="0" smtClean="0"/>
            </a:br>
            <a:r>
              <a:rPr lang="en-GB" sz="2400" dirty="0" smtClean="0"/>
              <a:t>in Austria, Denmark, Finland and Netherlands </a:t>
            </a:r>
            <a:endParaRPr lang="en-GB" sz="2400" dirty="0"/>
          </a:p>
        </p:txBody>
      </p:sp>
      <p:sp>
        <p:nvSpPr>
          <p:cNvPr id="4" name="Rectangle 3"/>
          <p:cNvSpPr/>
          <p:nvPr/>
        </p:nvSpPr>
        <p:spPr bwMode="auto">
          <a:xfrm>
            <a:off x="7979657" y="838200"/>
            <a:ext cx="1152128" cy="1472590"/>
          </a:xfrm>
          <a:prstGeom prst="rect">
            <a:avLst/>
          </a:prstGeom>
          <a:solidFill>
            <a:srgbClr val="E9EDF6">
              <a:alpha val="75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 name="TextBox 26"/>
          <p:cNvSpPr txBox="1"/>
          <p:nvPr/>
        </p:nvSpPr>
        <p:spPr>
          <a:xfrm>
            <a:off x="-18207" y="6613654"/>
            <a:ext cx="2440092" cy="215444"/>
          </a:xfrm>
          <a:prstGeom prst="rect">
            <a:avLst/>
          </a:prstGeom>
          <a:noFill/>
        </p:spPr>
        <p:txBody>
          <a:bodyPr wrap="none" rtlCol="0">
            <a:spAutoFit/>
          </a:bodyPr>
          <a:lstStyle>
            <a:defPPr>
              <a:defRPr lang="nl-NL"/>
            </a:defPPr>
            <a:lvl1pPr>
              <a:defRPr sz="800">
                <a:latin typeface="+mj-lt"/>
              </a:defRPr>
            </a:lvl1pPr>
          </a:lstStyle>
          <a:p>
            <a:r>
              <a:rPr lang="en-GB" dirty="0"/>
              <a:t>A4. How familiar are you with connected car services?</a:t>
            </a:r>
          </a:p>
        </p:txBody>
      </p:sp>
      <p:sp>
        <p:nvSpPr>
          <p:cNvPr id="6" name="TextBox 26"/>
          <p:cNvSpPr txBox="1"/>
          <p:nvPr/>
        </p:nvSpPr>
        <p:spPr>
          <a:xfrm>
            <a:off x="2819400" y="1905000"/>
            <a:ext cx="3696846" cy="307777"/>
          </a:xfrm>
          <a:prstGeom prst="rect">
            <a:avLst/>
          </a:prstGeom>
          <a:noFill/>
          <a:ln>
            <a:noFill/>
          </a:ln>
        </p:spPr>
        <p:txBody>
          <a:bodyPr wrap="none" rtlCol="0">
            <a:spAutoFit/>
          </a:bodyPr>
          <a:lstStyle/>
          <a:p>
            <a:r>
              <a:rPr lang="en-GB" sz="1400" b="1" dirty="0" smtClean="0">
                <a:solidFill>
                  <a:srgbClr val="002D5F"/>
                </a:solidFill>
                <a:latin typeface="Futura Std Light"/>
              </a:rPr>
              <a:t>Familiarity with Connected Cars Services</a:t>
            </a:r>
            <a:endParaRPr lang="en-GB" sz="2000" b="1" dirty="0">
              <a:solidFill>
                <a:srgbClr val="002D5F"/>
              </a:solidFill>
              <a:latin typeface="Futura Std Light"/>
            </a:endParaRPr>
          </a:p>
        </p:txBody>
      </p:sp>
      <p:graphicFrame>
        <p:nvGraphicFramePr>
          <p:cNvPr id="7" name="Graphique 6"/>
          <p:cNvGraphicFramePr/>
          <p:nvPr>
            <p:extLst>
              <p:ext uri="{D42A27DB-BD31-4B8C-83A1-F6EECF244321}">
                <p14:modId xmlns:p14="http://schemas.microsoft.com/office/powerpoint/2010/main" val="456810589"/>
              </p:ext>
            </p:extLst>
          </p:nvPr>
        </p:nvGraphicFramePr>
        <p:xfrm>
          <a:off x="259395" y="2533908"/>
          <a:ext cx="1535832" cy="131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p:nvPr>
            <p:extLst>
              <p:ext uri="{D42A27DB-BD31-4B8C-83A1-F6EECF244321}">
                <p14:modId xmlns:p14="http://schemas.microsoft.com/office/powerpoint/2010/main" val="1107663860"/>
              </p:ext>
            </p:extLst>
          </p:nvPr>
        </p:nvGraphicFramePr>
        <p:xfrm>
          <a:off x="1555539" y="2533908"/>
          <a:ext cx="1535832" cy="131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458051252"/>
              </p:ext>
            </p:extLst>
          </p:nvPr>
        </p:nvGraphicFramePr>
        <p:xfrm>
          <a:off x="2851683" y="2533908"/>
          <a:ext cx="1535832" cy="131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2724140069"/>
              </p:ext>
            </p:extLst>
          </p:nvPr>
        </p:nvGraphicFramePr>
        <p:xfrm>
          <a:off x="4219835" y="2539569"/>
          <a:ext cx="1535832" cy="1311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2386364187"/>
              </p:ext>
            </p:extLst>
          </p:nvPr>
        </p:nvGraphicFramePr>
        <p:xfrm>
          <a:off x="5587987" y="2539569"/>
          <a:ext cx="1535832" cy="1311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ique 11"/>
          <p:cNvGraphicFramePr/>
          <p:nvPr>
            <p:extLst>
              <p:ext uri="{D42A27DB-BD31-4B8C-83A1-F6EECF244321}">
                <p14:modId xmlns:p14="http://schemas.microsoft.com/office/powerpoint/2010/main" val="1453715630"/>
              </p:ext>
            </p:extLst>
          </p:nvPr>
        </p:nvGraphicFramePr>
        <p:xfrm>
          <a:off x="7028147" y="2539569"/>
          <a:ext cx="1535832" cy="1311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aphique 12"/>
          <p:cNvGraphicFramePr/>
          <p:nvPr>
            <p:extLst>
              <p:ext uri="{D42A27DB-BD31-4B8C-83A1-F6EECF244321}">
                <p14:modId xmlns:p14="http://schemas.microsoft.com/office/powerpoint/2010/main" val="4114109913"/>
              </p:ext>
            </p:extLst>
          </p:nvPr>
        </p:nvGraphicFramePr>
        <p:xfrm>
          <a:off x="259395" y="4262100"/>
          <a:ext cx="1535832" cy="13119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aphique 13"/>
          <p:cNvGraphicFramePr/>
          <p:nvPr>
            <p:extLst>
              <p:ext uri="{D42A27DB-BD31-4B8C-83A1-F6EECF244321}">
                <p14:modId xmlns:p14="http://schemas.microsoft.com/office/powerpoint/2010/main" val="1076714739"/>
              </p:ext>
            </p:extLst>
          </p:nvPr>
        </p:nvGraphicFramePr>
        <p:xfrm>
          <a:off x="1555539" y="4262100"/>
          <a:ext cx="1535832" cy="13119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Graphique 14"/>
          <p:cNvGraphicFramePr/>
          <p:nvPr>
            <p:extLst>
              <p:ext uri="{D42A27DB-BD31-4B8C-83A1-F6EECF244321}">
                <p14:modId xmlns:p14="http://schemas.microsoft.com/office/powerpoint/2010/main" val="981553079"/>
              </p:ext>
            </p:extLst>
          </p:nvPr>
        </p:nvGraphicFramePr>
        <p:xfrm>
          <a:off x="2851683" y="4262100"/>
          <a:ext cx="1535832" cy="13119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Graphique 15"/>
          <p:cNvGraphicFramePr/>
          <p:nvPr>
            <p:extLst>
              <p:ext uri="{D42A27DB-BD31-4B8C-83A1-F6EECF244321}">
                <p14:modId xmlns:p14="http://schemas.microsoft.com/office/powerpoint/2010/main" val="2937420047"/>
              </p:ext>
            </p:extLst>
          </p:nvPr>
        </p:nvGraphicFramePr>
        <p:xfrm>
          <a:off x="4219835" y="4267761"/>
          <a:ext cx="1535832" cy="13119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Graphique 16"/>
          <p:cNvGraphicFramePr/>
          <p:nvPr>
            <p:extLst>
              <p:ext uri="{D42A27DB-BD31-4B8C-83A1-F6EECF244321}">
                <p14:modId xmlns:p14="http://schemas.microsoft.com/office/powerpoint/2010/main" val="2303600215"/>
              </p:ext>
            </p:extLst>
          </p:nvPr>
        </p:nvGraphicFramePr>
        <p:xfrm>
          <a:off x="5587987" y="4267761"/>
          <a:ext cx="1535832" cy="1311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Graphique 17"/>
          <p:cNvGraphicFramePr/>
          <p:nvPr>
            <p:extLst>
              <p:ext uri="{D42A27DB-BD31-4B8C-83A1-F6EECF244321}">
                <p14:modId xmlns:p14="http://schemas.microsoft.com/office/powerpoint/2010/main" val="3682115783"/>
              </p:ext>
            </p:extLst>
          </p:nvPr>
        </p:nvGraphicFramePr>
        <p:xfrm>
          <a:off x="7028147" y="4267761"/>
          <a:ext cx="1535832" cy="13119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Graphique 19"/>
          <p:cNvGraphicFramePr/>
          <p:nvPr>
            <p:extLst>
              <p:ext uri="{D42A27DB-BD31-4B8C-83A1-F6EECF244321}">
                <p14:modId xmlns:p14="http://schemas.microsoft.com/office/powerpoint/2010/main" val="1606824814"/>
              </p:ext>
            </p:extLst>
          </p:nvPr>
        </p:nvGraphicFramePr>
        <p:xfrm>
          <a:off x="7848600" y="838200"/>
          <a:ext cx="1535832" cy="1311920"/>
        </p:xfrm>
        <a:graphic>
          <a:graphicData uri="http://schemas.openxmlformats.org/drawingml/2006/chart">
            <c:chart xmlns:c="http://schemas.openxmlformats.org/drawingml/2006/chart" xmlns:r="http://schemas.openxmlformats.org/officeDocument/2006/relationships" r:id="rId14"/>
          </a:graphicData>
        </a:graphic>
      </p:graphicFrame>
      <p:sp>
        <p:nvSpPr>
          <p:cNvPr id="22" name="Rectangle 21"/>
          <p:cNvSpPr/>
          <p:nvPr/>
        </p:nvSpPr>
        <p:spPr bwMode="auto">
          <a:xfrm>
            <a:off x="1939726" y="5859888"/>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3" name="TextBox 26"/>
          <p:cNvSpPr txBox="1"/>
          <p:nvPr/>
        </p:nvSpPr>
        <p:spPr>
          <a:xfrm>
            <a:off x="2043291" y="5767626"/>
            <a:ext cx="6186309" cy="861774"/>
          </a:xfrm>
          <a:prstGeom prst="rect">
            <a:avLst/>
          </a:prstGeom>
          <a:noFill/>
        </p:spPr>
        <p:txBody>
          <a:bodyPr wrap="none" rtlCol="0">
            <a:spAutoFit/>
          </a:bodyPr>
          <a:lstStyle/>
          <a:p>
            <a:pPr>
              <a:lnSpc>
                <a:spcPts val="1200"/>
              </a:lnSpc>
            </a:pPr>
            <a:r>
              <a:rPr lang="en-GB" sz="1000" dirty="0" smtClean="0">
                <a:latin typeface="+mj-lt"/>
              </a:rPr>
              <a:t>My car already offers connectivity features (vehicle GPS, booking hotel &amp; restaurant, and real time vehicle status)</a:t>
            </a:r>
            <a:r>
              <a:rPr lang="en-GB" sz="1000" dirty="0">
                <a:latin typeface="+mj-lt"/>
              </a:rPr>
              <a:t>	</a:t>
            </a:r>
          </a:p>
          <a:p>
            <a:pPr>
              <a:lnSpc>
                <a:spcPts val="1200"/>
              </a:lnSpc>
            </a:pPr>
            <a:r>
              <a:rPr lang="en-GB" sz="1000" dirty="0" smtClean="0">
                <a:latin typeface="+mj-lt"/>
              </a:rPr>
              <a:t>My next car will be connected</a:t>
            </a:r>
            <a:r>
              <a:rPr lang="en-GB" sz="1000" dirty="0">
                <a:latin typeface="+mj-lt"/>
              </a:rPr>
              <a:t>	</a:t>
            </a:r>
          </a:p>
          <a:p>
            <a:pPr>
              <a:lnSpc>
                <a:spcPts val="1200"/>
              </a:lnSpc>
            </a:pPr>
            <a:r>
              <a:rPr lang="en-GB" sz="1000" dirty="0" smtClean="0">
                <a:latin typeface="+mj-lt"/>
              </a:rPr>
              <a:t>I’m not interested in connected car services</a:t>
            </a:r>
            <a:r>
              <a:rPr lang="en-GB" sz="1000" dirty="0">
                <a:latin typeface="+mj-lt"/>
              </a:rPr>
              <a:t>	</a:t>
            </a:r>
          </a:p>
          <a:p>
            <a:pPr>
              <a:lnSpc>
                <a:spcPts val="1200"/>
              </a:lnSpc>
            </a:pPr>
            <a:r>
              <a:rPr lang="en-GB" sz="1000" dirty="0" smtClean="0">
                <a:latin typeface="+mj-lt"/>
              </a:rPr>
              <a:t>I don’t really know what connected services are, BUT I’m interested in</a:t>
            </a:r>
            <a:r>
              <a:rPr lang="en-GB" sz="1000" dirty="0">
                <a:latin typeface="+mj-lt"/>
              </a:rPr>
              <a:t>	</a:t>
            </a:r>
          </a:p>
          <a:p>
            <a:pPr>
              <a:lnSpc>
                <a:spcPts val="1200"/>
              </a:lnSpc>
            </a:pPr>
            <a:r>
              <a:rPr lang="en-GB" sz="1000" dirty="0" smtClean="0">
                <a:latin typeface="+mj-lt"/>
              </a:rPr>
              <a:t>I’m interested in connected car but for now I’m not planning to buy one</a:t>
            </a:r>
            <a:r>
              <a:rPr lang="en-GB" sz="1000" dirty="0">
                <a:latin typeface="+mj-lt"/>
              </a:rPr>
              <a:t>	</a:t>
            </a:r>
          </a:p>
        </p:txBody>
      </p:sp>
      <p:sp>
        <p:nvSpPr>
          <p:cNvPr id="24" name="Rectangle 23"/>
          <p:cNvSpPr/>
          <p:nvPr/>
        </p:nvSpPr>
        <p:spPr bwMode="auto">
          <a:xfrm>
            <a:off x="1939726" y="6027014"/>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5" name="Rectangle 24"/>
          <p:cNvSpPr/>
          <p:nvPr/>
        </p:nvSpPr>
        <p:spPr bwMode="auto">
          <a:xfrm>
            <a:off x="1939726" y="6179414"/>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6" name="Rectangle 25"/>
          <p:cNvSpPr/>
          <p:nvPr/>
        </p:nvSpPr>
        <p:spPr bwMode="auto">
          <a:xfrm>
            <a:off x="1939726" y="6331814"/>
            <a:ext cx="103565" cy="78614"/>
          </a:xfrm>
          <a:prstGeom prst="rect">
            <a:avLst/>
          </a:prstGeom>
          <a:solidFill>
            <a:srgbClr val="E65D2E"/>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7" name="Rectangle 26"/>
          <p:cNvSpPr/>
          <p:nvPr/>
        </p:nvSpPr>
        <p:spPr bwMode="auto">
          <a:xfrm>
            <a:off x="1939726" y="6484214"/>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8" name="TextBox 26"/>
          <p:cNvSpPr txBox="1"/>
          <p:nvPr/>
        </p:nvSpPr>
        <p:spPr>
          <a:xfrm>
            <a:off x="152400" y="1959109"/>
            <a:ext cx="415498" cy="230832"/>
          </a:xfrm>
          <a:prstGeom prst="rect">
            <a:avLst/>
          </a:prstGeom>
          <a:noFill/>
        </p:spPr>
        <p:txBody>
          <a:bodyPr wrap="none" rtlCol="0">
            <a:spAutoFit/>
          </a:bodyPr>
          <a:lstStyle/>
          <a:p>
            <a:r>
              <a:rPr lang="en-GB" sz="900" dirty="0" smtClean="0">
                <a:latin typeface="Futura Std Light"/>
              </a:rPr>
              <a:t>In %</a:t>
            </a:r>
            <a:endParaRPr lang="en-GB" sz="1100" dirty="0">
              <a:latin typeface="Futura Std Light"/>
            </a:endParaRPr>
          </a:p>
        </p:txBody>
      </p:sp>
      <p:pic>
        <p:nvPicPr>
          <p:cNvPr id="31" name="Image 30"/>
          <p:cNvPicPr>
            <a:picLocks noChangeAspect="1"/>
          </p:cNvPicPr>
          <p:nvPr/>
        </p:nvPicPr>
        <p:blipFill>
          <a:blip r:embed="rId15"/>
          <a:stretch>
            <a:fillRect/>
          </a:stretch>
        </p:blipFill>
        <p:spPr>
          <a:xfrm>
            <a:off x="6172200" y="2362200"/>
            <a:ext cx="282327" cy="188218"/>
          </a:xfrm>
          <a:prstGeom prst="rect">
            <a:avLst/>
          </a:prstGeom>
          <a:ln>
            <a:solidFill>
              <a:schemeClr val="bg1">
                <a:lumMod val="75000"/>
              </a:schemeClr>
            </a:solidFill>
          </a:ln>
        </p:spPr>
      </p:pic>
      <p:pic>
        <p:nvPicPr>
          <p:cNvPr id="32" name="Image 31"/>
          <p:cNvPicPr>
            <a:picLocks noChangeAspect="1"/>
          </p:cNvPicPr>
          <p:nvPr/>
        </p:nvPicPr>
        <p:blipFill>
          <a:blip r:embed="rId16"/>
          <a:stretch>
            <a:fillRect/>
          </a:stretch>
        </p:blipFill>
        <p:spPr>
          <a:xfrm>
            <a:off x="7647071" y="2409786"/>
            <a:ext cx="282327" cy="188218"/>
          </a:xfrm>
          <a:prstGeom prst="rect">
            <a:avLst/>
          </a:prstGeom>
        </p:spPr>
      </p:pic>
      <p:pic>
        <p:nvPicPr>
          <p:cNvPr id="33" name="Image 32"/>
          <p:cNvPicPr>
            <a:picLocks noChangeAspect="1"/>
          </p:cNvPicPr>
          <p:nvPr/>
        </p:nvPicPr>
        <p:blipFill>
          <a:blip r:embed="rId17"/>
          <a:stretch>
            <a:fillRect/>
          </a:stretch>
        </p:blipFill>
        <p:spPr>
          <a:xfrm>
            <a:off x="6186215" y="4113067"/>
            <a:ext cx="282327" cy="188218"/>
          </a:xfrm>
          <a:prstGeom prst="rect">
            <a:avLst/>
          </a:prstGeom>
        </p:spPr>
      </p:pic>
      <p:pic>
        <p:nvPicPr>
          <p:cNvPr id="34" name="Image 33"/>
          <p:cNvPicPr>
            <a:picLocks noChangeAspect="1"/>
          </p:cNvPicPr>
          <p:nvPr/>
        </p:nvPicPr>
        <p:blipFill>
          <a:blip r:embed="rId18"/>
          <a:stretch>
            <a:fillRect/>
          </a:stretch>
        </p:blipFill>
        <p:spPr>
          <a:xfrm>
            <a:off x="7580883" y="4102482"/>
            <a:ext cx="282327" cy="188218"/>
          </a:xfrm>
          <a:prstGeom prst="rect">
            <a:avLst/>
          </a:prstGeom>
        </p:spPr>
      </p:pic>
      <p:pic>
        <p:nvPicPr>
          <p:cNvPr id="35" name="Image 34"/>
          <p:cNvPicPr>
            <a:picLocks noChangeAspect="1"/>
          </p:cNvPicPr>
          <p:nvPr/>
        </p:nvPicPr>
        <p:blipFill>
          <a:blip r:embed="rId19"/>
          <a:stretch>
            <a:fillRect/>
          </a:stretch>
        </p:blipFill>
        <p:spPr>
          <a:xfrm>
            <a:off x="2102893" y="4108431"/>
            <a:ext cx="282327" cy="188218"/>
          </a:xfrm>
          <a:prstGeom prst="rect">
            <a:avLst/>
          </a:prstGeom>
        </p:spPr>
      </p:pic>
      <p:pic>
        <p:nvPicPr>
          <p:cNvPr id="36" name="Image 35"/>
          <p:cNvPicPr>
            <a:picLocks noChangeAspect="1"/>
          </p:cNvPicPr>
          <p:nvPr/>
        </p:nvPicPr>
        <p:blipFill>
          <a:blip r:embed="rId20"/>
          <a:stretch>
            <a:fillRect/>
          </a:stretch>
        </p:blipFill>
        <p:spPr>
          <a:xfrm>
            <a:off x="2133600" y="2362200"/>
            <a:ext cx="266309" cy="177540"/>
          </a:xfrm>
          <a:prstGeom prst="rect">
            <a:avLst/>
          </a:prstGeom>
        </p:spPr>
      </p:pic>
      <p:pic>
        <p:nvPicPr>
          <p:cNvPr id="37" name="Image 36"/>
          <p:cNvPicPr>
            <a:picLocks noChangeAspect="1"/>
          </p:cNvPicPr>
          <p:nvPr/>
        </p:nvPicPr>
        <p:blipFill>
          <a:blip r:embed="rId21"/>
          <a:stretch>
            <a:fillRect/>
          </a:stretch>
        </p:blipFill>
        <p:spPr>
          <a:xfrm>
            <a:off x="838200" y="4094550"/>
            <a:ext cx="250876" cy="167251"/>
          </a:xfrm>
          <a:prstGeom prst="rect">
            <a:avLst/>
          </a:prstGeom>
        </p:spPr>
      </p:pic>
      <p:pic>
        <p:nvPicPr>
          <p:cNvPr id="38" name="Image 37"/>
          <p:cNvPicPr>
            <a:picLocks noChangeAspect="1"/>
          </p:cNvPicPr>
          <p:nvPr/>
        </p:nvPicPr>
        <p:blipFill>
          <a:blip r:embed="rId22"/>
          <a:stretch>
            <a:fillRect/>
          </a:stretch>
        </p:blipFill>
        <p:spPr>
          <a:xfrm>
            <a:off x="3482437" y="4113067"/>
            <a:ext cx="282327" cy="188218"/>
          </a:xfrm>
          <a:prstGeom prst="rect">
            <a:avLst/>
          </a:prstGeom>
        </p:spPr>
      </p:pic>
      <p:pic>
        <p:nvPicPr>
          <p:cNvPr id="39" name="Image 38"/>
          <p:cNvPicPr>
            <a:picLocks noChangeAspect="1"/>
          </p:cNvPicPr>
          <p:nvPr/>
        </p:nvPicPr>
        <p:blipFill>
          <a:blip r:embed="rId23"/>
          <a:stretch>
            <a:fillRect/>
          </a:stretch>
        </p:blipFill>
        <p:spPr>
          <a:xfrm>
            <a:off x="3430110" y="2362200"/>
            <a:ext cx="283304" cy="188869"/>
          </a:xfrm>
          <a:prstGeom prst="rect">
            <a:avLst/>
          </a:prstGeom>
        </p:spPr>
      </p:pic>
      <p:pic>
        <p:nvPicPr>
          <p:cNvPr id="40" name="Image 39"/>
          <p:cNvPicPr>
            <a:picLocks noChangeAspect="1"/>
          </p:cNvPicPr>
          <p:nvPr/>
        </p:nvPicPr>
        <p:blipFill>
          <a:blip r:embed="rId24"/>
          <a:stretch>
            <a:fillRect/>
          </a:stretch>
        </p:blipFill>
        <p:spPr>
          <a:xfrm>
            <a:off x="4823073" y="4122004"/>
            <a:ext cx="282327" cy="188218"/>
          </a:xfrm>
          <a:prstGeom prst="rect">
            <a:avLst/>
          </a:prstGeom>
          <a:ln>
            <a:solidFill>
              <a:schemeClr val="bg1">
                <a:lumMod val="75000"/>
              </a:schemeClr>
            </a:solidFill>
          </a:ln>
        </p:spPr>
      </p:pic>
      <p:pic>
        <p:nvPicPr>
          <p:cNvPr id="41" name="Image 40"/>
          <p:cNvPicPr>
            <a:picLocks noChangeAspect="1"/>
          </p:cNvPicPr>
          <p:nvPr/>
        </p:nvPicPr>
        <p:blipFill>
          <a:blip r:embed="rId25"/>
          <a:stretch>
            <a:fillRect/>
          </a:stretch>
        </p:blipFill>
        <p:spPr>
          <a:xfrm>
            <a:off x="4843118" y="2362200"/>
            <a:ext cx="288683" cy="192455"/>
          </a:xfrm>
          <a:prstGeom prst="rect">
            <a:avLst/>
          </a:prstGeom>
        </p:spPr>
      </p:pic>
      <p:pic>
        <p:nvPicPr>
          <p:cNvPr id="42" name="Image 41"/>
          <p:cNvPicPr>
            <a:picLocks noChangeAspect="1"/>
          </p:cNvPicPr>
          <p:nvPr/>
        </p:nvPicPr>
        <p:blipFill>
          <a:blip r:embed="rId26"/>
          <a:stretch>
            <a:fillRect/>
          </a:stretch>
        </p:blipFill>
        <p:spPr>
          <a:xfrm>
            <a:off x="907278" y="2362200"/>
            <a:ext cx="250210" cy="166807"/>
          </a:xfrm>
          <a:prstGeom prst="rect">
            <a:avLst/>
          </a:prstGeom>
        </p:spPr>
      </p:pic>
      <p:sp>
        <p:nvSpPr>
          <p:cNvPr id="43" name="Text Box 117"/>
          <p:cNvSpPr txBox="1">
            <a:spLocks noChangeArrowheads="1"/>
          </p:cNvSpPr>
          <p:nvPr/>
        </p:nvSpPr>
        <p:spPr bwMode="auto">
          <a:xfrm>
            <a:off x="6569075" y="622776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44" name="Rectangle 120"/>
          <p:cNvSpPr>
            <a:spLocks noChangeArrowheads="1"/>
          </p:cNvSpPr>
          <p:nvPr/>
        </p:nvSpPr>
        <p:spPr bwMode="auto">
          <a:xfrm>
            <a:off x="6248400" y="608330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45" name="ZoneTexte 44"/>
          <p:cNvSpPr txBox="1"/>
          <p:nvPr/>
        </p:nvSpPr>
        <p:spPr>
          <a:xfrm>
            <a:off x="6318865" y="60833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6" name="ZoneTexte 45"/>
          <p:cNvSpPr txBox="1"/>
          <p:nvPr/>
        </p:nvSpPr>
        <p:spPr>
          <a:xfrm>
            <a:off x="6341307" y="6259121"/>
            <a:ext cx="255198" cy="369332"/>
          </a:xfrm>
          <a:prstGeom prst="rect">
            <a:avLst/>
          </a:prstGeom>
          <a:noFill/>
        </p:spPr>
        <p:txBody>
          <a:bodyPr wrap="none" rtlCol="0">
            <a:spAutoFit/>
          </a:bodyPr>
          <a:lstStyle/>
          <a:p>
            <a:r>
              <a:rPr lang="en-GB" b="1" dirty="0">
                <a:solidFill>
                  <a:srgbClr val="E65D2E"/>
                </a:solidFill>
              </a:rPr>
              <a:t>-</a:t>
            </a:r>
          </a:p>
        </p:txBody>
      </p:sp>
      <p:sp>
        <p:nvSpPr>
          <p:cNvPr id="47" name="ZoneTexte 46"/>
          <p:cNvSpPr txBox="1"/>
          <p:nvPr/>
        </p:nvSpPr>
        <p:spPr>
          <a:xfrm>
            <a:off x="1194681" y="318828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8" name="ZoneTexte 47"/>
          <p:cNvSpPr txBox="1"/>
          <p:nvPr/>
        </p:nvSpPr>
        <p:spPr>
          <a:xfrm>
            <a:off x="671429" y="2945279"/>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9" name="ZoneTexte 48"/>
          <p:cNvSpPr txBox="1"/>
          <p:nvPr/>
        </p:nvSpPr>
        <p:spPr>
          <a:xfrm>
            <a:off x="2387691" y="2742966"/>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0" name="ZoneTexte 49"/>
          <p:cNvSpPr txBox="1"/>
          <p:nvPr/>
        </p:nvSpPr>
        <p:spPr>
          <a:xfrm>
            <a:off x="2035253" y="3291507"/>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2" name="ZoneTexte 51"/>
          <p:cNvSpPr txBox="1"/>
          <p:nvPr/>
        </p:nvSpPr>
        <p:spPr>
          <a:xfrm>
            <a:off x="3280069" y="292217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3" name="ZoneTexte 52"/>
          <p:cNvSpPr txBox="1"/>
          <p:nvPr/>
        </p:nvSpPr>
        <p:spPr>
          <a:xfrm>
            <a:off x="3538669" y="3388633"/>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4" name="ZoneTexte 53"/>
          <p:cNvSpPr txBox="1"/>
          <p:nvPr/>
        </p:nvSpPr>
        <p:spPr>
          <a:xfrm>
            <a:off x="5121444" y="317924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5" name="ZoneTexte 54"/>
          <p:cNvSpPr txBox="1"/>
          <p:nvPr/>
        </p:nvSpPr>
        <p:spPr>
          <a:xfrm>
            <a:off x="6487385" y="31299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6" name="ZoneTexte 55"/>
          <p:cNvSpPr txBox="1"/>
          <p:nvPr/>
        </p:nvSpPr>
        <p:spPr>
          <a:xfrm>
            <a:off x="7722046" y="2741316"/>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7" name="ZoneTexte 56"/>
          <p:cNvSpPr txBox="1"/>
          <p:nvPr/>
        </p:nvSpPr>
        <p:spPr>
          <a:xfrm>
            <a:off x="7946981" y="2994574"/>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8" name="ZoneTexte 57"/>
          <p:cNvSpPr txBox="1"/>
          <p:nvPr/>
        </p:nvSpPr>
        <p:spPr>
          <a:xfrm>
            <a:off x="2384944" y="477334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9" name="ZoneTexte 58"/>
          <p:cNvSpPr txBox="1"/>
          <p:nvPr/>
        </p:nvSpPr>
        <p:spPr>
          <a:xfrm>
            <a:off x="3741482" y="495801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0" name="ZoneTexte 59"/>
          <p:cNvSpPr txBox="1"/>
          <p:nvPr/>
        </p:nvSpPr>
        <p:spPr>
          <a:xfrm>
            <a:off x="3328110" y="5022853"/>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1" name="ZoneTexte 60"/>
          <p:cNvSpPr txBox="1"/>
          <p:nvPr/>
        </p:nvSpPr>
        <p:spPr>
          <a:xfrm>
            <a:off x="4601169" y="463493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2" name="ZoneTexte 61"/>
          <p:cNvSpPr txBox="1"/>
          <p:nvPr/>
        </p:nvSpPr>
        <p:spPr>
          <a:xfrm>
            <a:off x="6304735" y="4479332"/>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3" name="ZoneTexte 62"/>
          <p:cNvSpPr txBox="1"/>
          <p:nvPr/>
        </p:nvSpPr>
        <p:spPr>
          <a:xfrm>
            <a:off x="6468906" y="4802526"/>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4" name="ZoneTexte 63"/>
          <p:cNvSpPr txBox="1"/>
          <p:nvPr/>
        </p:nvSpPr>
        <p:spPr>
          <a:xfrm>
            <a:off x="7456365" y="5022853"/>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9" name="ZoneTexte 18"/>
          <p:cNvSpPr txBox="1"/>
          <p:nvPr/>
        </p:nvSpPr>
        <p:spPr>
          <a:xfrm>
            <a:off x="6948373" y="1446800"/>
            <a:ext cx="1073755" cy="461665"/>
          </a:xfrm>
          <a:prstGeom prst="rect">
            <a:avLst/>
          </a:prstGeom>
          <a:solidFill>
            <a:schemeClr val="bg1"/>
          </a:solidFill>
          <a:ln w="28575">
            <a:solidFill>
              <a:srgbClr val="6ABCC5"/>
            </a:solidFill>
          </a:ln>
        </p:spPr>
        <p:txBody>
          <a:bodyPr wrap="none" rtlCol="0">
            <a:spAutoFit/>
          </a:bodyPr>
          <a:lstStyle/>
          <a:p>
            <a:pPr algn="r"/>
            <a:r>
              <a:rPr lang="en-GB" sz="1200" b="1" dirty="0" smtClean="0">
                <a:solidFill>
                  <a:srgbClr val="0A2F60"/>
                </a:solidFill>
              </a:rPr>
              <a:t>Interested In: </a:t>
            </a:r>
            <a:br>
              <a:rPr lang="en-GB" sz="1200" b="1" dirty="0" smtClean="0">
                <a:solidFill>
                  <a:srgbClr val="0A2F60"/>
                </a:solidFill>
              </a:rPr>
            </a:br>
            <a:r>
              <a:rPr lang="en-GB" sz="1200" b="1" dirty="0" smtClean="0">
                <a:solidFill>
                  <a:srgbClr val="0A2F60"/>
                </a:solidFill>
              </a:rPr>
              <a:t>52%</a:t>
            </a:r>
            <a:endParaRPr lang="en-GB" sz="1200" b="1" dirty="0">
              <a:solidFill>
                <a:srgbClr val="0A2F60"/>
              </a:solidFill>
            </a:endParaRPr>
          </a:p>
        </p:txBody>
      </p:sp>
      <p:sp>
        <p:nvSpPr>
          <p:cNvPr id="66" name="ZoneTexte 65"/>
          <p:cNvSpPr txBox="1"/>
          <p:nvPr/>
        </p:nvSpPr>
        <p:spPr>
          <a:xfrm>
            <a:off x="283058" y="3450188"/>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52</a:t>
            </a:r>
            <a:endParaRPr lang="en-GB" sz="1000" b="1" dirty="0">
              <a:solidFill>
                <a:srgbClr val="0A2F60"/>
              </a:solidFill>
            </a:endParaRPr>
          </a:p>
        </p:txBody>
      </p:sp>
      <p:sp>
        <p:nvSpPr>
          <p:cNvPr id="69" name="ZoneTexte 68"/>
          <p:cNvSpPr txBox="1"/>
          <p:nvPr/>
        </p:nvSpPr>
        <p:spPr>
          <a:xfrm>
            <a:off x="1535975" y="3198510"/>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51</a:t>
            </a:r>
            <a:endParaRPr lang="en-GB" sz="1000" b="1" dirty="0">
              <a:solidFill>
                <a:srgbClr val="0A2F60"/>
              </a:solidFill>
            </a:endParaRPr>
          </a:p>
        </p:txBody>
      </p:sp>
      <p:sp>
        <p:nvSpPr>
          <p:cNvPr id="70" name="ZoneTexte 69"/>
          <p:cNvSpPr txBox="1"/>
          <p:nvPr/>
        </p:nvSpPr>
        <p:spPr>
          <a:xfrm>
            <a:off x="2918584" y="3476173"/>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67</a:t>
            </a:r>
            <a:endParaRPr lang="en-GB" sz="1000" b="1" dirty="0">
              <a:solidFill>
                <a:srgbClr val="0A2F60"/>
              </a:solidFill>
            </a:endParaRPr>
          </a:p>
        </p:txBody>
      </p:sp>
      <p:sp>
        <p:nvSpPr>
          <p:cNvPr id="71" name="ZoneTexte 70"/>
          <p:cNvSpPr txBox="1"/>
          <p:nvPr/>
        </p:nvSpPr>
        <p:spPr>
          <a:xfrm>
            <a:off x="4243549" y="3321678"/>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53</a:t>
            </a:r>
            <a:endParaRPr lang="en-GB" sz="1000" b="1" dirty="0">
              <a:solidFill>
                <a:srgbClr val="0A2F60"/>
              </a:solidFill>
            </a:endParaRPr>
          </a:p>
        </p:txBody>
      </p:sp>
      <p:sp>
        <p:nvSpPr>
          <p:cNvPr id="72" name="ZoneTexte 71"/>
          <p:cNvSpPr txBox="1"/>
          <p:nvPr/>
        </p:nvSpPr>
        <p:spPr>
          <a:xfrm>
            <a:off x="5611274" y="3203967"/>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52</a:t>
            </a:r>
            <a:endParaRPr lang="en-GB" sz="1000" b="1" dirty="0">
              <a:solidFill>
                <a:srgbClr val="0A2F60"/>
              </a:solidFill>
            </a:endParaRPr>
          </a:p>
        </p:txBody>
      </p:sp>
      <p:sp>
        <p:nvSpPr>
          <p:cNvPr id="73" name="ZoneTexte 72"/>
          <p:cNvSpPr txBox="1"/>
          <p:nvPr/>
        </p:nvSpPr>
        <p:spPr>
          <a:xfrm>
            <a:off x="7010400" y="3116629"/>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42</a:t>
            </a:r>
            <a:endParaRPr lang="en-GB" sz="1000" b="1" dirty="0">
              <a:solidFill>
                <a:srgbClr val="0A2F60"/>
              </a:solidFill>
            </a:endParaRPr>
          </a:p>
        </p:txBody>
      </p:sp>
      <p:sp>
        <p:nvSpPr>
          <p:cNvPr id="74" name="ZoneTexte 73"/>
          <p:cNvSpPr txBox="1"/>
          <p:nvPr/>
        </p:nvSpPr>
        <p:spPr>
          <a:xfrm>
            <a:off x="245771" y="4965441"/>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48</a:t>
            </a:r>
            <a:endParaRPr lang="en-GB" sz="1000" b="1" dirty="0">
              <a:solidFill>
                <a:srgbClr val="0A2F60"/>
              </a:solidFill>
            </a:endParaRPr>
          </a:p>
        </p:txBody>
      </p:sp>
      <p:sp>
        <p:nvSpPr>
          <p:cNvPr id="75" name="ZoneTexte 74"/>
          <p:cNvSpPr txBox="1"/>
          <p:nvPr/>
        </p:nvSpPr>
        <p:spPr>
          <a:xfrm>
            <a:off x="1588664" y="4776632"/>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39</a:t>
            </a:r>
            <a:endParaRPr lang="en-GB" sz="1000" b="1" dirty="0">
              <a:solidFill>
                <a:srgbClr val="0A2F60"/>
              </a:solidFill>
            </a:endParaRPr>
          </a:p>
        </p:txBody>
      </p:sp>
      <p:sp>
        <p:nvSpPr>
          <p:cNvPr id="76" name="ZoneTexte 75"/>
          <p:cNvSpPr txBox="1"/>
          <p:nvPr/>
        </p:nvSpPr>
        <p:spPr>
          <a:xfrm>
            <a:off x="2851340" y="4788093"/>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51</a:t>
            </a:r>
            <a:endParaRPr lang="en-GB" sz="1000" b="1" dirty="0">
              <a:solidFill>
                <a:srgbClr val="0A2F60"/>
              </a:solidFill>
            </a:endParaRPr>
          </a:p>
        </p:txBody>
      </p:sp>
      <p:sp>
        <p:nvSpPr>
          <p:cNvPr id="77" name="ZoneTexte 76"/>
          <p:cNvSpPr txBox="1"/>
          <p:nvPr/>
        </p:nvSpPr>
        <p:spPr>
          <a:xfrm>
            <a:off x="4281539" y="5168652"/>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60</a:t>
            </a:r>
            <a:endParaRPr lang="en-GB" sz="1000" b="1" dirty="0">
              <a:solidFill>
                <a:srgbClr val="0A2F60"/>
              </a:solidFill>
            </a:endParaRPr>
          </a:p>
        </p:txBody>
      </p:sp>
      <p:sp>
        <p:nvSpPr>
          <p:cNvPr id="78" name="ZoneTexte 77"/>
          <p:cNvSpPr txBox="1"/>
          <p:nvPr/>
        </p:nvSpPr>
        <p:spPr>
          <a:xfrm>
            <a:off x="5554019" y="4925637"/>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44</a:t>
            </a:r>
            <a:endParaRPr lang="en-GB" sz="1000" b="1" dirty="0">
              <a:solidFill>
                <a:srgbClr val="0A2F60"/>
              </a:solidFill>
            </a:endParaRPr>
          </a:p>
        </p:txBody>
      </p:sp>
      <p:sp>
        <p:nvSpPr>
          <p:cNvPr id="79" name="ZoneTexte 78"/>
          <p:cNvSpPr txBox="1"/>
          <p:nvPr/>
        </p:nvSpPr>
        <p:spPr>
          <a:xfrm>
            <a:off x="7019436" y="4834900"/>
            <a:ext cx="334507" cy="246221"/>
          </a:xfrm>
          <a:prstGeom prst="rect">
            <a:avLst/>
          </a:prstGeom>
          <a:solidFill>
            <a:schemeClr val="bg1"/>
          </a:solidFill>
          <a:ln w="28575">
            <a:solidFill>
              <a:srgbClr val="6ABCC5"/>
            </a:solidFill>
          </a:ln>
        </p:spPr>
        <p:txBody>
          <a:bodyPr wrap="square" rtlCol="0">
            <a:spAutoFit/>
          </a:bodyPr>
          <a:lstStyle/>
          <a:p>
            <a:pPr algn="r"/>
            <a:r>
              <a:rPr lang="en-GB" sz="1000" b="1" dirty="0" smtClean="0">
                <a:solidFill>
                  <a:srgbClr val="0A2F60"/>
                </a:solidFill>
              </a:rPr>
              <a:t>57</a:t>
            </a:r>
            <a:endParaRPr lang="en-GB" sz="1000" b="1" dirty="0">
              <a:solidFill>
                <a:srgbClr val="0A2F60"/>
              </a:solidFill>
            </a:endParaRPr>
          </a:p>
        </p:txBody>
      </p:sp>
    </p:spTree>
    <p:extLst>
      <p:ext uri="{BB962C8B-B14F-4D97-AF65-F5344CB8AC3E}">
        <p14:creationId xmlns:p14="http://schemas.microsoft.com/office/powerpoint/2010/main" val="2898653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2/3 of drivers declared to be informed, even more amongst German, Italian and Polish drivers</a:t>
            </a:r>
            <a:endParaRPr lang="en-GB" dirty="0"/>
          </a:p>
        </p:txBody>
      </p:sp>
      <p:graphicFrame>
        <p:nvGraphicFramePr>
          <p:cNvPr id="5" name="Graphique 4"/>
          <p:cNvGraphicFramePr/>
          <p:nvPr>
            <p:extLst>
              <p:ext uri="{D42A27DB-BD31-4B8C-83A1-F6EECF244321}">
                <p14:modId xmlns:p14="http://schemas.microsoft.com/office/powerpoint/2010/main" val="2279868129"/>
              </p:ext>
            </p:extLst>
          </p:nvPr>
        </p:nvGraphicFramePr>
        <p:xfrm>
          <a:off x="971600" y="1933104"/>
          <a:ext cx="7224464" cy="42390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6"/>
          <p:cNvSpPr txBox="1"/>
          <p:nvPr/>
        </p:nvSpPr>
        <p:spPr>
          <a:xfrm>
            <a:off x="3489427" y="1676400"/>
            <a:ext cx="3514553"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Level of information about the range of data</a:t>
            </a:r>
            <a:endParaRPr lang="en-GB" sz="2000" b="1" dirty="0">
              <a:solidFill>
                <a:srgbClr val="002D5F"/>
              </a:solidFill>
              <a:latin typeface="+mj-lt"/>
            </a:endParaRPr>
          </a:p>
        </p:txBody>
      </p:sp>
      <p:sp>
        <p:nvSpPr>
          <p:cNvPr id="9" name="TextBox 26"/>
          <p:cNvSpPr txBox="1"/>
          <p:nvPr/>
        </p:nvSpPr>
        <p:spPr>
          <a:xfrm>
            <a:off x="0" y="6629400"/>
            <a:ext cx="5816016" cy="215444"/>
          </a:xfrm>
          <a:prstGeom prst="rect">
            <a:avLst/>
          </a:prstGeom>
          <a:noFill/>
        </p:spPr>
        <p:txBody>
          <a:bodyPr wrap="none" rtlCol="0">
            <a:spAutoFit/>
          </a:bodyPr>
          <a:lstStyle>
            <a:defPPr>
              <a:defRPr lang="nl-NL"/>
            </a:defPPr>
            <a:lvl1pPr>
              <a:defRPr sz="800">
                <a:latin typeface="+mj-lt"/>
              </a:defRPr>
            </a:lvl1pPr>
          </a:lstStyle>
          <a:p>
            <a:r>
              <a:rPr lang="en-GB" dirty="0" smtClean="0"/>
              <a:t>A5. </a:t>
            </a:r>
            <a:r>
              <a:rPr lang="en-GB" dirty="0"/>
              <a:t>Do you consider being well informed about the range of data collected, stored and potentially transmitted outward of the vehicle</a:t>
            </a:r>
            <a:r>
              <a:rPr lang="en-GB" dirty="0" smtClean="0"/>
              <a:t>?</a:t>
            </a:r>
            <a:endParaRPr lang="en-GB" dirty="0"/>
          </a:p>
        </p:txBody>
      </p:sp>
      <p:sp>
        <p:nvSpPr>
          <p:cNvPr id="11" name="Rectangle 10"/>
          <p:cNvSpPr/>
          <p:nvPr/>
        </p:nvSpPr>
        <p:spPr bwMode="auto">
          <a:xfrm>
            <a:off x="2464110" y="620577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2" name="TextBox 26"/>
          <p:cNvSpPr txBox="1"/>
          <p:nvPr/>
        </p:nvSpPr>
        <p:spPr>
          <a:xfrm>
            <a:off x="2532574" y="6096000"/>
            <a:ext cx="917239"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Not informed </a:t>
            </a:r>
            <a:br>
              <a:rPr lang="en-GB" sz="1000" dirty="0" smtClean="0">
                <a:solidFill>
                  <a:srgbClr val="002D5F"/>
                </a:solidFill>
                <a:latin typeface="+mj-lt"/>
              </a:rPr>
            </a:br>
            <a:r>
              <a:rPr lang="en-GB" sz="1000" dirty="0" smtClean="0">
                <a:solidFill>
                  <a:srgbClr val="002D5F"/>
                </a:solidFill>
                <a:latin typeface="+mj-lt"/>
              </a:rPr>
              <a:t>at all</a:t>
            </a:r>
            <a:r>
              <a:rPr lang="en-GB" sz="1000" dirty="0">
                <a:solidFill>
                  <a:srgbClr val="002D5F"/>
                </a:solidFill>
                <a:latin typeface="+mj-lt"/>
              </a:rPr>
              <a:t>	</a:t>
            </a:r>
          </a:p>
        </p:txBody>
      </p:sp>
      <p:sp>
        <p:nvSpPr>
          <p:cNvPr id="13" name="Rectangle 12"/>
          <p:cNvSpPr/>
          <p:nvPr/>
        </p:nvSpPr>
        <p:spPr bwMode="auto">
          <a:xfrm>
            <a:off x="5359710" y="6189713"/>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4" name="Rectangle 13"/>
          <p:cNvSpPr/>
          <p:nvPr/>
        </p:nvSpPr>
        <p:spPr bwMode="auto">
          <a:xfrm>
            <a:off x="3645709" y="6193923"/>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5" name="Rectangle 14"/>
          <p:cNvSpPr/>
          <p:nvPr/>
        </p:nvSpPr>
        <p:spPr bwMode="auto">
          <a:xfrm>
            <a:off x="6769909" y="6193923"/>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 name="TextBox 26"/>
          <p:cNvSpPr txBox="1"/>
          <p:nvPr/>
        </p:nvSpPr>
        <p:spPr>
          <a:xfrm>
            <a:off x="3717238" y="6096000"/>
            <a:ext cx="872355"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Somewhat</a:t>
            </a:r>
            <a:br>
              <a:rPr lang="en-GB" sz="1000" dirty="0" smtClean="0">
                <a:solidFill>
                  <a:srgbClr val="002D5F"/>
                </a:solidFill>
                <a:latin typeface="+mj-lt"/>
              </a:rPr>
            </a:br>
            <a:r>
              <a:rPr lang="en-GB" sz="1000" dirty="0" smtClean="0">
                <a:solidFill>
                  <a:srgbClr val="002D5F"/>
                </a:solidFill>
                <a:latin typeface="+mj-lt"/>
              </a:rPr>
              <a:t>not informed</a:t>
            </a:r>
            <a:endParaRPr lang="en-GB" sz="1000" dirty="0">
              <a:solidFill>
                <a:srgbClr val="002D5F"/>
              </a:solidFill>
              <a:latin typeface="+mj-lt"/>
            </a:endParaRPr>
          </a:p>
        </p:txBody>
      </p:sp>
      <p:sp>
        <p:nvSpPr>
          <p:cNvPr id="17" name="TextBox 26"/>
          <p:cNvSpPr txBox="1"/>
          <p:nvPr/>
        </p:nvSpPr>
        <p:spPr>
          <a:xfrm>
            <a:off x="5436638" y="6096000"/>
            <a:ext cx="740908"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Somewhat</a:t>
            </a:r>
            <a:br>
              <a:rPr lang="en-GB" sz="1000" dirty="0" smtClean="0">
                <a:solidFill>
                  <a:srgbClr val="002D5F"/>
                </a:solidFill>
                <a:latin typeface="+mj-lt"/>
              </a:rPr>
            </a:br>
            <a:r>
              <a:rPr lang="en-GB" sz="1000" dirty="0" smtClean="0">
                <a:solidFill>
                  <a:srgbClr val="002D5F"/>
                </a:solidFill>
                <a:latin typeface="+mj-lt"/>
              </a:rPr>
              <a:t>informed</a:t>
            </a:r>
            <a:endParaRPr lang="en-GB" sz="1000" dirty="0">
              <a:solidFill>
                <a:srgbClr val="002D5F"/>
              </a:solidFill>
              <a:latin typeface="+mj-lt"/>
            </a:endParaRPr>
          </a:p>
        </p:txBody>
      </p:sp>
      <p:sp>
        <p:nvSpPr>
          <p:cNvPr id="18" name="TextBox 26"/>
          <p:cNvSpPr txBox="1"/>
          <p:nvPr/>
        </p:nvSpPr>
        <p:spPr>
          <a:xfrm>
            <a:off x="6849379" y="6096000"/>
            <a:ext cx="694421"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Very well </a:t>
            </a:r>
            <a:br>
              <a:rPr lang="en-GB" sz="1000" dirty="0" smtClean="0">
                <a:solidFill>
                  <a:srgbClr val="002D5F"/>
                </a:solidFill>
                <a:latin typeface="+mj-lt"/>
              </a:rPr>
            </a:br>
            <a:r>
              <a:rPr lang="en-GB" sz="1000" dirty="0" smtClean="0">
                <a:solidFill>
                  <a:srgbClr val="002D5F"/>
                </a:solidFill>
                <a:latin typeface="+mj-lt"/>
              </a:rPr>
              <a:t>informed</a:t>
            </a:r>
            <a:endParaRPr lang="en-GB" sz="1000" dirty="0">
              <a:solidFill>
                <a:srgbClr val="002D5F"/>
              </a:solidFill>
              <a:latin typeface="+mj-lt"/>
            </a:endParaRPr>
          </a:p>
        </p:txBody>
      </p:sp>
      <p:sp>
        <p:nvSpPr>
          <p:cNvPr id="20" name="TextBox 26"/>
          <p:cNvSpPr txBox="1"/>
          <p:nvPr/>
        </p:nvSpPr>
        <p:spPr>
          <a:xfrm>
            <a:off x="7905546" y="1600200"/>
            <a:ext cx="1279517" cy="507831"/>
          </a:xfrm>
          <a:prstGeom prst="rect">
            <a:avLst/>
          </a:prstGeom>
          <a:noFill/>
        </p:spPr>
        <p:txBody>
          <a:bodyPr wrap="none" rtlCol="0">
            <a:spAutoFit/>
          </a:bodyPr>
          <a:lstStyle/>
          <a:p>
            <a:pPr algn="ctr"/>
            <a:r>
              <a:rPr lang="en-GB" sz="900" b="1" dirty="0" smtClean="0">
                <a:latin typeface="+mj-lt"/>
              </a:rPr>
              <a:t>% of </a:t>
            </a:r>
            <a:br>
              <a:rPr lang="en-GB" sz="900" b="1" dirty="0" smtClean="0">
                <a:latin typeface="+mj-lt"/>
              </a:rPr>
            </a:br>
            <a:r>
              <a:rPr lang="en-GB" sz="900" b="1" dirty="0" smtClean="0">
                <a:latin typeface="+mj-lt"/>
              </a:rPr>
              <a:t>‘very well informed </a:t>
            </a:r>
            <a:br>
              <a:rPr lang="en-GB" sz="900" b="1" dirty="0" smtClean="0">
                <a:latin typeface="+mj-lt"/>
              </a:rPr>
            </a:br>
            <a:r>
              <a:rPr lang="en-GB" sz="900" b="1" dirty="0" smtClean="0">
                <a:latin typeface="+mj-lt"/>
              </a:rPr>
              <a:t>+ somewhat informed’</a:t>
            </a:r>
            <a:endParaRPr lang="en-GB" sz="1100" b="1" dirty="0">
              <a:latin typeface="+mj-lt"/>
            </a:endParaRPr>
          </a:p>
        </p:txBody>
      </p:sp>
      <p:graphicFrame>
        <p:nvGraphicFramePr>
          <p:cNvPr id="3" name="Tableau 2"/>
          <p:cNvGraphicFramePr>
            <a:graphicFrameLocks noGrp="1"/>
          </p:cNvGraphicFramePr>
          <p:nvPr>
            <p:extLst>
              <p:ext uri="{D42A27DB-BD31-4B8C-83A1-F6EECF244321}">
                <p14:modId xmlns:p14="http://schemas.microsoft.com/office/powerpoint/2010/main" val="3798916339"/>
              </p:ext>
            </p:extLst>
          </p:nvPr>
        </p:nvGraphicFramePr>
        <p:xfrm>
          <a:off x="8398858" y="2088759"/>
          <a:ext cx="440342" cy="3892145"/>
        </p:xfrm>
        <a:graphic>
          <a:graphicData uri="http://schemas.openxmlformats.org/drawingml/2006/table">
            <a:tbl>
              <a:tblPr>
                <a:tableStyleId>{5C22544A-7EE6-4342-B048-85BDC9FD1C3A}</a:tableStyleId>
              </a:tblPr>
              <a:tblGrid>
                <a:gridCol w="440342"/>
              </a:tblGrid>
              <a:tr h="285352">
                <a:tc>
                  <a:txBody>
                    <a:bodyPr/>
                    <a:lstStyle/>
                    <a:p>
                      <a:pPr algn="ctr" fontAlgn="ctr"/>
                      <a:r>
                        <a:rPr lang="en-GB" sz="1100" b="1" u="none" strike="noStrike" dirty="0">
                          <a:effectLst/>
                        </a:rPr>
                        <a:t>68%</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a:effectLst/>
                        </a:rPr>
                        <a:t>75%</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312337">
                <a:tc>
                  <a:txBody>
                    <a:bodyPr/>
                    <a:lstStyle/>
                    <a:p>
                      <a:pPr algn="ctr" fontAlgn="ctr"/>
                      <a:r>
                        <a:rPr lang="en-GB" sz="1100" b="1" u="none" strike="noStrike" dirty="0">
                          <a:effectLst/>
                        </a:rPr>
                        <a:t>51%</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31785">
                <a:tc>
                  <a:txBody>
                    <a:bodyPr/>
                    <a:lstStyle/>
                    <a:p>
                      <a:pPr algn="ctr" fontAlgn="ctr"/>
                      <a:r>
                        <a:rPr lang="en-GB" sz="1100" b="1" u="none" strike="noStrike">
                          <a:effectLst/>
                        </a:rPr>
                        <a:t>69%</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a:effectLst/>
                        </a:rPr>
                        <a:t>69%</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297263">
                <a:tc>
                  <a:txBody>
                    <a:bodyPr/>
                    <a:lstStyle/>
                    <a:p>
                      <a:pPr algn="ctr" fontAlgn="ctr"/>
                      <a:r>
                        <a:rPr lang="en-GB" sz="1100" b="1" u="none" strike="noStrike">
                          <a:effectLst/>
                        </a:rPr>
                        <a:t>61%</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a:effectLst/>
                        </a:rPr>
                        <a:t>52%</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a:effectLst/>
                        </a:rPr>
                        <a:t>80%</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a:effectLst/>
                        </a:rPr>
                        <a:t>81%</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dirty="0">
                          <a:effectLst/>
                        </a:rPr>
                        <a:t>74%</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a:effectLst/>
                        </a:rPr>
                        <a:t>92%</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a:effectLst/>
                        </a:rPr>
                        <a:t>56%</a:t>
                      </a:r>
                      <a:endParaRPr lang="en-GB" sz="1100" b="1" i="0" u="none" strike="noStrike">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dirty="0">
                          <a:effectLst/>
                        </a:rPr>
                        <a:t>75%</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bl>
          </a:graphicData>
        </a:graphic>
      </p:graphicFrame>
      <p:sp>
        <p:nvSpPr>
          <p:cNvPr id="34" name="Text Box 117"/>
          <p:cNvSpPr txBox="1">
            <a:spLocks noChangeArrowheads="1"/>
          </p:cNvSpPr>
          <p:nvPr/>
        </p:nvSpPr>
        <p:spPr bwMode="auto">
          <a:xfrm>
            <a:off x="619480" y="617690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35" name="Rectangle 120"/>
          <p:cNvSpPr>
            <a:spLocks noChangeArrowheads="1"/>
          </p:cNvSpPr>
          <p:nvPr/>
        </p:nvSpPr>
        <p:spPr bwMode="auto">
          <a:xfrm>
            <a:off x="298805" y="603244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36" name="ZoneTexte 35"/>
          <p:cNvSpPr txBox="1"/>
          <p:nvPr/>
        </p:nvSpPr>
        <p:spPr>
          <a:xfrm>
            <a:off x="369270" y="603244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37" name="ZoneTexte 36"/>
          <p:cNvSpPr txBox="1"/>
          <p:nvPr/>
        </p:nvSpPr>
        <p:spPr>
          <a:xfrm>
            <a:off x="391712" y="6208261"/>
            <a:ext cx="255198" cy="369332"/>
          </a:xfrm>
          <a:prstGeom prst="rect">
            <a:avLst/>
          </a:prstGeom>
          <a:noFill/>
        </p:spPr>
        <p:txBody>
          <a:bodyPr wrap="none" rtlCol="0">
            <a:spAutoFit/>
          </a:bodyPr>
          <a:lstStyle/>
          <a:p>
            <a:r>
              <a:rPr lang="en-GB" b="1" dirty="0">
                <a:solidFill>
                  <a:srgbClr val="E65D2E"/>
                </a:solidFill>
              </a:rPr>
              <a:t>-</a:t>
            </a:r>
          </a:p>
        </p:txBody>
      </p:sp>
      <p:sp>
        <p:nvSpPr>
          <p:cNvPr id="38" name="ZoneTexte 37"/>
          <p:cNvSpPr txBox="1"/>
          <p:nvPr/>
        </p:nvSpPr>
        <p:spPr>
          <a:xfrm>
            <a:off x="8711601" y="2605215"/>
            <a:ext cx="255198" cy="369332"/>
          </a:xfrm>
          <a:prstGeom prst="rect">
            <a:avLst/>
          </a:prstGeom>
          <a:noFill/>
        </p:spPr>
        <p:txBody>
          <a:bodyPr wrap="none" rtlCol="0">
            <a:spAutoFit/>
          </a:bodyPr>
          <a:lstStyle/>
          <a:p>
            <a:r>
              <a:rPr lang="en-GB" b="1" dirty="0">
                <a:solidFill>
                  <a:srgbClr val="E65D2E"/>
                </a:solidFill>
              </a:rPr>
              <a:t>-</a:t>
            </a:r>
          </a:p>
        </p:txBody>
      </p:sp>
      <p:sp>
        <p:nvSpPr>
          <p:cNvPr id="39" name="ZoneTexte 38"/>
          <p:cNvSpPr txBox="1"/>
          <p:nvPr/>
        </p:nvSpPr>
        <p:spPr>
          <a:xfrm>
            <a:off x="8702986" y="3850165"/>
            <a:ext cx="255198" cy="369332"/>
          </a:xfrm>
          <a:prstGeom prst="rect">
            <a:avLst/>
          </a:prstGeom>
          <a:noFill/>
        </p:spPr>
        <p:txBody>
          <a:bodyPr wrap="none" rtlCol="0">
            <a:spAutoFit/>
          </a:bodyPr>
          <a:lstStyle/>
          <a:p>
            <a:r>
              <a:rPr lang="en-GB" b="1" dirty="0">
                <a:solidFill>
                  <a:srgbClr val="E65D2E"/>
                </a:solidFill>
              </a:rPr>
              <a:t>-</a:t>
            </a:r>
          </a:p>
        </p:txBody>
      </p:sp>
      <p:sp>
        <p:nvSpPr>
          <p:cNvPr id="40" name="ZoneTexte 39"/>
          <p:cNvSpPr txBox="1"/>
          <p:nvPr/>
        </p:nvSpPr>
        <p:spPr>
          <a:xfrm>
            <a:off x="8687911" y="41264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1" name="ZoneTexte 40"/>
          <p:cNvSpPr txBox="1"/>
          <p:nvPr/>
        </p:nvSpPr>
        <p:spPr>
          <a:xfrm>
            <a:off x="8704396" y="44312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2" name="ZoneTexte 41"/>
          <p:cNvSpPr txBox="1"/>
          <p:nvPr/>
        </p:nvSpPr>
        <p:spPr>
          <a:xfrm>
            <a:off x="8696304" y="506660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3" name="ZoneTexte 42"/>
          <p:cNvSpPr txBox="1"/>
          <p:nvPr/>
        </p:nvSpPr>
        <p:spPr>
          <a:xfrm>
            <a:off x="8736402" y="5369089"/>
            <a:ext cx="255198" cy="369332"/>
          </a:xfrm>
          <a:prstGeom prst="rect">
            <a:avLst/>
          </a:prstGeom>
          <a:noFill/>
        </p:spPr>
        <p:txBody>
          <a:bodyPr wrap="none" rtlCol="0">
            <a:spAutoFit/>
          </a:bodyPr>
          <a:lstStyle/>
          <a:p>
            <a:r>
              <a:rPr lang="en-GB" b="1" dirty="0">
                <a:solidFill>
                  <a:srgbClr val="E65D2E"/>
                </a:solidFill>
              </a:rPr>
              <a:t>-</a:t>
            </a:r>
          </a:p>
        </p:txBody>
      </p:sp>
      <p:sp>
        <p:nvSpPr>
          <p:cNvPr id="27" name="TextBox 26"/>
          <p:cNvSpPr txBox="1"/>
          <p:nvPr/>
        </p:nvSpPr>
        <p:spPr>
          <a:xfrm>
            <a:off x="327380" y="1476346"/>
            <a:ext cx="2173048" cy="553998"/>
          </a:xfrm>
          <a:prstGeom prst="rect">
            <a:avLst/>
          </a:prstGeom>
          <a:noFill/>
        </p:spPr>
        <p:txBody>
          <a:bodyPr wrap="square" rtlCol="0">
            <a:spAutoFit/>
          </a:bodyPr>
          <a:lstStyle/>
          <a:p>
            <a:r>
              <a:rPr lang="en-GB" sz="1000" dirty="0" smtClean="0">
                <a:latin typeface="+mj-lt"/>
              </a:rPr>
              <a:t>In %</a:t>
            </a:r>
          </a:p>
          <a:p>
            <a:r>
              <a:rPr lang="en-GB" sz="1000" dirty="0" smtClean="0">
                <a:latin typeface="+mj-lt"/>
              </a:rPr>
              <a:t>Base: drivers who already have connectivity features in their car   </a:t>
            </a:r>
            <a:endParaRPr lang="en-GB" sz="1200" dirty="0">
              <a:latin typeface="+mj-lt"/>
            </a:endParaRPr>
          </a:p>
        </p:txBody>
      </p:sp>
    </p:spTree>
    <p:extLst>
      <p:ext uri="{BB962C8B-B14F-4D97-AF65-F5344CB8AC3E}">
        <p14:creationId xmlns:p14="http://schemas.microsoft.com/office/powerpoint/2010/main" val="4047561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Research scope</a:t>
            </a:r>
            <a:br>
              <a:rPr lang="en-GB" dirty="0" smtClean="0"/>
            </a:br>
            <a:r>
              <a:rPr lang="en-GB" dirty="0" smtClean="0"/>
              <a:t>12 countries investigated in Europe</a:t>
            </a:r>
            <a:endParaRPr lang="en-GB" dirty="0"/>
          </a:p>
        </p:txBody>
      </p:sp>
      <p:grpSp>
        <p:nvGrpSpPr>
          <p:cNvPr id="3" name="Groupe 2"/>
          <p:cNvGrpSpPr/>
          <p:nvPr/>
        </p:nvGrpSpPr>
        <p:grpSpPr>
          <a:xfrm>
            <a:off x="2454846" y="810989"/>
            <a:ext cx="5322887" cy="5651500"/>
            <a:chOff x="2454846" y="810989"/>
            <a:chExt cx="5322887" cy="5651500"/>
          </a:xfrm>
        </p:grpSpPr>
        <p:sp>
          <p:nvSpPr>
            <p:cNvPr id="5" name="Freeform 287"/>
            <p:cNvSpPr>
              <a:spLocks/>
            </p:cNvSpPr>
            <p:nvPr/>
          </p:nvSpPr>
          <p:spPr bwMode="auto">
            <a:xfrm>
              <a:off x="3019996" y="4343177"/>
              <a:ext cx="1385887" cy="1252537"/>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0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2147483646 w 20000"/>
                <a:gd name="T95" fmla="*/ 2147483646 h 20000"/>
                <a:gd name="T96" fmla="*/ 2147483646 w 20000"/>
                <a:gd name="T97" fmla="*/ 2147483646 h 20000"/>
                <a:gd name="T98" fmla="*/ 2147483646 w 20000"/>
                <a:gd name="T99" fmla="*/ 2147483646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6ABCC5"/>
            </a:solidFill>
            <a:ln w="635">
              <a:solidFill>
                <a:schemeClr val="bg1"/>
              </a:solidFill>
              <a:round/>
              <a:headEnd/>
              <a:tailEnd/>
            </a:ln>
          </p:spPr>
          <p:txBody>
            <a:bodyPr/>
            <a:lstStyle/>
            <a:p>
              <a:endParaRPr lang="fr-FR"/>
            </a:p>
          </p:txBody>
        </p:sp>
        <p:sp>
          <p:nvSpPr>
            <p:cNvPr id="6" name="Freeform 296"/>
            <p:cNvSpPr>
              <a:spLocks/>
            </p:cNvSpPr>
            <p:nvPr/>
          </p:nvSpPr>
          <p:spPr bwMode="auto">
            <a:xfrm>
              <a:off x="5588571" y="5549677"/>
              <a:ext cx="217487" cy="423862"/>
            </a:xfrm>
            <a:custGeom>
              <a:avLst/>
              <a:gdLst>
                <a:gd name="T0" fmla="*/ 0 w 20000"/>
                <a:gd name="T1" fmla="*/ 2147483646 h 20000"/>
                <a:gd name="T2" fmla="*/ 2147483646 w 20000"/>
                <a:gd name="T3" fmla="*/ 2147483646 h 20000"/>
                <a:gd name="T4" fmla="*/ 2147483646 w 20000"/>
                <a:gd name="T5" fmla="*/ 0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0 w 20000"/>
                <a:gd name="T39" fmla="*/ 2147483646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D8D4C8"/>
            </a:solidFill>
            <a:ln w="635">
              <a:solidFill>
                <a:schemeClr val="bg1"/>
              </a:solidFill>
              <a:round/>
              <a:headEnd/>
              <a:tailEnd/>
            </a:ln>
          </p:spPr>
          <p:txBody>
            <a:bodyPr/>
            <a:lstStyle/>
            <a:p>
              <a:endParaRPr lang="fr-FR"/>
            </a:p>
          </p:txBody>
        </p:sp>
        <p:sp>
          <p:nvSpPr>
            <p:cNvPr id="7" name="Freeform 295"/>
            <p:cNvSpPr>
              <a:spLocks/>
            </p:cNvSpPr>
            <p:nvPr/>
          </p:nvSpPr>
          <p:spPr bwMode="auto">
            <a:xfrm>
              <a:off x="3823271" y="4290789"/>
              <a:ext cx="390525" cy="284163"/>
            </a:xfrm>
            <a:custGeom>
              <a:avLst/>
              <a:gdLst>
                <a:gd name="T0" fmla="*/ 0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0 h 20000"/>
                <a:gd name="T12" fmla="*/ 2147483646 w 20000"/>
                <a:gd name="T13" fmla="*/ 0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0 w 20000"/>
                <a:gd name="T47" fmla="*/ 2147483646 h 20000"/>
                <a:gd name="T48" fmla="*/ 0 w 20000"/>
                <a:gd name="T49" fmla="*/ 2147483646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6ABCC5"/>
            </a:solidFill>
            <a:ln w="635" algn="ctr">
              <a:solidFill>
                <a:schemeClr val="bg1"/>
              </a:solidFill>
              <a:round/>
              <a:headEnd/>
              <a:tailEnd/>
            </a:ln>
          </p:spPr>
          <p:txBody>
            <a:bodyPr/>
            <a:lstStyle/>
            <a:p>
              <a:endParaRPr lang="fr-FR"/>
            </a:p>
          </p:txBody>
        </p:sp>
        <p:sp>
          <p:nvSpPr>
            <p:cNvPr id="8" name="Freeform 294"/>
            <p:cNvSpPr>
              <a:spLocks/>
            </p:cNvSpPr>
            <p:nvPr/>
          </p:nvSpPr>
          <p:spPr bwMode="auto">
            <a:xfrm>
              <a:off x="5947346" y="5344889"/>
              <a:ext cx="630237" cy="398463"/>
            </a:xfrm>
            <a:custGeom>
              <a:avLst/>
              <a:gdLst>
                <a:gd name="T0" fmla="*/ 0 w 20000"/>
                <a:gd name="T1" fmla="*/ 0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0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0 w 20000"/>
                <a:gd name="T67" fmla="*/ 2147483646 h 20000"/>
                <a:gd name="T68" fmla="*/ 2147483646 w 20000"/>
                <a:gd name="T69" fmla="*/ 2147483646 h 20000"/>
                <a:gd name="T70" fmla="*/ 0 w 20000"/>
                <a:gd name="T71" fmla="*/ 2147483646 h 20000"/>
                <a:gd name="T72" fmla="*/ 0 w 20000"/>
                <a:gd name="T73" fmla="*/ 2147483646 h 20000"/>
                <a:gd name="T74" fmla="*/ 2147483646 w 20000"/>
                <a:gd name="T75" fmla="*/ 2147483646 h 20000"/>
                <a:gd name="T76" fmla="*/ 2147483646 w 20000"/>
                <a:gd name="T77" fmla="*/ 2147483646 h 20000"/>
                <a:gd name="T78" fmla="*/ 2147483646 w 20000"/>
                <a:gd name="T79" fmla="*/ 2147483646 h 20000"/>
                <a:gd name="T80" fmla="*/ 0 w 20000"/>
                <a:gd name="T81" fmla="*/ 2147483646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D8D4C8"/>
            </a:solidFill>
            <a:ln w="635">
              <a:solidFill>
                <a:schemeClr val="bg1"/>
              </a:solidFill>
              <a:round/>
              <a:headEnd/>
              <a:tailEnd/>
            </a:ln>
          </p:spPr>
          <p:txBody>
            <a:bodyPr/>
            <a:lstStyle/>
            <a:p>
              <a:endParaRPr lang="fr-FR"/>
            </a:p>
          </p:txBody>
        </p:sp>
        <p:sp>
          <p:nvSpPr>
            <p:cNvPr id="9" name="Freeform 293"/>
            <p:cNvSpPr>
              <a:spLocks/>
            </p:cNvSpPr>
            <p:nvPr/>
          </p:nvSpPr>
          <p:spPr bwMode="auto">
            <a:xfrm>
              <a:off x="4369371" y="3400202"/>
              <a:ext cx="280987" cy="346075"/>
            </a:xfrm>
            <a:custGeom>
              <a:avLst/>
              <a:gdLst>
                <a:gd name="T0" fmla="*/ 2147483646 w 20000"/>
                <a:gd name="T1" fmla="*/ 2147483646 h 20000"/>
                <a:gd name="T2" fmla="*/ 2147483646 w 20000"/>
                <a:gd name="T3" fmla="*/ 2147483646 h 20000"/>
                <a:gd name="T4" fmla="*/ 2147483646 w 20000"/>
                <a:gd name="T5" fmla="*/ 2147483646 h 20000"/>
                <a:gd name="T6" fmla="*/ 0 w 20000"/>
                <a:gd name="T7" fmla="*/ 2147483646 h 20000"/>
                <a:gd name="T8" fmla="*/ 0 w 20000"/>
                <a:gd name="T9" fmla="*/ 2147483646 h 20000"/>
                <a:gd name="T10" fmla="*/ 0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0 h 20000"/>
                <a:gd name="T20" fmla="*/ 2147483646 w 20000"/>
                <a:gd name="T21" fmla="*/ 0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14B9A5"/>
            </a:solidFill>
            <a:ln w="635">
              <a:solidFill>
                <a:schemeClr val="bg1"/>
              </a:solidFill>
              <a:round/>
              <a:headEnd/>
              <a:tailEnd/>
            </a:ln>
          </p:spPr>
          <p:txBody>
            <a:bodyPr/>
            <a:lstStyle/>
            <a:p>
              <a:endParaRPr lang="fr-FR"/>
            </a:p>
          </p:txBody>
        </p:sp>
        <p:sp>
          <p:nvSpPr>
            <p:cNvPr id="10" name="Freeform 292"/>
            <p:cNvSpPr>
              <a:spLocks/>
            </p:cNvSpPr>
            <p:nvPr/>
          </p:nvSpPr>
          <p:spPr bwMode="auto">
            <a:xfrm>
              <a:off x="4658296" y="3560539"/>
              <a:ext cx="146050" cy="179388"/>
            </a:xfrm>
            <a:custGeom>
              <a:avLst/>
              <a:gdLst>
                <a:gd name="T0" fmla="*/ 2147483646 w 20000"/>
                <a:gd name="T1" fmla="*/ 2147483646 h 20000"/>
                <a:gd name="T2" fmla="*/ 2147483646 w 20000"/>
                <a:gd name="T3" fmla="*/ 2147483646 h 20000"/>
                <a:gd name="T4" fmla="*/ 2147483646 w 20000"/>
                <a:gd name="T5" fmla="*/ 2147483646 h 20000"/>
                <a:gd name="T6" fmla="*/ 0 w 20000"/>
                <a:gd name="T7" fmla="*/ 2147483646 h 20000"/>
                <a:gd name="T8" fmla="*/ 1120029825 w 20000"/>
                <a:gd name="T9" fmla="*/ 2147483646 h 20000"/>
                <a:gd name="T10" fmla="*/ 1792001135 w 20000"/>
                <a:gd name="T11" fmla="*/ 2147483646 h 20000"/>
                <a:gd name="T12" fmla="*/ 2147483646 w 20000"/>
                <a:gd name="T13" fmla="*/ 2147483646 h 20000"/>
                <a:gd name="T14" fmla="*/ 2147483646 w 20000"/>
                <a:gd name="T15" fmla="*/ 2147483646 h 20000"/>
                <a:gd name="T16" fmla="*/ 2147483646 w 20000"/>
                <a:gd name="T17" fmla="*/ 0 h 20000"/>
                <a:gd name="T18" fmla="*/ 2147483646 w 20000"/>
                <a:gd name="T19" fmla="*/ 0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D8D4C8"/>
            </a:solidFill>
            <a:ln w="635">
              <a:solidFill>
                <a:schemeClr val="bg1"/>
              </a:solidFill>
              <a:round/>
              <a:headEnd/>
              <a:tailEnd/>
            </a:ln>
          </p:spPr>
          <p:txBody>
            <a:bodyPr/>
            <a:lstStyle/>
            <a:p>
              <a:endParaRPr lang="fr-FR"/>
            </a:p>
          </p:txBody>
        </p:sp>
        <p:sp>
          <p:nvSpPr>
            <p:cNvPr id="11" name="Freeform 291"/>
            <p:cNvSpPr>
              <a:spLocks/>
            </p:cNvSpPr>
            <p:nvPr/>
          </p:nvSpPr>
          <p:spPr bwMode="auto">
            <a:xfrm>
              <a:off x="4521771" y="3636739"/>
              <a:ext cx="96837" cy="71438"/>
            </a:xfrm>
            <a:custGeom>
              <a:avLst/>
              <a:gdLst>
                <a:gd name="T0" fmla="*/ 16471315 w 20000"/>
                <a:gd name="T1" fmla="*/ 214625 h 20000"/>
                <a:gd name="T2" fmla="*/ 9348426 w 20000"/>
                <a:gd name="T3" fmla="*/ 214625 h 20000"/>
                <a:gd name="T4" fmla="*/ 4896597 w 20000"/>
                <a:gd name="T5" fmla="*/ 127188 h 20000"/>
                <a:gd name="T6" fmla="*/ 0 w 20000"/>
                <a:gd name="T7" fmla="*/ 87383 h 20000"/>
                <a:gd name="T8" fmla="*/ 11572980 w 20000"/>
                <a:gd name="T9" fmla="*/ 0 h 20000"/>
                <a:gd name="T10" fmla="*/ 16471315 w 20000"/>
                <a:gd name="T11" fmla="*/ 21462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D8D4C8"/>
            </a:solidFill>
            <a:ln w="635">
              <a:solidFill>
                <a:schemeClr val="bg1"/>
              </a:solidFill>
              <a:round/>
              <a:headEnd/>
              <a:tailEnd/>
            </a:ln>
          </p:spPr>
          <p:txBody>
            <a:bodyPr/>
            <a:lstStyle/>
            <a:p>
              <a:endParaRPr lang="fr-FR"/>
            </a:p>
          </p:txBody>
        </p:sp>
        <p:sp>
          <p:nvSpPr>
            <p:cNvPr id="12" name="Freeform 290"/>
            <p:cNvSpPr>
              <a:spLocks/>
            </p:cNvSpPr>
            <p:nvPr/>
          </p:nvSpPr>
          <p:spPr bwMode="auto">
            <a:xfrm>
              <a:off x="4658296" y="3733577"/>
              <a:ext cx="69850" cy="44450"/>
            </a:xfrm>
            <a:custGeom>
              <a:avLst/>
              <a:gdLst>
                <a:gd name="T0" fmla="*/ 126097 w 20000"/>
                <a:gd name="T1" fmla="*/ 356 h 20000"/>
                <a:gd name="T2" fmla="*/ 0 w 20000"/>
                <a:gd name="T3" fmla="*/ 356 h 20000"/>
                <a:gd name="T4" fmla="*/ 78808 w 20000"/>
                <a:gd name="T5" fmla="*/ 0 h 20000"/>
                <a:gd name="T6" fmla="*/ 126097 w 20000"/>
                <a:gd name="T7" fmla="*/ 109 h 20000"/>
                <a:gd name="T8" fmla="*/ 204860 w 20000"/>
                <a:gd name="T9" fmla="*/ 109 h 20000"/>
                <a:gd name="T10" fmla="*/ 204860 w 20000"/>
                <a:gd name="T11" fmla="*/ 356 h 20000"/>
                <a:gd name="T12" fmla="*/ 126097 w 20000"/>
                <a:gd name="T13" fmla="*/ 35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D8D4C8"/>
            </a:solidFill>
            <a:ln w="635">
              <a:solidFill>
                <a:schemeClr val="bg1"/>
              </a:solidFill>
              <a:round/>
              <a:headEnd/>
              <a:tailEnd/>
            </a:ln>
          </p:spPr>
          <p:txBody>
            <a:bodyPr/>
            <a:lstStyle/>
            <a:p>
              <a:endParaRPr lang="fr-FR"/>
            </a:p>
          </p:txBody>
        </p:sp>
        <p:sp>
          <p:nvSpPr>
            <p:cNvPr id="13" name="Freeform 289"/>
            <p:cNvSpPr>
              <a:spLocks/>
            </p:cNvSpPr>
            <p:nvPr/>
          </p:nvSpPr>
          <p:spPr bwMode="auto">
            <a:xfrm>
              <a:off x="4162996" y="3733577"/>
              <a:ext cx="949325" cy="1155700"/>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2147483646 w 20000"/>
                <a:gd name="T95" fmla="*/ 2147483646 h 20000"/>
                <a:gd name="T96" fmla="*/ 2147483646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6ABCC5"/>
            </a:solidFill>
            <a:ln w="635">
              <a:solidFill>
                <a:schemeClr val="bg1"/>
              </a:solidFill>
              <a:round/>
              <a:headEnd/>
              <a:tailEnd/>
            </a:ln>
          </p:spPr>
          <p:txBody>
            <a:bodyPr/>
            <a:lstStyle/>
            <a:p>
              <a:endParaRPr lang="fr-FR"/>
            </a:p>
          </p:txBody>
        </p:sp>
        <p:sp>
          <p:nvSpPr>
            <p:cNvPr id="14" name="Freeform 288"/>
            <p:cNvSpPr>
              <a:spLocks/>
            </p:cNvSpPr>
            <p:nvPr/>
          </p:nvSpPr>
          <p:spPr bwMode="auto">
            <a:xfrm>
              <a:off x="5421883" y="996727"/>
              <a:ext cx="1179513" cy="190182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0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0 h 20000"/>
                <a:gd name="T92" fmla="*/ 2147483646 w 20000"/>
                <a:gd name="T93" fmla="*/ 2147483646 h 20000"/>
                <a:gd name="T94" fmla="*/ 2147483646 w 20000"/>
                <a:gd name="T95" fmla="*/ 2147483646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6ABCC5"/>
            </a:solidFill>
            <a:ln w="635">
              <a:solidFill>
                <a:schemeClr val="bg1"/>
              </a:solidFill>
              <a:round/>
              <a:headEnd/>
              <a:tailEnd/>
            </a:ln>
          </p:spPr>
          <p:txBody>
            <a:bodyPr/>
            <a:lstStyle/>
            <a:p>
              <a:endParaRPr lang="fr-FR"/>
            </a:p>
          </p:txBody>
        </p:sp>
        <p:sp>
          <p:nvSpPr>
            <p:cNvPr id="15" name="Freeform 286"/>
            <p:cNvSpPr>
              <a:spLocks/>
            </p:cNvSpPr>
            <p:nvPr/>
          </p:nvSpPr>
          <p:spPr bwMode="auto">
            <a:xfrm>
              <a:off x="4445571" y="5511577"/>
              <a:ext cx="141287" cy="231775"/>
            </a:xfrm>
            <a:custGeom>
              <a:avLst/>
              <a:gdLst>
                <a:gd name="T0" fmla="*/ 2113750740 w 20000"/>
                <a:gd name="T1" fmla="*/ 0 h 20000"/>
                <a:gd name="T2" fmla="*/ 2147483646 w 20000"/>
                <a:gd name="T3" fmla="*/ 0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13750740 w 20000"/>
                <a:gd name="T21" fmla="*/ 2147483646 h 20000"/>
                <a:gd name="T22" fmla="*/ 2113750740 w 20000"/>
                <a:gd name="T23" fmla="*/ 2147483646 h 20000"/>
                <a:gd name="T24" fmla="*/ 1783494475 w 20000"/>
                <a:gd name="T25" fmla="*/ 2147483646 h 20000"/>
                <a:gd name="T26" fmla="*/ 1056830652 w 20000"/>
                <a:gd name="T27" fmla="*/ 2147483646 h 20000"/>
                <a:gd name="T28" fmla="*/ 726563813 w 20000"/>
                <a:gd name="T29" fmla="*/ 2147483646 h 20000"/>
                <a:gd name="T30" fmla="*/ 1056830652 w 20000"/>
                <a:gd name="T31" fmla="*/ 2147483646 h 20000"/>
                <a:gd name="T32" fmla="*/ 1056830652 w 20000"/>
                <a:gd name="T33" fmla="*/ 2147483646 h 20000"/>
                <a:gd name="T34" fmla="*/ 726563813 w 20000"/>
                <a:gd name="T35" fmla="*/ 2147483646 h 20000"/>
                <a:gd name="T36" fmla="*/ 726563813 w 20000"/>
                <a:gd name="T37" fmla="*/ 2147483646 h 20000"/>
                <a:gd name="T38" fmla="*/ 0 w 20000"/>
                <a:gd name="T39" fmla="*/ 2147483646 h 20000"/>
                <a:gd name="T40" fmla="*/ 726563813 w 20000"/>
                <a:gd name="T41" fmla="*/ 2147483646 h 20000"/>
                <a:gd name="T42" fmla="*/ 726563813 w 20000"/>
                <a:gd name="T43" fmla="*/ 2147483646 h 20000"/>
                <a:gd name="T44" fmla="*/ 0 w 20000"/>
                <a:gd name="T45" fmla="*/ 2147483646 h 20000"/>
                <a:gd name="T46" fmla="*/ 0 w 20000"/>
                <a:gd name="T47" fmla="*/ 2147483646 h 20000"/>
                <a:gd name="T48" fmla="*/ 726563813 w 20000"/>
                <a:gd name="T49" fmla="*/ 2147483646 h 20000"/>
                <a:gd name="T50" fmla="*/ 0 w 20000"/>
                <a:gd name="T51" fmla="*/ 2147483646 h 20000"/>
                <a:gd name="T52" fmla="*/ 726563813 w 20000"/>
                <a:gd name="T53" fmla="*/ 2147483646 h 20000"/>
                <a:gd name="T54" fmla="*/ 726563813 w 20000"/>
                <a:gd name="T55" fmla="*/ 2147483646 h 20000"/>
                <a:gd name="T56" fmla="*/ 1056830652 w 20000"/>
                <a:gd name="T57" fmla="*/ 2147483646 h 20000"/>
                <a:gd name="T58" fmla="*/ 1783494475 w 20000"/>
                <a:gd name="T59" fmla="*/ 2147483646 h 20000"/>
                <a:gd name="T60" fmla="*/ 2113750740 w 20000"/>
                <a:gd name="T61" fmla="*/ 2147483646 h 20000"/>
                <a:gd name="T62" fmla="*/ 2113750740 w 20000"/>
                <a:gd name="T63" fmla="*/ 2147483646 h 20000"/>
                <a:gd name="T64" fmla="*/ 2113750740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D8D4C8"/>
            </a:solidFill>
            <a:ln w="635">
              <a:solidFill>
                <a:schemeClr val="bg1"/>
              </a:solidFill>
              <a:round/>
              <a:headEnd/>
              <a:tailEnd/>
            </a:ln>
          </p:spPr>
          <p:txBody>
            <a:bodyPr/>
            <a:lstStyle/>
            <a:p>
              <a:endParaRPr lang="fr-FR"/>
            </a:p>
          </p:txBody>
        </p:sp>
        <p:sp>
          <p:nvSpPr>
            <p:cNvPr id="16" name="Freeform 285"/>
            <p:cNvSpPr>
              <a:spLocks/>
            </p:cNvSpPr>
            <p:nvPr/>
          </p:nvSpPr>
          <p:spPr bwMode="auto">
            <a:xfrm>
              <a:off x="2916808" y="3111277"/>
              <a:ext cx="803275" cy="1398587"/>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0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0 h 20000"/>
                <a:gd name="T48" fmla="*/ 2147483646 w 20000"/>
                <a:gd name="T49" fmla="*/ 0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6ABCC5"/>
            </a:solidFill>
            <a:ln w="635">
              <a:solidFill>
                <a:schemeClr val="bg1"/>
              </a:solidFill>
              <a:round/>
              <a:headEnd/>
              <a:tailEnd/>
            </a:ln>
          </p:spPr>
          <p:txBody>
            <a:bodyPr/>
            <a:lstStyle/>
            <a:p>
              <a:endParaRPr lang="fr-FR"/>
            </a:p>
          </p:txBody>
        </p:sp>
        <p:sp>
          <p:nvSpPr>
            <p:cNvPr id="17" name="Freeform 284"/>
            <p:cNvSpPr>
              <a:spLocks/>
            </p:cNvSpPr>
            <p:nvPr/>
          </p:nvSpPr>
          <p:spPr bwMode="auto">
            <a:xfrm>
              <a:off x="2731071" y="3676427"/>
              <a:ext cx="257175" cy="204787"/>
            </a:xfrm>
            <a:custGeom>
              <a:avLst/>
              <a:gdLst>
                <a:gd name="T0" fmla="*/ 2147483646 w 20000"/>
                <a:gd name="T1" fmla="*/ 2147483646 h 20000"/>
                <a:gd name="T2" fmla="*/ 2147483646 w 20000"/>
                <a:gd name="T3" fmla="*/ 2147483646 h 20000"/>
                <a:gd name="T4" fmla="*/ 2147483646 w 20000"/>
                <a:gd name="T5" fmla="*/ 0 h 20000"/>
                <a:gd name="T6" fmla="*/ 2147483646 w 20000"/>
                <a:gd name="T7" fmla="*/ 0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0 w 20000"/>
                <a:gd name="T33" fmla="*/ 2147483646 h 20000"/>
                <a:gd name="T34" fmla="*/ 2147483646 w 20000"/>
                <a:gd name="T35" fmla="*/ 2147483646 h 20000"/>
                <a:gd name="T36" fmla="*/ 2147483646 w 20000"/>
                <a:gd name="T37" fmla="*/ 2147483646 h 20000"/>
                <a:gd name="T38" fmla="*/ 2147483646 w 20000"/>
                <a:gd name="T39" fmla="*/ 2147483646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D8D4C8"/>
            </a:solidFill>
            <a:ln w="635">
              <a:solidFill>
                <a:schemeClr val="bg1"/>
              </a:solidFill>
              <a:round/>
              <a:headEnd/>
              <a:tailEnd/>
            </a:ln>
          </p:spPr>
          <p:txBody>
            <a:bodyPr/>
            <a:lstStyle/>
            <a:p>
              <a:endParaRPr lang="fr-FR"/>
            </a:p>
          </p:txBody>
        </p:sp>
        <p:sp>
          <p:nvSpPr>
            <p:cNvPr id="18" name="Freeform 283"/>
            <p:cNvSpPr>
              <a:spLocks/>
            </p:cNvSpPr>
            <p:nvPr/>
          </p:nvSpPr>
          <p:spPr bwMode="auto">
            <a:xfrm>
              <a:off x="2832671" y="3147789"/>
              <a:ext cx="71437" cy="111125"/>
            </a:xfrm>
            <a:custGeom>
              <a:avLst/>
              <a:gdLst>
                <a:gd name="T0" fmla="*/ 0 w 20000"/>
                <a:gd name="T1" fmla="*/ 97610072 h 20000"/>
                <a:gd name="T2" fmla="*/ 0 w 20000"/>
                <a:gd name="T3" fmla="*/ 71424955 h 20000"/>
                <a:gd name="T4" fmla="*/ 0 w 20000"/>
                <a:gd name="T5" fmla="*/ 59519561 h 20000"/>
                <a:gd name="T6" fmla="*/ 0 w 20000"/>
                <a:gd name="T7" fmla="*/ 33329260 h 20000"/>
                <a:gd name="T8" fmla="*/ 49513 w 20000"/>
                <a:gd name="T9" fmla="*/ 33329260 h 20000"/>
                <a:gd name="T10" fmla="*/ 49513 w 20000"/>
                <a:gd name="T11" fmla="*/ 23806537 h 20000"/>
                <a:gd name="T12" fmla="*/ 214272 w 20000"/>
                <a:gd name="T13" fmla="*/ 0 h 20000"/>
                <a:gd name="T14" fmla="*/ 214272 w 20000"/>
                <a:gd name="T15" fmla="*/ 23806537 h 20000"/>
                <a:gd name="T16" fmla="*/ 131894 w 20000"/>
                <a:gd name="T17" fmla="*/ 59519561 h 20000"/>
                <a:gd name="T18" fmla="*/ 214272 w 20000"/>
                <a:gd name="T19" fmla="*/ 59519561 h 20000"/>
                <a:gd name="T20" fmla="*/ 131894 w 20000"/>
                <a:gd name="T21" fmla="*/ 71424955 h 20000"/>
                <a:gd name="T22" fmla="*/ 0 w 20000"/>
                <a:gd name="T23" fmla="*/ 9761007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D8D4C8"/>
            </a:solidFill>
            <a:ln w="635">
              <a:solidFill>
                <a:schemeClr val="bg1"/>
              </a:solidFill>
              <a:round/>
              <a:headEnd/>
              <a:tailEnd/>
            </a:ln>
          </p:spPr>
          <p:txBody>
            <a:bodyPr/>
            <a:lstStyle/>
            <a:p>
              <a:endParaRPr lang="fr-FR"/>
            </a:p>
          </p:txBody>
        </p:sp>
        <p:sp>
          <p:nvSpPr>
            <p:cNvPr id="19" name="Freeform 282"/>
            <p:cNvSpPr>
              <a:spLocks/>
            </p:cNvSpPr>
            <p:nvPr/>
          </p:nvSpPr>
          <p:spPr bwMode="auto">
            <a:xfrm>
              <a:off x="2853308" y="3276377"/>
              <a:ext cx="107950" cy="84137"/>
            </a:xfrm>
            <a:custGeom>
              <a:avLst/>
              <a:gdLst>
                <a:gd name="T0" fmla="*/ 78661211 w 20000"/>
                <a:gd name="T1" fmla="*/ 2220392 h 20000"/>
                <a:gd name="T2" fmla="*/ 56188067 w 20000"/>
                <a:gd name="T3" fmla="*/ 2220392 h 20000"/>
                <a:gd name="T4" fmla="*/ 78661211 w 20000"/>
                <a:gd name="T5" fmla="*/ 2220392 h 20000"/>
                <a:gd name="T6" fmla="*/ 44948615 w 20000"/>
                <a:gd name="T7" fmla="*/ 2220392 h 20000"/>
                <a:gd name="T8" fmla="*/ 22474920 w 20000"/>
                <a:gd name="T9" fmla="*/ 1074438 h 20000"/>
                <a:gd name="T10" fmla="*/ 0 w 20000"/>
                <a:gd name="T11" fmla="*/ 1074438 h 20000"/>
                <a:gd name="T12" fmla="*/ 22474920 w 20000"/>
                <a:gd name="T13" fmla="*/ 0 h 20000"/>
                <a:gd name="T14" fmla="*/ 44948615 w 20000"/>
                <a:gd name="T15" fmla="*/ 429591 h 20000"/>
                <a:gd name="T16" fmla="*/ 44948615 w 20000"/>
                <a:gd name="T17" fmla="*/ 0 h 20000"/>
                <a:gd name="T18" fmla="*/ 56188067 w 20000"/>
                <a:gd name="T19" fmla="*/ 0 h 20000"/>
                <a:gd name="T20" fmla="*/ 56188067 w 20000"/>
                <a:gd name="T21" fmla="*/ 1504134 h 20000"/>
                <a:gd name="T22" fmla="*/ 92146816 w 20000"/>
                <a:gd name="T23" fmla="*/ 1504134 h 20000"/>
                <a:gd name="T24" fmla="*/ 78661211 w 20000"/>
                <a:gd name="T25" fmla="*/ 222039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D8D4C8"/>
            </a:solidFill>
            <a:ln w="635">
              <a:solidFill>
                <a:schemeClr val="bg1"/>
              </a:solidFill>
              <a:round/>
              <a:headEnd/>
              <a:tailEnd/>
            </a:ln>
          </p:spPr>
          <p:txBody>
            <a:bodyPr/>
            <a:lstStyle/>
            <a:p>
              <a:endParaRPr lang="fr-FR"/>
            </a:p>
          </p:txBody>
        </p:sp>
        <p:sp>
          <p:nvSpPr>
            <p:cNvPr id="20" name="Freeform 279"/>
            <p:cNvSpPr>
              <a:spLocks/>
            </p:cNvSpPr>
            <p:nvPr/>
          </p:nvSpPr>
          <p:spPr bwMode="auto">
            <a:xfrm>
              <a:off x="3200971" y="3014439"/>
              <a:ext cx="69850" cy="44450"/>
            </a:xfrm>
            <a:custGeom>
              <a:avLst/>
              <a:gdLst>
                <a:gd name="T0" fmla="*/ 205017 w 20000"/>
                <a:gd name="T1" fmla="*/ 356 h 20000"/>
                <a:gd name="T2" fmla="*/ 0 w 20000"/>
                <a:gd name="T3" fmla="*/ 356 h 20000"/>
                <a:gd name="T4" fmla="*/ 0 w 20000"/>
                <a:gd name="T5" fmla="*/ 0 h 20000"/>
                <a:gd name="T6" fmla="*/ 78857 w 20000"/>
                <a:gd name="T7" fmla="*/ 218 h 20000"/>
                <a:gd name="T8" fmla="*/ 205017 w 20000"/>
                <a:gd name="T9" fmla="*/ 218 h 20000"/>
                <a:gd name="T10" fmla="*/ 205017 w 20000"/>
                <a:gd name="T11" fmla="*/ 35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D8D4C8"/>
            </a:solidFill>
            <a:ln w="635">
              <a:solidFill>
                <a:schemeClr val="bg1"/>
              </a:solidFill>
              <a:round/>
              <a:headEnd/>
              <a:tailEnd/>
            </a:ln>
          </p:spPr>
          <p:txBody>
            <a:bodyPr/>
            <a:lstStyle/>
            <a:p>
              <a:endParaRPr lang="fr-FR"/>
            </a:p>
          </p:txBody>
        </p:sp>
        <p:sp>
          <p:nvSpPr>
            <p:cNvPr id="21" name="Freeform 278"/>
            <p:cNvSpPr>
              <a:spLocks/>
            </p:cNvSpPr>
            <p:nvPr/>
          </p:nvSpPr>
          <p:spPr bwMode="auto">
            <a:xfrm>
              <a:off x="2796158" y="3322414"/>
              <a:ext cx="19050" cy="44450"/>
            </a:xfrm>
            <a:custGeom>
              <a:avLst/>
              <a:gdLst>
                <a:gd name="T0" fmla="*/ 0 w 20000"/>
                <a:gd name="T1" fmla="*/ 356 h 20000"/>
                <a:gd name="T2" fmla="*/ 0 w 20000"/>
                <a:gd name="T3" fmla="*/ 356 h 20000"/>
                <a:gd name="T4" fmla="*/ 0 w 20000"/>
                <a:gd name="T5" fmla="*/ 0 h 20000"/>
                <a:gd name="T6" fmla="*/ 0 w 20000"/>
                <a:gd name="T7" fmla="*/ 133 h 20000"/>
                <a:gd name="T8" fmla="*/ 0 w 20000"/>
                <a:gd name="T9" fmla="*/ 356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D8D4C8"/>
            </a:solidFill>
            <a:ln w="635">
              <a:solidFill>
                <a:schemeClr val="bg1"/>
              </a:solidFill>
              <a:round/>
              <a:headEnd/>
              <a:tailEnd/>
            </a:ln>
          </p:spPr>
          <p:txBody>
            <a:bodyPr/>
            <a:lstStyle/>
            <a:p>
              <a:endParaRPr lang="fr-FR"/>
            </a:p>
          </p:txBody>
        </p:sp>
        <p:sp>
          <p:nvSpPr>
            <p:cNvPr id="22" name="Freeform 277"/>
            <p:cNvSpPr>
              <a:spLocks/>
            </p:cNvSpPr>
            <p:nvPr/>
          </p:nvSpPr>
          <p:spPr bwMode="auto">
            <a:xfrm>
              <a:off x="2769171" y="3276377"/>
              <a:ext cx="46037" cy="19050"/>
            </a:xfrm>
            <a:custGeom>
              <a:avLst/>
              <a:gdLst>
                <a:gd name="T0" fmla="*/ 382 w 20000"/>
                <a:gd name="T1" fmla="*/ 0 h 20000"/>
                <a:gd name="T2" fmla="*/ 0 w 20000"/>
                <a:gd name="T3" fmla="*/ 0 h 20000"/>
                <a:gd name="T4" fmla="*/ 382 w 20000"/>
                <a:gd name="T5" fmla="*/ 0 h 20000"/>
                <a:gd name="T6" fmla="*/ 382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D8D4C8"/>
            </a:solidFill>
            <a:ln w="635">
              <a:solidFill>
                <a:schemeClr val="bg1"/>
              </a:solidFill>
              <a:round/>
              <a:headEnd/>
              <a:tailEnd/>
            </a:ln>
          </p:spPr>
          <p:txBody>
            <a:bodyPr/>
            <a:lstStyle/>
            <a:p>
              <a:endParaRPr lang="fr-FR"/>
            </a:p>
          </p:txBody>
        </p:sp>
        <p:sp>
          <p:nvSpPr>
            <p:cNvPr id="23" name="Freeform 276"/>
            <p:cNvSpPr>
              <a:spLocks/>
            </p:cNvSpPr>
            <p:nvPr/>
          </p:nvSpPr>
          <p:spPr bwMode="auto">
            <a:xfrm>
              <a:off x="2454846" y="3668489"/>
              <a:ext cx="469900" cy="603250"/>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0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0 h 20000"/>
                <a:gd name="T66" fmla="*/ 2147483646 w 20000"/>
                <a:gd name="T67" fmla="*/ 214748364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D8D4C8"/>
            </a:solidFill>
            <a:ln w="635">
              <a:solidFill>
                <a:schemeClr val="bg1"/>
              </a:solidFill>
              <a:round/>
              <a:headEnd/>
              <a:tailEnd/>
            </a:ln>
          </p:spPr>
          <p:txBody>
            <a:bodyPr/>
            <a:lstStyle/>
            <a:p>
              <a:endParaRPr lang="fr-FR"/>
            </a:p>
          </p:txBody>
        </p:sp>
        <p:sp>
          <p:nvSpPr>
            <p:cNvPr id="24" name="Freeform 274"/>
            <p:cNvSpPr>
              <a:spLocks/>
            </p:cNvSpPr>
            <p:nvPr/>
          </p:nvSpPr>
          <p:spPr bwMode="auto">
            <a:xfrm>
              <a:off x="4245546" y="4927377"/>
              <a:ext cx="1279525" cy="1290637"/>
            </a:xfrm>
            <a:custGeom>
              <a:avLst/>
              <a:gdLst>
                <a:gd name="T0" fmla="*/ 2147483646 w 20000"/>
                <a:gd name="T1" fmla="*/ 2147483646 h 20000"/>
                <a:gd name="T2" fmla="*/ 2147483646 w 20000"/>
                <a:gd name="T3" fmla="*/ 0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2147483646 w 20000"/>
                <a:gd name="T95" fmla="*/ 2147483646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6ABCC5"/>
            </a:solidFill>
            <a:ln w="635">
              <a:solidFill>
                <a:schemeClr val="bg1"/>
              </a:solidFill>
              <a:round/>
              <a:headEnd/>
              <a:tailEnd/>
            </a:ln>
          </p:spPr>
          <p:txBody>
            <a:bodyPr/>
            <a:lstStyle/>
            <a:p>
              <a:endParaRPr lang="fr-FR"/>
            </a:p>
          </p:txBody>
        </p:sp>
        <p:sp>
          <p:nvSpPr>
            <p:cNvPr id="25" name="Freeform 273"/>
            <p:cNvSpPr>
              <a:spLocks/>
            </p:cNvSpPr>
            <p:nvPr/>
          </p:nvSpPr>
          <p:spPr bwMode="auto">
            <a:xfrm>
              <a:off x="4894833" y="6179914"/>
              <a:ext cx="307975" cy="192088"/>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0 w 20000"/>
                <a:gd name="T11" fmla="*/ 2147483646 h 20000"/>
                <a:gd name="T12" fmla="*/ 0 w 20000"/>
                <a:gd name="T13" fmla="*/ 2147483646 h 20000"/>
                <a:gd name="T14" fmla="*/ 2147483646 w 20000"/>
                <a:gd name="T15" fmla="*/ 0 h 20000"/>
                <a:gd name="T16" fmla="*/ 2147483646 w 20000"/>
                <a:gd name="T17" fmla="*/ 2147483646 h 20000"/>
                <a:gd name="T18" fmla="*/ 2147483646 w 20000"/>
                <a:gd name="T19" fmla="*/ 0 h 20000"/>
                <a:gd name="T20" fmla="*/ 2147483646 w 20000"/>
                <a:gd name="T21" fmla="*/ 0 h 20000"/>
                <a:gd name="T22" fmla="*/ 2147483646 w 20000"/>
                <a:gd name="T23" fmla="*/ 2147483646 h 20000"/>
                <a:gd name="T24" fmla="*/ 2147483646 w 20000"/>
                <a:gd name="T25" fmla="*/ 0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D8D4C8"/>
            </a:solidFill>
            <a:ln w="635">
              <a:solidFill>
                <a:schemeClr val="bg1"/>
              </a:solidFill>
              <a:round/>
              <a:headEnd/>
              <a:tailEnd/>
            </a:ln>
          </p:spPr>
          <p:txBody>
            <a:bodyPr/>
            <a:lstStyle/>
            <a:p>
              <a:endParaRPr lang="fr-FR"/>
            </a:p>
          </p:txBody>
        </p:sp>
        <p:sp>
          <p:nvSpPr>
            <p:cNvPr id="26" name="Freeform 272"/>
            <p:cNvSpPr>
              <a:spLocks/>
            </p:cNvSpPr>
            <p:nvPr/>
          </p:nvSpPr>
          <p:spPr bwMode="auto">
            <a:xfrm>
              <a:off x="4405883" y="5768752"/>
              <a:ext cx="193675" cy="30797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0 w 20000"/>
                <a:gd name="T13" fmla="*/ 2147483646 h 20000"/>
                <a:gd name="T14" fmla="*/ 2147483646 w 20000"/>
                <a:gd name="T15" fmla="*/ 2147483646 h 20000"/>
                <a:gd name="T16" fmla="*/ 2147483646 w 20000"/>
                <a:gd name="T17" fmla="*/ 2147483646 h 20000"/>
                <a:gd name="T18" fmla="*/ 2147483646 w 20000"/>
                <a:gd name="T19" fmla="*/ 0 h 20000"/>
                <a:gd name="T20" fmla="*/ 2147483646 w 20000"/>
                <a:gd name="T21" fmla="*/ 0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D8D4C8"/>
            </a:solidFill>
            <a:ln w="635">
              <a:solidFill>
                <a:schemeClr val="bg1"/>
              </a:solidFill>
              <a:round/>
              <a:headEnd/>
              <a:tailEnd/>
            </a:ln>
          </p:spPr>
          <p:txBody>
            <a:bodyPr/>
            <a:lstStyle/>
            <a:p>
              <a:endParaRPr lang="fr-FR"/>
            </a:p>
          </p:txBody>
        </p:sp>
        <p:sp>
          <p:nvSpPr>
            <p:cNvPr id="27" name="Freeform 271"/>
            <p:cNvSpPr>
              <a:spLocks/>
            </p:cNvSpPr>
            <p:nvPr/>
          </p:nvSpPr>
          <p:spPr bwMode="auto">
            <a:xfrm>
              <a:off x="4137596" y="4459064"/>
              <a:ext cx="95250" cy="107950"/>
            </a:xfrm>
            <a:custGeom>
              <a:avLst/>
              <a:gdLst>
                <a:gd name="T0" fmla="*/ 0 w 20000"/>
                <a:gd name="T1" fmla="*/ 92112035 h 20000"/>
                <a:gd name="T2" fmla="*/ 0 w 20000"/>
                <a:gd name="T3" fmla="*/ 33699345 h 20000"/>
                <a:gd name="T4" fmla="*/ 4422943 w 20000"/>
                <a:gd name="T5" fmla="*/ 13478032 h 20000"/>
                <a:gd name="T6" fmla="*/ 11499723 w 20000"/>
                <a:gd name="T7" fmla="*/ 0 h 20000"/>
                <a:gd name="T8" fmla="*/ 8846610 w 20000"/>
                <a:gd name="T9" fmla="*/ 33699345 h 20000"/>
                <a:gd name="T10" fmla="*/ 15923276 w 20000"/>
                <a:gd name="T11" fmla="*/ 47179299 h 20000"/>
                <a:gd name="T12" fmla="*/ 15923276 w 20000"/>
                <a:gd name="T13" fmla="*/ 92112035 h 20000"/>
                <a:gd name="T14" fmla="*/ 8846610 w 20000"/>
                <a:gd name="T15" fmla="*/ 92112035 h 20000"/>
                <a:gd name="T16" fmla="*/ 0 w 20000"/>
                <a:gd name="T17" fmla="*/ 921120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D8D4C8"/>
            </a:solidFill>
            <a:ln w="635">
              <a:solidFill>
                <a:schemeClr val="bg1"/>
              </a:solidFill>
              <a:round/>
              <a:headEnd/>
              <a:tailEnd/>
            </a:ln>
          </p:spPr>
          <p:txBody>
            <a:bodyPr/>
            <a:lstStyle/>
            <a:p>
              <a:endParaRPr lang="fr-FR"/>
            </a:p>
          </p:txBody>
        </p:sp>
        <p:sp>
          <p:nvSpPr>
            <p:cNvPr id="28" name="Freeform 269"/>
            <p:cNvSpPr>
              <a:spLocks/>
            </p:cNvSpPr>
            <p:nvPr/>
          </p:nvSpPr>
          <p:spPr bwMode="auto">
            <a:xfrm>
              <a:off x="3912171" y="3944714"/>
              <a:ext cx="385762" cy="455613"/>
            </a:xfrm>
            <a:custGeom>
              <a:avLst/>
              <a:gdLst>
                <a:gd name="T0" fmla="*/ 0 w 20000"/>
                <a:gd name="T1" fmla="*/ 2147483646 h 20000"/>
                <a:gd name="T2" fmla="*/ 0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0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0 w 20000"/>
                <a:gd name="T73" fmla="*/ 214748364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6ABCC5"/>
            </a:solidFill>
            <a:ln w="635" algn="ctr">
              <a:solidFill>
                <a:schemeClr val="bg1"/>
              </a:solidFill>
              <a:round/>
              <a:headEnd/>
              <a:tailEnd/>
            </a:ln>
          </p:spPr>
          <p:txBody>
            <a:bodyPr/>
            <a:lstStyle/>
            <a:p>
              <a:endParaRPr lang="fr-FR"/>
            </a:p>
          </p:txBody>
        </p:sp>
        <p:sp>
          <p:nvSpPr>
            <p:cNvPr id="29" name="Freeform 268"/>
            <p:cNvSpPr>
              <a:spLocks/>
            </p:cNvSpPr>
            <p:nvPr/>
          </p:nvSpPr>
          <p:spPr bwMode="auto">
            <a:xfrm>
              <a:off x="4021708" y="810989"/>
              <a:ext cx="2298700" cy="2420938"/>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2147483646 w 20000"/>
                <a:gd name="T95" fmla="*/ 2147483646 h 20000"/>
                <a:gd name="T96" fmla="*/ 2147483646 w 20000"/>
                <a:gd name="T97" fmla="*/ 2147483646 h 20000"/>
                <a:gd name="T98" fmla="*/ 2147483646 w 20000"/>
                <a:gd name="T99" fmla="*/ 2147483646 h 20000"/>
                <a:gd name="T100" fmla="*/ 2147483646 w 20000"/>
                <a:gd name="T101" fmla="*/ 2147483646 h 20000"/>
                <a:gd name="T102" fmla="*/ 2147483646 w 20000"/>
                <a:gd name="T103" fmla="*/ 0 h 20000"/>
                <a:gd name="T104" fmla="*/ 2147483646 w 20000"/>
                <a:gd name="T105" fmla="*/ 2147483646 h 20000"/>
                <a:gd name="T106" fmla="*/ 2147483646 w 20000"/>
                <a:gd name="T107" fmla="*/ 2147483646 h 20000"/>
                <a:gd name="T108" fmla="*/ 2147483646 w 20000"/>
                <a:gd name="T109" fmla="*/ 2147483646 h 20000"/>
                <a:gd name="T110" fmla="*/ 2147483646 w 20000"/>
                <a:gd name="T111" fmla="*/ 2147483646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D8D4C8"/>
            </a:solidFill>
            <a:ln w="635">
              <a:solidFill>
                <a:schemeClr val="bg1"/>
              </a:solidFill>
              <a:round/>
              <a:headEnd/>
              <a:tailEnd/>
            </a:ln>
          </p:spPr>
          <p:txBody>
            <a:bodyPr/>
            <a:lstStyle/>
            <a:p>
              <a:endParaRPr lang="fr-FR"/>
            </a:p>
          </p:txBody>
        </p:sp>
        <p:sp>
          <p:nvSpPr>
            <p:cNvPr id="30" name="Freeform 267"/>
            <p:cNvSpPr>
              <a:spLocks/>
            </p:cNvSpPr>
            <p:nvPr/>
          </p:nvSpPr>
          <p:spPr bwMode="auto">
            <a:xfrm>
              <a:off x="4926583" y="1236439"/>
              <a:ext cx="122238" cy="107950"/>
            </a:xfrm>
            <a:custGeom>
              <a:avLst/>
              <a:gdLst>
                <a:gd name="T0" fmla="*/ 39111014 w 20000"/>
                <a:gd name="T1" fmla="*/ 92112035 h 20000"/>
                <a:gd name="T2" fmla="*/ 0 w 20000"/>
                <a:gd name="T3" fmla="*/ 56167033 h 20000"/>
                <a:gd name="T4" fmla="*/ 195570948 w 20000"/>
                <a:gd name="T5" fmla="*/ 0 h 20000"/>
                <a:gd name="T6" fmla="*/ 303130321 w 20000"/>
                <a:gd name="T7" fmla="*/ 33699345 h 20000"/>
                <a:gd name="T8" fmla="*/ 400931967 w 20000"/>
                <a:gd name="T9" fmla="*/ 0 h 20000"/>
                <a:gd name="T10" fmla="*/ 449810042 w 20000"/>
                <a:gd name="T11" fmla="*/ 33699345 h 20000"/>
                <a:gd name="T12" fmla="*/ 195570948 w 20000"/>
                <a:gd name="T13" fmla="*/ 80879168 h 20000"/>
                <a:gd name="T14" fmla="*/ 156478581 w 20000"/>
                <a:gd name="T15" fmla="*/ 92112035 h 20000"/>
                <a:gd name="T16" fmla="*/ 39111014 w 20000"/>
                <a:gd name="T17" fmla="*/ 921120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D8D4C8"/>
            </a:solidFill>
            <a:ln w="635">
              <a:solidFill>
                <a:schemeClr val="bg1"/>
              </a:solidFill>
              <a:round/>
              <a:headEnd/>
              <a:tailEnd/>
            </a:ln>
          </p:spPr>
          <p:txBody>
            <a:bodyPr/>
            <a:lstStyle/>
            <a:p>
              <a:endParaRPr lang="fr-FR"/>
            </a:p>
          </p:txBody>
        </p:sp>
        <p:sp>
          <p:nvSpPr>
            <p:cNvPr id="31" name="Freeform 266"/>
            <p:cNvSpPr>
              <a:spLocks/>
            </p:cNvSpPr>
            <p:nvPr/>
          </p:nvSpPr>
          <p:spPr bwMode="auto">
            <a:xfrm>
              <a:off x="4855146" y="1222152"/>
              <a:ext cx="71437" cy="84137"/>
            </a:xfrm>
            <a:custGeom>
              <a:avLst/>
              <a:gdLst>
                <a:gd name="T0" fmla="*/ 127251 w 20000"/>
                <a:gd name="T1" fmla="*/ 2220392 h 20000"/>
                <a:gd name="T2" fmla="*/ 47727 w 20000"/>
                <a:gd name="T3" fmla="*/ 2220392 h 20000"/>
                <a:gd name="T4" fmla="*/ 214732 w 20000"/>
                <a:gd name="T5" fmla="*/ 1504134 h 20000"/>
                <a:gd name="T6" fmla="*/ 127251 w 20000"/>
                <a:gd name="T7" fmla="*/ 1504134 h 20000"/>
                <a:gd name="T8" fmla="*/ 0 w 20000"/>
                <a:gd name="T9" fmla="*/ 2220392 h 20000"/>
                <a:gd name="T10" fmla="*/ 0 w 20000"/>
                <a:gd name="T11" fmla="*/ 1074438 h 20000"/>
                <a:gd name="T12" fmla="*/ 127251 w 20000"/>
                <a:gd name="T13" fmla="*/ 1074438 h 20000"/>
                <a:gd name="T14" fmla="*/ 127251 w 20000"/>
                <a:gd name="T15" fmla="*/ 0 h 20000"/>
                <a:gd name="T16" fmla="*/ 214732 w 20000"/>
                <a:gd name="T17" fmla="*/ 429591 h 20000"/>
                <a:gd name="T18" fmla="*/ 214732 w 20000"/>
                <a:gd name="T19" fmla="*/ 1504134 h 20000"/>
                <a:gd name="T20" fmla="*/ 127251 w 20000"/>
                <a:gd name="T21" fmla="*/ 222039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D8D4C8"/>
            </a:solidFill>
            <a:ln w="635">
              <a:solidFill>
                <a:schemeClr val="bg1"/>
              </a:solidFill>
              <a:round/>
              <a:headEnd/>
              <a:tailEnd/>
            </a:ln>
          </p:spPr>
          <p:txBody>
            <a:bodyPr/>
            <a:lstStyle/>
            <a:p>
              <a:endParaRPr lang="fr-FR"/>
            </a:p>
          </p:txBody>
        </p:sp>
        <p:sp>
          <p:nvSpPr>
            <p:cNvPr id="32" name="Freeform 265"/>
            <p:cNvSpPr>
              <a:spLocks/>
            </p:cNvSpPr>
            <p:nvPr/>
          </p:nvSpPr>
          <p:spPr bwMode="auto">
            <a:xfrm>
              <a:off x="4555108" y="4651152"/>
              <a:ext cx="795338" cy="373062"/>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0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0 w 20000"/>
                <a:gd name="T63" fmla="*/ 2147483646 h 20000"/>
                <a:gd name="T64" fmla="*/ 0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6ABCC5"/>
            </a:solidFill>
            <a:ln w="635">
              <a:solidFill>
                <a:schemeClr val="bg1"/>
              </a:solidFill>
              <a:round/>
              <a:headEnd/>
              <a:tailEnd/>
            </a:ln>
          </p:spPr>
          <p:txBody>
            <a:bodyPr/>
            <a:lstStyle/>
            <a:p>
              <a:endParaRPr lang="fr-FR"/>
            </a:p>
          </p:txBody>
        </p:sp>
        <p:sp>
          <p:nvSpPr>
            <p:cNvPr id="33" name="Freeform 264"/>
            <p:cNvSpPr>
              <a:spLocks/>
            </p:cNvSpPr>
            <p:nvPr/>
          </p:nvSpPr>
          <p:spPr bwMode="auto">
            <a:xfrm>
              <a:off x="4978971" y="3746277"/>
              <a:ext cx="1077912" cy="877887"/>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0 w 20000"/>
                <a:gd name="T87" fmla="*/ 2147483646 h 20000"/>
                <a:gd name="T88" fmla="*/ 0 w 20000"/>
                <a:gd name="T89" fmla="*/ 2147483646 h 20000"/>
                <a:gd name="T90" fmla="*/ 2147483646 w 20000"/>
                <a:gd name="T91" fmla="*/ 2147483646 h 20000"/>
                <a:gd name="T92" fmla="*/ 2147483646 w 20000"/>
                <a:gd name="T93" fmla="*/ 2147483646 h 20000"/>
                <a:gd name="T94" fmla="*/ 2147483646 w 20000"/>
                <a:gd name="T95" fmla="*/ 2147483646 h 20000"/>
                <a:gd name="T96" fmla="*/ 2147483646 w 20000"/>
                <a:gd name="T97" fmla="*/ 2147483646 h 20000"/>
                <a:gd name="T98" fmla="*/ 2147483646 w 20000"/>
                <a:gd name="T99" fmla="*/ 2147483646 h 20000"/>
                <a:gd name="T100" fmla="*/ 2147483646 w 20000"/>
                <a:gd name="T101" fmla="*/ 2147483646 h 20000"/>
                <a:gd name="T102" fmla="*/ 2147483646 w 20000"/>
                <a:gd name="T103" fmla="*/ 2147483646 h 20000"/>
                <a:gd name="T104" fmla="*/ 2147483646 w 20000"/>
                <a:gd name="T105" fmla="*/ 2147483646 h 20000"/>
                <a:gd name="T106" fmla="*/ 2147483646 w 20000"/>
                <a:gd name="T107" fmla="*/ 2147483646 h 20000"/>
                <a:gd name="T108" fmla="*/ 2147483646 w 20000"/>
                <a:gd name="T109" fmla="*/ 0 h 20000"/>
                <a:gd name="T110" fmla="*/ 2147483646 w 20000"/>
                <a:gd name="T111" fmla="*/ 2147483646 h 20000"/>
                <a:gd name="T112" fmla="*/ 2147483646 w 20000"/>
                <a:gd name="T113" fmla="*/ 2147483646 h 20000"/>
                <a:gd name="T114" fmla="*/ 2147483646 w 20000"/>
                <a:gd name="T115" fmla="*/ 2147483646 h 20000"/>
                <a:gd name="T116" fmla="*/ 2147483646 w 20000"/>
                <a:gd name="T117" fmla="*/ 2147483646 h 20000"/>
                <a:gd name="T118" fmla="*/ 2147483646 w 20000"/>
                <a:gd name="T119" fmla="*/ 214748364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6ABCC5"/>
            </a:solidFill>
            <a:ln w="635">
              <a:solidFill>
                <a:schemeClr val="bg1"/>
              </a:solidFill>
              <a:round/>
              <a:headEnd/>
              <a:tailEnd/>
            </a:ln>
          </p:spPr>
          <p:txBody>
            <a:bodyPr/>
            <a:lstStyle/>
            <a:p>
              <a:endParaRPr lang="fr-FR"/>
            </a:p>
          </p:txBody>
        </p:sp>
        <p:sp>
          <p:nvSpPr>
            <p:cNvPr id="34" name="Freeform 263"/>
            <p:cNvSpPr>
              <a:spLocks/>
            </p:cNvSpPr>
            <p:nvPr/>
          </p:nvSpPr>
          <p:spPr bwMode="auto">
            <a:xfrm>
              <a:off x="2486596" y="5619527"/>
              <a:ext cx="366712" cy="706437"/>
            </a:xfrm>
            <a:custGeom>
              <a:avLst/>
              <a:gdLst>
                <a:gd name="T0" fmla="*/ 2147483646 w 20000"/>
                <a:gd name="T1" fmla="*/ 0 h 20000"/>
                <a:gd name="T2" fmla="*/ 2147483646 w 20000"/>
                <a:gd name="T3" fmla="*/ 2147483646 h 20000"/>
                <a:gd name="T4" fmla="*/ 2147483646 w 20000"/>
                <a:gd name="T5" fmla="*/ 0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0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D8D4C8"/>
            </a:solidFill>
            <a:ln w="635">
              <a:solidFill>
                <a:schemeClr val="bg1"/>
              </a:solidFill>
              <a:round/>
              <a:headEnd/>
              <a:tailEnd/>
            </a:ln>
          </p:spPr>
          <p:txBody>
            <a:bodyPr/>
            <a:lstStyle/>
            <a:p>
              <a:endParaRPr lang="fr-FR"/>
            </a:p>
          </p:txBody>
        </p:sp>
        <p:sp>
          <p:nvSpPr>
            <p:cNvPr id="35" name="Freeform 262"/>
            <p:cNvSpPr>
              <a:spLocks/>
            </p:cNvSpPr>
            <p:nvPr/>
          </p:nvSpPr>
          <p:spPr bwMode="auto">
            <a:xfrm>
              <a:off x="5710808" y="4752752"/>
              <a:ext cx="974725" cy="669925"/>
            </a:xfrm>
            <a:custGeom>
              <a:avLst/>
              <a:gdLst>
                <a:gd name="T0" fmla="*/ 2147483646 w 20000"/>
                <a:gd name="T1" fmla="*/ 2147483646 h 20000"/>
                <a:gd name="T2" fmla="*/ 2147483646 w 20000"/>
                <a:gd name="T3" fmla="*/ 0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0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2147483646 w 20000"/>
                <a:gd name="T95" fmla="*/ 2147483646 h 20000"/>
                <a:gd name="T96" fmla="*/ 2147483646 w 20000"/>
                <a:gd name="T97" fmla="*/ 2147483646 h 20000"/>
                <a:gd name="T98" fmla="*/ 2147483646 w 20000"/>
                <a:gd name="T99" fmla="*/ 2147483646 h 20000"/>
                <a:gd name="T100" fmla="*/ 2147483646 w 20000"/>
                <a:gd name="T101" fmla="*/ 2147483646 h 20000"/>
                <a:gd name="T102" fmla="*/ 2147483646 w 20000"/>
                <a:gd name="T103" fmla="*/ 2147483646 h 20000"/>
                <a:gd name="T104" fmla="*/ 2147483646 w 20000"/>
                <a:gd name="T105" fmla="*/ 214748364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D8D4C8"/>
            </a:solidFill>
            <a:ln w="635">
              <a:solidFill>
                <a:schemeClr val="bg1"/>
              </a:solidFill>
              <a:round/>
              <a:headEnd/>
              <a:tailEnd/>
            </a:ln>
          </p:spPr>
          <p:txBody>
            <a:bodyPr/>
            <a:lstStyle/>
            <a:p>
              <a:endParaRPr lang="fr-FR"/>
            </a:p>
          </p:txBody>
        </p:sp>
        <p:sp>
          <p:nvSpPr>
            <p:cNvPr id="36" name="Freeform 261"/>
            <p:cNvSpPr>
              <a:spLocks/>
            </p:cNvSpPr>
            <p:nvPr/>
          </p:nvSpPr>
          <p:spPr bwMode="auto">
            <a:xfrm>
              <a:off x="4644008" y="1196752"/>
              <a:ext cx="1130300" cy="247967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0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D8D4C8"/>
            </a:solidFill>
            <a:ln w="635">
              <a:solidFill>
                <a:schemeClr val="bg1"/>
              </a:solidFill>
              <a:round/>
              <a:headEnd/>
              <a:tailEnd/>
            </a:ln>
          </p:spPr>
          <p:txBody>
            <a:bodyPr/>
            <a:lstStyle/>
            <a:p>
              <a:endParaRPr lang="fr-FR"/>
            </a:p>
          </p:txBody>
        </p:sp>
        <p:sp>
          <p:nvSpPr>
            <p:cNvPr id="37" name="Freeform 260"/>
            <p:cNvSpPr>
              <a:spLocks/>
            </p:cNvSpPr>
            <p:nvPr/>
          </p:nvSpPr>
          <p:spPr bwMode="auto">
            <a:xfrm>
              <a:off x="5350446" y="3227164"/>
              <a:ext cx="82550" cy="177800"/>
            </a:xfrm>
            <a:custGeom>
              <a:avLst/>
              <a:gdLst>
                <a:gd name="T0" fmla="*/ 413468 w 20000"/>
                <a:gd name="T1" fmla="*/ 2147483646 h 20000"/>
                <a:gd name="T2" fmla="*/ 0 w 20000"/>
                <a:gd name="T3" fmla="*/ 2147483646 h 20000"/>
                <a:gd name="T4" fmla="*/ 1034219 w 20000"/>
                <a:gd name="T5" fmla="*/ 0 h 20000"/>
                <a:gd name="T6" fmla="*/ 2137265 w 20000"/>
                <a:gd name="T7" fmla="*/ 0 h 20000"/>
                <a:gd name="T8" fmla="*/ 1792557 w 20000"/>
                <a:gd name="T9" fmla="*/ 2147483646 h 20000"/>
                <a:gd name="T10" fmla="*/ 1792557 w 20000"/>
                <a:gd name="T11" fmla="*/ 2147483646 h 20000"/>
                <a:gd name="T12" fmla="*/ 1792557 w 20000"/>
                <a:gd name="T13" fmla="*/ 2147483646 h 20000"/>
                <a:gd name="T14" fmla="*/ 413468 w 20000"/>
                <a:gd name="T15" fmla="*/ 2147483646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D8D4C8"/>
            </a:solidFill>
            <a:ln w="635">
              <a:solidFill>
                <a:schemeClr val="bg1"/>
              </a:solidFill>
              <a:round/>
              <a:headEnd/>
              <a:tailEnd/>
            </a:ln>
          </p:spPr>
          <p:txBody>
            <a:bodyPr/>
            <a:lstStyle/>
            <a:p>
              <a:endParaRPr lang="fr-FR"/>
            </a:p>
          </p:txBody>
        </p:sp>
        <p:sp>
          <p:nvSpPr>
            <p:cNvPr id="38" name="Freeform 259"/>
            <p:cNvSpPr>
              <a:spLocks/>
            </p:cNvSpPr>
            <p:nvPr/>
          </p:nvSpPr>
          <p:spPr bwMode="auto">
            <a:xfrm>
              <a:off x="5202808" y="3322414"/>
              <a:ext cx="46038" cy="193675"/>
            </a:xfrm>
            <a:custGeom>
              <a:avLst/>
              <a:gdLst>
                <a:gd name="T0" fmla="*/ 0 w 20000"/>
                <a:gd name="T1" fmla="*/ 2147483646 h 20000"/>
                <a:gd name="T2" fmla="*/ 0 w 20000"/>
                <a:gd name="T3" fmla="*/ 2147483646 h 20000"/>
                <a:gd name="T4" fmla="*/ 143 w 20000"/>
                <a:gd name="T5" fmla="*/ 2147483646 h 20000"/>
                <a:gd name="T6" fmla="*/ 143 w 20000"/>
                <a:gd name="T7" fmla="*/ 2147483646 h 20000"/>
                <a:gd name="T8" fmla="*/ 382 w 20000"/>
                <a:gd name="T9" fmla="*/ 0 h 20000"/>
                <a:gd name="T10" fmla="*/ 143 w 20000"/>
                <a:gd name="T11" fmla="*/ 2147483646 h 20000"/>
                <a:gd name="T12" fmla="*/ 0 w 20000"/>
                <a:gd name="T13" fmla="*/ 214748364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D8D4C8"/>
            </a:solidFill>
            <a:ln w="635">
              <a:solidFill>
                <a:schemeClr val="bg1"/>
              </a:solidFill>
              <a:round/>
              <a:headEnd/>
              <a:tailEnd/>
            </a:ln>
          </p:spPr>
          <p:txBody>
            <a:bodyPr/>
            <a:lstStyle/>
            <a:p>
              <a:endParaRPr lang="fr-FR"/>
            </a:p>
          </p:txBody>
        </p:sp>
        <p:sp>
          <p:nvSpPr>
            <p:cNvPr id="39" name="Freeform 258"/>
            <p:cNvSpPr>
              <a:spLocks/>
            </p:cNvSpPr>
            <p:nvPr/>
          </p:nvSpPr>
          <p:spPr bwMode="auto">
            <a:xfrm>
              <a:off x="5028183" y="3676427"/>
              <a:ext cx="47625" cy="57150"/>
            </a:xfrm>
            <a:custGeom>
              <a:avLst/>
              <a:gdLst>
                <a:gd name="T0" fmla="*/ 124 w 20000"/>
                <a:gd name="T1" fmla="*/ 12207 h 20000"/>
                <a:gd name="T2" fmla="*/ 0 w 20000"/>
                <a:gd name="T3" fmla="*/ 6401 h 20000"/>
                <a:gd name="T4" fmla="*/ 0 w 20000"/>
                <a:gd name="T5" fmla="*/ 0 h 20000"/>
                <a:gd name="T6" fmla="*/ 407 w 20000"/>
                <a:gd name="T7" fmla="*/ 6401 h 20000"/>
                <a:gd name="T8" fmla="*/ 124 w 20000"/>
                <a:gd name="T9" fmla="*/ 1220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D8D4C8"/>
            </a:solidFill>
            <a:ln w="635">
              <a:solidFill>
                <a:schemeClr val="bg1"/>
              </a:solidFill>
              <a:round/>
              <a:headEnd/>
              <a:tailEnd/>
            </a:ln>
          </p:spPr>
          <p:txBody>
            <a:bodyPr/>
            <a:lstStyle/>
            <a:p>
              <a:endParaRPr lang="fr-FR"/>
            </a:p>
          </p:txBody>
        </p:sp>
        <p:sp>
          <p:nvSpPr>
            <p:cNvPr id="40" name="Freeform 257"/>
            <p:cNvSpPr>
              <a:spLocks/>
            </p:cNvSpPr>
            <p:nvPr/>
          </p:nvSpPr>
          <p:spPr bwMode="auto">
            <a:xfrm>
              <a:off x="4188396" y="4817839"/>
              <a:ext cx="469900" cy="28257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0 h 20000"/>
                <a:gd name="T16" fmla="*/ 2147483646 w 20000"/>
                <a:gd name="T17" fmla="*/ 0 h 20000"/>
                <a:gd name="T18" fmla="*/ 2147483646 w 20000"/>
                <a:gd name="T19" fmla="*/ 0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0 w 20000"/>
                <a:gd name="T77" fmla="*/ 2147483646 h 20000"/>
                <a:gd name="T78" fmla="*/ 0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D8D4C8"/>
            </a:solidFill>
            <a:ln w="635">
              <a:solidFill>
                <a:schemeClr val="bg1"/>
              </a:solidFill>
              <a:round/>
              <a:headEnd/>
              <a:tailEnd/>
            </a:ln>
          </p:spPr>
          <p:txBody>
            <a:bodyPr/>
            <a:lstStyle/>
            <a:p>
              <a:endParaRPr lang="fr-FR"/>
            </a:p>
          </p:txBody>
        </p:sp>
        <p:sp>
          <p:nvSpPr>
            <p:cNvPr id="41" name="Freeform 256"/>
            <p:cNvSpPr>
              <a:spLocks/>
            </p:cNvSpPr>
            <p:nvPr/>
          </p:nvSpPr>
          <p:spPr bwMode="auto">
            <a:xfrm>
              <a:off x="2531046" y="5409977"/>
              <a:ext cx="1362075" cy="1052512"/>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6ABCC5"/>
            </a:solidFill>
            <a:ln w="635">
              <a:solidFill>
                <a:schemeClr val="bg1"/>
              </a:solidFill>
              <a:round/>
              <a:headEnd/>
              <a:tailEnd/>
            </a:ln>
          </p:spPr>
          <p:txBody>
            <a:bodyPr/>
            <a:lstStyle/>
            <a:p>
              <a:endParaRPr lang="fr-FR"/>
            </a:p>
          </p:txBody>
        </p:sp>
        <p:sp>
          <p:nvSpPr>
            <p:cNvPr id="42" name="Freeform 255"/>
            <p:cNvSpPr>
              <a:spLocks/>
            </p:cNvSpPr>
            <p:nvPr/>
          </p:nvSpPr>
          <p:spPr bwMode="auto">
            <a:xfrm>
              <a:off x="3791521" y="5935439"/>
              <a:ext cx="120650" cy="84138"/>
            </a:xfrm>
            <a:custGeom>
              <a:avLst/>
              <a:gdLst>
                <a:gd name="T0" fmla="*/ 242611435 w 20000"/>
                <a:gd name="T1" fmla="*/ 2220444 h 20000"/>
                <a:gd name="T2" fmla="*/ 186616395 w 20000"/>
                <a:gd name="T3" fmla="*/ 1862273 h 20000"/>
                <a:gd name="T4" fmla="*/ 186616395 w 20000"/>
                <a:gd name="T5" fmla="*/ 1074463 h 20000"/>
                <a:gd name="T6" fmla="*/ 0 w 20000"/>
                <a:gd name="T7" fmla="*/ 1074463 h 20000"/>
                <a:gd name="T8" fmla="*/ 242611435 w 20000"/>
                <a:gd name="T9" fmla="*/ 0 h 20000"/>
                <a:gd name="T10" fmla="*/ 242611435 w 20000"/>
                <a:gd name="T11" fmla="*/ 787793 h 20000"/>
                <a:gd name="T12" fmla="*/ 438568101 w 20000"/>
                <a:gd name="T13" fmla="*/ 787793 h 20000"/>
                <a:gd name="T14" fmla="*/ 335924401 w 20000"/>
                <a:gd name="T15" fmla="*/ 1074463 h 20000"/>
                <a:gd name="T16" fmla="*/ 242611435 w 20000"/>
                <a:gd name="T17" fmla="*/ 222044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D8D4C8"/>
            </a:solidFill>
            <a:ln w="635">
              <a:solidFill>
                <a:schemeClr val="bg1"/>
              </a:solidFill>
              <a:round/>
              <a:headEnd/>
              <a:tailEnd/>
            </a:ln>
          </p:spPr>
          <p:txBody>
            <a:bodyPr/>
            <a:lstStyle/>
            <a:p>
              <a:endParaRPr lang="fr-FR"/>
            </a:p>
          </p:txBody>
        </p:sp>
        <p:sp>
          <p:nvSpPr>
            <p:cNvPr id="43" name="Freeform 254"/>
            <p:cNvSpPr>
              <a:spLocks/>
            </p:cNvSpPr>
            <p:nvPr/>
          </p:nvSpPr>
          <p:spPr bwMode="auto">
            <a:xfrm>
              <a:off x="3924871" y="5908452"/>
              <a:ext cx="44450" cy="26987"/>
            </a:xfrm>
            <a:custGeom>
              <a:avLst/>
              <a:gdLst>
                <a:gd name="T0" fmla="*/ 356 w 20000"/>
                <a:gd name="T1" fmla="*/ 0 h 20000"/>
                <a:gd name="T2" fmla="*/ 0 w 20000"/>
                <a:gd name="T3" fmla="*/ 0 h 20000"/>
                <a:gd name="T4" fmla="*/ 356 w 20000"/>
                <a:gd name="T5" fmla="*/ 0 h 20000"/>
                <a:gd name="T6" fmla="*/ 356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D8D4C8"/>
            </a:solidFill>
            <a:ln w="635">
              <a:solidFill>
                <a:schemeClr val="bg1"/>
              </a:solidFill>
              <a:round/>
              <a:headEnd/>
              <a:tailEnd/>
            </a:ln>
          </p:spPr>
          <p:txBody>
            <a:bodyPr/>
            <a:lstStyle/>
            <a:p>
              <a:endParaRPr lang="fr-FR"/>
            </a:p>
          </p:txBody>
        </p:sp>
        <p:sp>
          <p:nvSpPr>
            <p:cNvPr id="44" name="Freeform 253"/>
            <p:cNvSpPr>
              <a:spLocks/>
            </p:cNvSpPr>
            <p:nvPr/>
          </p:nvSpPr>
          <p:spPr bwMode="auto">
            <a:xfrm>
              <a:off x="3648646" y="6044977"/>
              <a:ext cx="46037" cy="38100"/>
            </a:xfrm>
            <a:custGeom>
              <a:avLst/>
              <a:gdLst>
                <a:gd name="T0" fmla="*/ 382 w 20000"/>
                <a:gd name="T1" fmla="*/ 40 h 20000"/>
                <a:gd name="T2" fmla="*/ 0 w 20000"/>
                <a:gd name="T3" fmla="*/ 29 h 20000"/>
                <a:gd name="T4" fmla="*/ 382 w 20000"/>
                <a:gd name="T5" fmla="*/ 0 h 20000"/>
                <a:gd name="T6" fmla="*/ 382 w 20000"/>
                <a:gd name="T7" fmla="*/ 4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D8D4C8"/>
            </a:solidFill>
            <a:ln w="635">
              <a:solidFill>
                <a:schemeClr val="bg1"/>
              </a:solidFill>
              <a:round/>
              <a:headEnd/>
              <a:tailEnd/>
            </a:ln>
          </p:spPr>
          <p:txBody>
            <a:bodyPr/>
            <a:lstStyle/>
            <a:p>
              <a:endParaRPr lang="fr-FR"/>
            </a:p>
          </p:txBody>
        </p:sp>
        <p:sp>
          <p:nvSpPr>
            <p:cNvPr id="45" name="Freeform 252"/>
            <p:cNvSpPr>
              <a:spLocks/>
            </p:cNvSpPr>
            <p:nvPr/>
          </p:nvSpPr>
          <p:spPr bwMode="auto">
            <a:xfrm>
              <a:off x="3675633" y="5549677"/>
              <a:ext cx="82550" cy="46037"/>
            </a:xfrm>
            <a:custGeom>
              <a:avLst/>
              <a:gdLst>
                <a:gd name="T0" fmla="*/ 0 w 20000"/>
                <a:gd name="T1" fmla="*/ 0 h 20000"/>
                <a:gd name="T2" fmla="*/ 1034748 w 20000"/>
                <a:gd name="T3" fmla="*/ 382 h 20000"/>
                <a:gd name="T4" fmla="*/ 2138474 w 20000"/>
                <a:gd name="T5" fmla="*/ 232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D8D4C8"/>
            </a:solidFill>
            <a:ln w="635">
              <a:solidFill>
                <a:schemeClr val="bg1"/>
              </a:solidFill>
              <a:round/>
              <a:headEnd/>
              <a:tailEnd/>
            </a:ln>
          </p:spPr>
          <p:txBody>
            <a:bodyPr/>
            <a:lstStyle/>
            <a:p>
              <a:endParaRPr lang="fr-FR"/>
            </a:p>
          </p:txBody>
        </p:sp>
        <p:sp>
          <p:nvSpPr>
            <p:cNvPr id="46" name="Freeform 250"/>
            <p:cNvSpPr>
              <a:spLocks/>
            </p:cNvSpPr>
            <p:nvPr/>
          </p:nvSpPr>
          <p:spPr bwMode="auto">
            <a:xfrm>
              <a:off x="5253608" y="4716239"/>
              <a:ext cx="693738" cy="417513"/>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0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0 h 20000"/>
                <a:gd name="T68" fmla="*/ 2147483646 w 20000"/>
                <a:gd name="T69" fmla="*/ 0 h 20000"/>
                <a:gd name="T70" fmla="*/ 2147483646 w 20000"/>
                <a:gd name="T71" fmla="*/ 0 h 20000"/>
                <a:gd name="T72" fmla="*/ 2147483646 w 20000"/>
                <a:gd name="T73" fmla="*/ 2147483646 h 20000"/>
                <a:gd name="T74" fmla="*/ 2147483646 w 20000"/>
                <a:gd name="T75" fmla="*/ 214748364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D8D4C8"/>
            </a:solidFill>
            <a:ln w="635">
              <a:solidFill>
                <a:schemeClr val="bg1"/>
              </a:solidFill>
              <a:round/>
              <a:headEnd/>
              <a:tailEnd/>
            </a:ln>
          </p:spPr>
          <p:txBody>
            <a:bodyPr/>
            <a:lstStyle/>
            <a:p>
              <a:endParaRPr lang="fr-FR"/>
            </a:p>
          </p:txBody>
        </p:sp>
        <p:sp>
          <p:nvSpPr>
            <p:cNvPr id="47" name="Freeform 248"/>
            <p:cNvSpPr>
              <a:spLocks/>
            </p:cNvSpPr>
            <p:nvPr/>
          </p:nvSpPr>
          <p:spPr bwMode="auto">
            <a:xfrm>
              <a:off x="5710808" y="5659214"/>
              <a:ext cx="717550" cy="731838"/>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0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D8D4C8"/>
            </a:solidFill>
            <a:ln w="635">
              <a:solidFill>
                <a:schemeClr val="bg1"/>
              </a:solidFill>
              <a:round/>
              <a:headEnd/>
              <a:tailEnd/>
            </a:ln>
          </p:spPr>
          <p:txBody>
            <a:bodyPr/>
            <a:lstStyle/>
            <a:p>
              <a:endParaRPr lang="fr-FR"/>
            </a:p>
          </p:txBody>
        </p:sp>
        <p:sp>
          <p:nvSpPr>
            <p:cNvPr id="48" name="Freeform 246"/>
            <p:cNvSpPr>
              <a:spLocks/>
            </p:cNvSpPr>
            <p:nvPr/>
          </p:nvSpPr>
          <p:spPr bwMode="auto">
            <a:xfrm>
              <a:off x="6044183" y="6044977"/>
              <a:ext cx="147638" cy="147637"/>
            </a:xfrm>
            <a:custGeom>
              <a:avLst/>
              <a:gdLst>
                <a:gd name="T0" fmla="*/ 2147483646 w 20000"/>
                <a:gd name="T1" fmla="*/ 2147483646 h 20000"/>
                <a:gd name="T2" fmla="*/ 1831181804 w 20000"/>
                <a:gd name="T3" fmla="*/ 2147483646 h 20000"/>
                <a:gd name="T4" fmla="*/ 0 w 20000"/>
                <a:gd name="T5" fmla="*/ 1144783617 h 20000"/>
                <a:gd name="T6" fmla="*/ 686723364 w 20000"/>
                <a:gd name="T7" fmla="*/ 0 h 20000"/>
                <a:gd name="T8" fmla="*/ 2147483646 w 20000"/>
                <a:gd name="T9" fmla="*/ 1717115485 h 20000"/>
                <a:gd name="T10" fmla="*/ 2147483646 w 20000"/>
                <a:gd name="T11" fmla="*/ 1717115485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D8D4C8"/>
            </a:solidFill>
            <a:ln w="635">
              <a:solidFill>
                <a:schemeClr val="bg1"/>
              </a:solidFill>
              <a:round/>
              <a:headEnd/>
              <a:tailEnd/>
            </a:ln>
          </p:spPr>
          <p:txBody>
            <a:bodyPr/>
            <a:lstStyle/>
            <a:p>
              <a:endParaRPr lang="fr-FR"/>
            </a:p>
          </p:txBody>
        </p:sp>
        <p:sp>
          <p:nvSpPr>
            <p:cNvPr id="49" name="Freeform 245"/>
            <p:cNvSpPr>
              <a:spLocks/>
            </p:cNvSpPr>
            <p:nvPr/>
          </p:nvSpPr>
          <p:spPr bwMode="auto">
            <a:xfrm>
              <a:off x="6320408" y="6005289"/>
              <a:ext cx="84138" cy="46038"/>
            </a:xfrm>
            <a:custGeom>
              <a:avLst/>
              <a:gdLst>
                <a:gd name="T0" fmla="*/ 2221542 w 20000"/>
                <a:gd name="T1" fmla="*/ 382 h 20000"/>
                <a:gd name="T2" fmla="*/ 1074943 w 20000"/>
                <a:gd name="T3" fmla="*/ 382 h 20000"/>
                <a:gd name="T4" fmla="*/ 1074943 w 20000"/>
                <a:gd name="T5" fmla="*/ 117 h 20000"/>
                <a:gd name="T6" fmla="*/ 429954 w 20000"/>
                <a:gd name="T7" fmla="*/ 382 h 20000"/>
                <a:gd name="T8" fmla="*/ 0 w 20000"/>
                <a:gd name="T9" fmla="*/ 117 h 20000"/>
                <a:gd name="T10" fmla="*/ 1504968 w 20000"/>
                <a:gd name="T11" fmla="*/ 0 h 20000"/>
                <a:gd name="T12" fmla="*/ 2221542 w 20000"/>
                <a:gd name="T13" fmla="*/ 117 h 20000"/>
                <a:gd name="T14" fmla="*/ 2221542 w 20000"/>
                <a:gd name="T15" fmla="*/ 382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D8D4C8"/>
            </a:solidFill>
            <a:ln w="635">
              <a:solidFill>
                <a:schemeClr val="bg1"/>
              </a:solidFill>
              <a:round/>
              <a:headEnd/>
              <a:tailEnd/>
            </a:ln>
          </p:spPr>
          <p:txBody>
            <a:bodyPr/>
            <a:lstStyle/>
            <a:p>
              <a:endParaRPr lang="fr-FR"/>
            </a:p>
          </p:txBody>
        </p:sp>
        <p:sp>
          <p:nvSpPr>
            <p:cNvPr id="50" name="Freeform 243"/>
            <p:cNvSpPr>
              <a:spLocks/>
            </p:cNvSpPr>
            <p:nvPr/>
          </p:nvSpPr>
          <p:spPr bwMode="auto">
            <a:xfrm>
              <a:off x="6333108" y="6108477"/>
              <a:ext cx="44450" cy="44450"/>
            </a:xfrm>
            <a:custGeom>
              <a:avLst/>
              <a:gdLst>
                <a:gd name="T0" fmla="*/ 356 w 20000"/>
                <a:gd name="T1" fmla="*/ 356 h 20000"/>
                <a:gd name="T2" fmla="*/ 0 w 20000"/>
                <a:gd name="T3" fmla="*/ 356 h 20000"/>
                <a:gd name="T4" fmla="*/ 218 w 20000"/>
                <a:gd name="T5" fmla="*/ 356 h 20000"/>
                <a:gd name="T6" fmla="*/ 0 w 20000"/>
                <a:gd name="T7" fmla="*/ 0 h 20000"/>
                <a:gd name="T8" fmla="*/ 218 w 20000"/>
                <a:gd name="T9" fmla="*/ 218 h 20000"/>
                <a:gd name="T10" fmla="*/ 356 w 20000"/>
                <a:gd name="T11" fmla="*/ 35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D8D4C8"/>
            </a:solidFill>
            <a:ln w="635">
              <a:solidFill>
                <a:schemeClr val="bg1"/>
              </a:solidFill>
              <a:round/>
              <a:headEnd/>
              <a:tailEnd/>
            </a:ln>
          </p:spPr>
          <p:txBody>
            <a:bodyPr/>
            <a:lstStyle/>
            <a:p>
              <a:endParaRPr lang="fr-FR"/>
            </a:p>
          </p:txBody>
        </p:sp>
        <p:sp>
          <p:nvSpPr>
            <p:cNvPr id="51" name="Freeform 242"/>
            <p:cNvSpPr>
              <a:spLocks/>
            </p:cNvSpPr>
            <p:nvPr/>
          </p:nvSpPr>
          <p:spPr bwMode="auto">
            <a:xfrm>
              <a:off x="4310633" y="5409977"/>
              <a:ext cx="25400" cy="44450"/>
            </a:xfrm>
            <a:custGeom>
              <a:avLst/>
              <a:gdLst>
                <a:gd name="T0" fmla="*/ 0 w 20000"/>
                <a:gd name="T1" fmla="*/ 109 h 20000"/>
                <a:gd name="T2" fmla="*/ 0 w 20000"/>
                <a:gd name="T3" fmla="*/ 109 h 20000"/>
                <a:gd name="T4" fmla="*/ 0 w 20000"/>
                <a:gd name="T5" fmla="*/ 356 h 20000"/>
                <a:gd name="T6" fmla="*/ 0 w 20000"/>
                <a:gd name="T7" fmla="*/ 109 h 20000"/>
                <a:gd name="T8" fmla="*/ 0 w 20000"/>
                <a:gd name="T9" fmla="*/ 0 h 20000"/>
                <a:gd name="T10" fmla="*/ 0 w 20000"/>
                <a:gd name="T11" fmla="*/ 10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D8D4C8"/>
            </a:solidFill>
            <a:ln w="635">
              <a:solidFill>
                <a:schemeClr val="bg1"/>
              </a:solidFill>
              <a:round/>
              <a:headEnd/>
              <a:tailEnd/>
            </a:ln>
          </p:spPr>
          <p:txBody>
            <a:bodyPr/>
            <a:lstStyle/>
            <a:p>
              <a:endParaRPr lang="fr-FR"/>
            </a:p>
          </p:txBody>
        </p:sp>
        <p:sp>
          <p:nvSpPr>
            <p:cNvPr id="52" name="Freeform 241"/>
            <p:cNvSpPr>
              <a:spLocks/>
            </p:cNvSpPr>
            <p:nvPr/>
          </p:nvSpPr>
          <p:spPr bwMode="auto">
            <a:xfrm>
              <a:off x="4586858" y="4952777"/>
              <a:ext cx="57150" cy="19050"/>
            </a:xfrm>
            <a:custGeom>
              <a:avLst/>
              <a:gdLst>
                <a:gd name="T0" fmla="*/ 12239 w 20000"/>
                <a:gd name="T1" fmla="*/ 0 h 20000"/>
                <a:gd name="T2" fmla="*/ 6401 w 20000"/>
                <a:gd name="T3" fmla="*/ 0 h 20000"/>
                <a:gd name="T4" fmla="*/ 0 w 20000"/>
                <a:gd name="T5" fmla="*/ 0 h 20000"/>
                <a:gd name="T6" fmla="*/ 12239 w 20000"/>
                <a:gd name="T7" fmla="*/ 0 h 20000"/>
                <a:gd name="T8" fmla="*/ 12239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D8D4C8"/>
            </a:solidFill>
            <a:ln w="635">
              <a:solidFill>
                <a:schemeClr val="bg1"/>
              </a:solidFill>
              <a:round/>
              <a:headEnd/>
              <a:tailEnd/>
            </a:ln>
          </p:spPr>
          <p:txBody>
            <a:bodyPr/>
            <a:lstStyle/>
            <a:p>
              <a:endParaRPr lang="fr-FR"/>
            </a:p>
          </p:txBody>
        </p:sp>
        <p:sp>
          <p:nvSpPr>
            <p:cNvPr id="53" name="Freeform 238"/>
            <p:cNvSpPr>
              <a:spLocks/>
            </p:cNvSpPr>
            <p:nvPr/>
          </p:nvSpPr>
          <p:spPr bwMode="auto">
            <a:xfrm>
              <a:off x="5921946" y="3533552"/>
              <a:ext cx="1001712" cy="815975"/>
            </a:xfrm>
            <a:custGeom>
              <a:avLst/>
              <a:gdLst>
                <a:gd name="T0" fmla="*/ 2147483646 w 20000"/>
                <a:gd name="T1" fmla="*/ 2147483646 h 20000"/>
                <a:gd name="T2" fmla="*/ 2147483646 w 20000"/>
                <a:gd name="T3" fmla="*/ 2147483646 h 20000"/>
                <a:gd name="T4" fmla="*/ 0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0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D8D4C8"/>
            </a:solidFill>
            <a:ln w="635">
              <a:solidFill>
                <a:schemeClr val="bg1"/>
              </a:solidFill>
              <a:round/>
              <a:headEnd/>
              <a:tailEnd/>
            </a:ln>
          </p:spPr>
          <p:txBody>
            <a:bodyPr/>
            <a:lstStyle/>
            <a:p>
              <a:endParaRPr lang="fr-FR"/>
            </a:p>
          </p:txBody>
        </p:sp>
        <p:sp>
          <p:nvSpPr>
            <p:cNvPr id="54" name="Freeform 237"/>
            <p:cNvSpPr>
              <a:spLocks/>
            </p:cNvSpPr>
            <p:nvPr/>
          </p:nvSpPr>
          <p:spPr bwMode="auto">
            <a:xfrm>
              <a:off x="5837808" y="2904902"/>
              <a:ext cx="457200" cy="34607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0 w 20000"/>
                <a:gd name="T9" fmla="*/ 2147483646 h 20000"/>
                <a:gd name="T10" fmla="*/ 2147483646 w 20000"/>
                <a:gd name="T11" fmla="*/ 0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D8D4C8"/>
            </a:solidFill>
            <a:ln w="635">
              <a:solidFill>
                <a:schemeClr val="bg1"/>
              </a:solidFill>
              <a:round/>
              <a:headEnd/>
              <a:tailEnd/>
            </a:ln>
          </p:spPr>
          <p:txBody>
            <a:bodyPr/>
            <a:lstStyle/>
            <a:p>
              <a:endParaRPr lang="fr-FR"/>
            </a:p>
          </p:txBody>
        </p:sp>
        <p:sp>
          <p:nvSpPr>
            <p:cNvPr id="55" name="Freeform 235"/>
            <p:cNvSpPr>
              <a:spLocks/>
            </p:cNvSpPr>
            <p:nvPr/>
          </p:nvSpPr>
          <p:spPr bwMode="auto">
            <a:xfrm>
              <a:off x="5626671" y="3212877"/>
              <a:ext cx="841375" cy="398462"/>
            </a:xfrm>
            <a:custGeom>
              <a:avLst/>
              <a:gdLst>
                <a:gd name="T0" fmla="*/ 0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0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0 w 20000"/>
                <a:gd name="T41" fmla="*/ 2147483646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D8D4C8"/>
            </a:solidFill>
            <a:ln w="635">
              <a:solidFill>
                <a:schemeClr val="bg1"/>
              </a:solidFill>
              <a:round/>
              <a:headEnd/>
              <a:tailEnd/>
            </a:ln>
          </p:spPr>
          <p:txBody>
            <a:bodyPr/>
            <a:lstStyle/>
            <a:p>
              <a:endParaRPr lang="fr-FR"/>
            </a:p>
          </p:txBody>
        </p:sp>
        <p:sp>
          <p:nvSpPr>
            <p:cNvPr id="56" name="Freeform 234"/>
            <p:cNvSpPr>
              <a:spLocks/>
            </p:cNvSpPr>
            <p:nvPr/>
          </p:nvSpPr>
          <p:spPr bwMode="auto">
            <a:xfrm>
              <a:off x="5537771" y="3468464"/>
              <a:ext cx="679450" cy="444500"/>
            </a:xfrm>
            <a:custGeom>
              <a:avLst/>
              <a:gdLst>
                <a:gd name="T0" fmla="*/ 2147483646 w 20000"/>
                <a:gd name="T1" fmla="*/ 2147483646 h 20000"/>
                <a:gd name="T2" fmla="*/ 2147483646 w 20000"/>
                <a:gd name="T3" fmla="*/ 2147483646 h 20000"/>
                <a:gd name="T4" fmla="*/ 0 w 20000"/>
                <a:gd name="T5" fmla="*/ 2147483646 h 20000"/>
                <a:gd name="T6" fmla="*/ 2147483646 w 20000"/>
                <a:gd name="T7" fmla="*/ 2147483646 h 20000"/>
                <a:gd name="T8" fmla="*/ 0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0 h 20000"/>
                <a:gd name="T18" fmla="*/ 2147483646 w 20000"/>
                <a:gd name="T19" fmla="*/ 0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D8D4C8"/>
            </a:solidFill>
            <a:ln w="635">
              <a:solidFill>
                <a:schemeClr val="bg1"/>
              </a:solidFill>
              <a:round/>
              <a:headEnd/>
              <a:tailEnd/>
            </a:ln>
          </p:spPr>
          <p:txBody>
            <a:bodyPr/>
            <a:lstStyle/>
            <a:p>
              <a:endParaRPr lang="fr-FR"/>
            </a:p>
          </p:txBody>
        </p:sp>
        <p:sp>
          <p:nvSpPr>
            <p:cNvPr id="57" name="Freeform 233"/>
            <p:cNvSpPr>
              <a:spLocks/>
            </p:cNvSpPr>
            <p:nvPr/>
          </p:nvSpPr>
          <p:spPr bwMode="auto">
            <a:xfrm>
              <a:off x="6371208" y="4752752"/>
              <a:ext cx="373063" cy="392112"/>
            </a:xfrm>
            <a:custGeom>
              <a:avLst/>
              <a:gdLst>
                <a:gd name="T0" fmla="*/ 0 w 20000"/>
                <a:gd name="T1" fmla="*/ 0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D8D4C8"/>
            </a:solidFill>
            <a:ln w="635">
              <a:solidFill>
                <a:schemeClr val="bg1"/>
              </a:solidFill>
              <a:round/>
              <a:headEnd/>
              <a:tailEnd/>
            </a:ln>
          </p:spPr>
          <p:txBody>
            <a:bodyPr/>
            <a:lstStyle/>
            <a:p>
              <a:endParaRPr lang="fr-FR"/>
            </a:p>
          </p:txBody>
        </p:sp>
        <p:sp>
          <p:nvSpPr>
            <p:cNvPr id="58" name="Freeform 231"/>
            <p:cNvSpPr>
              <a:spLocks/>
            </p:cNvSpPr>
            <p:nvPr/>
          </p:nvSpPr>
          <p:spPr bwMode="auto">
            <a:xfrm>
              <a:off x="5871146" y="4266977"/>
              <a:ext cx="1906587" cy="1039812"/>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0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D8D4C8"/>
            </a:solidFill>
            <a:ln w="635">
              <a:solidFill>
                <a:schemeClr val="bg1"/>
              </a:solidFill>
              <a:round/>
              <a:headEnd/>
              <a:tailEnd/>
            </a:ln>
          </p:spPr>
          <p:txBody>
            <a:bodyPr/>
            <a:lstStyle/>
            <a:p>
              <a:endParaRPr lang="fr-FR"/>
            </a:p>
          </p:txBody>
        </p:sp>
        <p:sp>
          <p:nvSpPr>
            <p:cNvPr id="59" name="Freeform 230"/>
            <p:cNvSpPr>
              <a:spLocks/>
            </p:cNvSpPr>
            <p:nvPr/>
          </p:nvSpPr>
          <p:spPr bwMode="auto">
            <a:xfrm>
              <a:off x="4964683" y="4952777"/>
              <a:ext cx="347663" cy="192087"/>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0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0 w 20000"/>
                <a:gd name="T29" fmla="*/ 2147483646 h 20000"/>
                <a:gd name="T30" fmla="*/ 2147483646 w 20000"/>
                <a:gd name="T31" fmla="*/ 2147483646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D8D4C8"/>
            </a:solidFill>
            <a:ln w="635">
              <a:solidFill>
                <a:schemeClr val="bg1"/>
              </a:solidFill>
              <a:round/>
              <a:headEnd/>
              <a:tailEnd/>
            </a:ln>
          </p:spPr>
          <p:txBody>
            <a:bodyPr/>
            <a:lstStyle/>
            <a:p>
              <a:endParaRPr lang="fr-FR"/>
            </a:p>
          </p:txBody>
        </p:sp>
        <p:sp>
          <p:nvSpPr>
            <p:cNvPr id="60" name="Freeform 229"/>
            <p:cNvSpPr>
              <a:spLocks/>
            </p:cNvSpPr>
            <p:nvPr/>
          </p:nvSpPr>
          <p:spPr bwMode="auto">
            <a:xfrm>
              <a:off x="4964683" y="5062314"/>
              <a:ext cx="604838" cy="468313"/>
            </a:xfrm>
            <a:custGeom>
              <a:avLst/>
              <a:gdLst>
                <a:gd name="T0" fmla="*/ 2147483646 w 20000"/>
                <a:gd name="T1" fmla="*/ 0 h 20000"/>
                <a:gd name="T2" fmla="*/ 2147483646 w 20000"/>
                <a:gd name="T3" fmla="*/ 0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0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D8D4C8"/>
            </a:solidFill>
            <a:ln w="635">
              <a:solidFill>
                <a:schemeClr val="bg1"/>
              </a:solidFill>
              <a:round/>
              <a:headEnd/>
              <a:tailEnd/>
            </a:ln>
          </p:spPr>
          <p:txBody>
            <a:bodyPr/>
            <a:lstStyle/>
            <a:p>
              <a:endParaRPr lang="fr-FR"/>
            </a:p>
          </p:txBody>
        </p:sp>
        <p:sp>
          <p:nvSpPr>
            <p:cNvPr id="61" name="Freeform 228"/>
            <p:cNvSpPr>
              <a:spLocks/>
            </p:cNvSpPr>
            <p:nvPr/>
          </p:nvSpPr>
          <p:spPr bwMode="auto">
            <a:xfrm>
              <a:off x="5253608" y="5229002"/>
              <a:ext cx="373063" cy="34607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0 w 20000"/>
                <a:gd name="T15" fmla="*/ 0 h 20000"/>
                <a:gd name="T16" fmla="*/ 2147483646 w 20000"/>
                <a:gd name="T17" fmla="*/ 0 h 20000"/>
                <a:gd name="T18" fmla="*/ 2147483646 w 20000"/>
                <a:gd name="T19" fmla="*/ 0 h 20000"/>
                <a:gd name="T20" fmla="*/ 2147483646 w 20000"/>
                <a:gd name="T21" fmla="*/ 0 h 20000"/>
                <a:gd name="T22" fmla="*/ 2147483646 w 20000"/>
                <a:gd name="T23" fmla="*/ 0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D8D4C8"/>
            </a:solidFill>
            <a:ln w="635">
              <a:solidFill>
                <a:schemeClr val="bg1"/>
              </a:solidFill>
              <a:round/>
              <a:headEnd/>
              <a:tailEnd/>
            </a:ln>
          </p:spPr>
          <p:txBody>
            <a:bodyPr/>
            <a:lstStyle/>
            <a:p>
              <a:endParaRPr lang="fr-FR"/>
            </a:p>
          </p:txBody>
        </p:sp>
        <p:sp>
          <p:nvSpPr>
            <p:cNvPr id="62" name="Freeform 227"/>
            <p:cNvSpPr>
              <a:spLocks/>
            </p:cNvSpPr>
            <p:nvPr/>
          </p:nvSpPr>
          <p:spPr bwMode="auto">
            <a:xfrm>
              <a:off x="5525071" y="5062314"/>
              <a:ext cx="293687" cy="173038"/>
            </a:xfrm>
            <a:custGeom>
              <a:avLst/>
              <a:gdLst>
                <a:gd name="T0" fmla="*/ 0 w 20000"/>
                <a:gd name="T1" fmla="*/ 2147483646 h 20000"/>
                <a:gd name="T2" fmla="*/ 2147483646 w 20000"/>
                <a:gd name="T3" fmla="*/ 2147483646 h 20000"/>
                <a:gd name="T4" fmla="*/ 2147483646 w 20000"/>
                <a:gd name="T5" fmla="*/ 0 h 20000"/>
                <a:gd name="T6" fmla="*/ 2147483646 w 20000"/>
                <a:gd name="T7" fmla="*/ 0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0 w 20000"/>
                <a:gd name="T27" fmla="*/ 2147483646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D8D4C8"/>
            </a:solidFill>
            <a:ln w="635">
              <a:solidFill>
                <a:schemeClr val="bg1"/>
              </a:solidFill>
              <a:round/>
              <a:headEnd/>
              <a:tailEnd/>
            </a:ln>
          </p:spPr>
          <p:txBody>
            <a:bodyPr/>
            <a:lstStyle/>
            <a:p>
              <a:endParaRPr lang="fr-FR"/>
            </a:p>
          </p:txBody>
        </p:sp>
        <p:sp>
          <p:nvSpPr>
            <p:cNvPr id="63" name="Freeform 226"/>
            <p:cNvSpPr>
              <a:spLocks/>
            </p:cNvSpPr>
            <p:nvPr/>
          </p:nvSpPr>
          <p:spPr bwMode="auto">
            <a:xfrm>
              <a:off x="5601271" y="5202014"/>
              <a:ext cx="385762" cy="417513"/>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0 w 20000"/>
                <a:gd name="T49" fmla="*/ 2147483646 h 20000"/>
                <a:gd name="T50" fmla="*/ 2147483646 w 20000"/>
                <a:gd name="T51" fmla="*/ 2147483646 h 20000"/>
                <a:gd name="T52" fmla="*/ 2147483646 w 20000"/>
                <a:gd name="T53" fmla="*/ 0 h 20000"/>
                <a:gd name="T54" fmla="*/ 2147483646 w 20000"/>
                <a:gd name="T55" fmla="*/ 2147483646 h 20000"/>
                <a:gd name="T56" fmla="*/ 2147483646 w 20000"/>
                <a:gd name="T57" fmla="*/ 2147483646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D8D4C8"/>
            </a:solidFill>
            <a:ln w="635">
              <a:solidFill>
                <a:schemeClr val="bg1"/>
              </a:solidFill>
              <a:round/>
              <a:headEnd/>
              <a:tailEnd/>
            </a:ln>
          </p:spPr>
          <p:txBody>
            <a:bodyPr/>
            <a:lstStyle/>
            <a:p>
              <a:endParaRPr lang="fr-FR"/>
            </a:p>
          </p:txBody>
        </p:sp>
        <p:sp>
          <p:nvSpPr>
            <p:cNvPr id="64" name="Freeform 225"/>
            <p:cNvSpPr>
              <a:spLocks/>
            </p:cNvSpPr>
            <p:nvPr/>
          </p:nvSpPr>
          <p:spPr bwMode="auto">
            <a:xfrm>
              <a:off x="5525071" y="5446489"/>
              <a:ext cx="242887" cy="220663"/>
            </a:xfrm>
            <a:custGeom>
              <a:avLst/>
              <a:gdLst>
                <a:gd name="T0" fmla="*/ 2147483646 w 20000"/>
                <a:gd name="T1" fmla="*/ 2147483646 h 20000"/>
                <a:gd name="T2" fmla="*/ 2147483646 w 20000"/>
                <a:gd name="T3" fmla="*/ 2147483646 h 20000"/>
                <a:gd name="T4" fmla="*/ 2147483646 w 20000"/>
                <a:gd name="T5" fmla="*/ 2147483646 h 20000"/>
                <a:gd name="T6" fmla="*/ 0 w 20000"/>
                <a:gd name="T7" fmla="*/ 2147483646 h 20000"/>
                <a:gd name="T8" fmla="*/ 2147483646 w 20000"/>
                <a:gd name="T9" fmla="*/ 2147483646 h 20000"/>
                <a:gd name="T10" fmla="*/ 2147483646 w 20000"/>
                <a:gd name="T11" fmla="*/ 2147483646 h 20000"/>
                <a:gd name="T12" fmla="*/ 2147483646 w 20000"/>
                <a:gd name="T13" fmla="*/ 0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D8D4C8"/>
            </a:solidFill>
            <a:ln w="635">
              <a:solidFill>
                <a:schemeClr val="bg1"/>
              </a:solidFill>
              <a:round/>
              <a:headEnd/>
              <a:tailEnd/>
            </a:ln>
          </p:spPr>
          <p:txBody>
            <a:bodyPr/>
            <a:lstStyle/>
            <a:p>
              <a:endParaRPr lang="fr-FR"/>
            </a:p>
          </p:txBody>
        </p:sp>
        <p:sp>
          <p:nvSpPr>
            <p:cNvPr id="65" name="Freeform 224"/>
            <p:cNvSpPr>
              <a:spLocks/>
            </p:cNvSpPr>
            <p:nvPr/>
          </p:nvSpPr>
          <p:spPr bwMode="auto">
            <a:xfrm>
              <a:off x="5671121" y="5511577"/>
              <a:ext cx="219075" cy="173037"/>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0 w 20000"/>
                <a:gd name="T9" fmla="*/ 2147483646 h 20000"/>
                <a:gd name="T10" fmla="*/ 2147483646 w 20000"/>
                <a:gd name="T11" fmla="*/ 2147483646 h 20000"/>
                <a:gd name="T12" fmla="*/ 2147483646 w 20000"/>
                <a:gd name="T13" fmla="*/ 2147483646 h 20000"/>
                <a:gd name="T14" fmla="*/ 2147483646 w 20000"/>
                <a:gd name="T15" fmla="*/ 0 h 20000"/>
                <a:gd name="T16" fmla="*/ 2147483646 w 20000"/>
                <a:gd name="T17" fmla="*/ 0 h 20000"/>
                <a:gd name="T18" fmla="*/ 2147483646 w 20000"/>
                <a:gd name="T19" fmla="*/ 2147483646 h 20000"/>
                <a:gd name="T20" fmla="*/ 2147483646 w 20000"/>
                <a:gd name="T21" fmla="*/ 214748364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D8D4C8"/>
            </a:solidFill>
            <a:ln w="635">
              <a:solidFill>
                <a:schemeClr val="bg1"/>
              </a:solidFill>
              <a:round/>
              <a:headEnd/>
              <a:tailEnd/>
            </a:ln>
          </p:spPr>
          <p:txBody>
            <a:bodyPr/>
            <a:lstStyle/>
            <a:p>
              <a:endParaRPr lang="fr-FR"/>
            </a:p>
          </p:txBody>
        </p:sp>
        <p:sp>
          <p:nvSpPr>
            <p:cNvPr id="66" name="Freeform 223"/>
            <p:cNvSpPr>
              <a:spLocks/>
            </p:cNvSpPr>
            <p:nvPr/>
          </p:nvSpPr>
          <p:spPr bwMode="auto">
            <a:xfrm>
              <a:off x="5761608" y="5595714"/>
              <a:ext cx="257175" cy="244475"/>
            </a:xfrm>
            <a:custGeom>
              <a:avLst/>
              <a:gdLst>
                <a:gd name="T0" fmla="*/ 2147483646 w 20000"/>
                <a:gd name="T1" fmla="*/ 0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0 w 20000"/>
                <a:gd name="T19" fmla="*/ 2147483646 h 20000"/>
                <a:gd name="T20" fmla="*/ 0 w 20000"/>
                <a:gd name="T21" fmla="*/ 2147483646 h 20000"/>
                <a:gd name="T22" fmla="*/ 2147483646 w 20000"/>
                <a:gd name="T23" fmla="*/ 2147483646 h 20000"/>
                <a:gd name="T24" fmla="*/ 2147483646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D8D4C8"/>
            </a:solidFill>
            <a:ln w="635">
              <a:solidFill>
                <a:schemeClr val="bg1"/>
              </a:solidFill>
              <a:round/>
              <a:headEnd/>
              <a:tailEnd/>
            </a:ln>
          </p:spPr>
          <p:txBody>
            <a:bodyPr/>
            <a:lstStyle/>
            <a:p>
              <a:endParaRPr lang="fr-FR"/>
            </a:p>
          </p:txBody>
        </p:sp>
        <p:sp>
          <p:nvSpPr>
            <p:cNvPr id="67" name="Freeform 222"/>
            <p:cNvSpPr>
              <a:spLocks/>
            </p:cNvSpPr>
            <p:nvPr/>
          </p:nvSpPr>
          <p:spPr bwMode="auto">
            <a:xfrm>
              <a:off x="5305996" y="4516214"/>
              <a:ext cx="603250" cy="333375"/>
            </a:xfrm>
            <a:custGeom>
              <a:avLst/>
              <a:gdLst>
                <a:gd name="T0" fmla="*/ 2147483646 w 20000"/>
                <a:gd name="T1" fmla="*/ 0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0 w 20000"/>
                <a:gd name="T45" fmla="*/ 2147483646 h 20000"/>
                <a:gd name="T46" fmla="*/ 0 w 20000"/>
                <a:gd name="T47" fmla="*/ 2147483646 h 20000"/>
                <a:gd name="T48" fmla="*/ 214748364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D8D4C8"/>
            </a:solidFill>
            <a:ln w="635">
              <a:solidFill>
                <a:schemeClr val="bg1"/>
              </a:solidFill>
              <a:round/>
              <a:headEnd/>
              <a:tailEnd/>
            </a:ln>
          </p:spPr>
          <p:txBody>
            <a:bodyPr/>
            <a:lstStyle/>
            <a:p>
              <a:endParaRPr lang="fr-FR"/>
            </a:p>
          </p:txBody>
        </p:sp>
        <p:sp>
          <p:nvSpPr>
            <p:cNvPr id="68" name="Freeform 221"/>
            <p:cNvSpPr>
              <a:spLocks/>
            </p:cNvSpPr>
            <p:nvPr/>
          </p:nvSpPr>
          <p:spPr bwMode="auto">
            <a:xfrm>
              <a:off x="4804346" y="4343177"/>
              <a:ext cx="681037" cy="373062"/>
            </a:xfrm>
            <a:custGeom>
              <a:avLst/>
              <a:gdLst>
                <a:gd name="T0" fmla="*/ 2147483646 w 20000"/>
                <a:gd name="T1" fmla="*/ 0 h 20000"/>
                <a:gd name="T2" fmla="*/ 2147483646 w 20000"/>
                <a:gd name="T3" fmla="*/ 0 h 20000"/>
                <a:gd name="T4" fmla="*/ 2147483646 w 20000"/>
                <a:gd name="T5" fmla="*/ 0 h 20000"/>
                <a:gd name="T6" fmla="*/ 2147483646 w 20000"/>
                <a:gd name="T7" fmla="*/ 0 h 20000"/>
                <a:gd name="T8" fmla="*/ 2147483646 w 20000"/>
                <a:gd name="T9" fmla="*/ 2147483646 h 20000"/>
                <a:gd name="T10" fmla="*/ 2147483646 w 20000"/>
                <a:gd name="T11" fmla="*/ 2147483646 h 20000"/>
                <a:gd name="T12" fmla="*/ 2147483646 w 20000"/>
                <a:gd name="T13" fmla="*/ 2147483646 h 20000"/>
                <a:gd name="T14" fmla="*/ 2147483646 w 20000"/>
                <a:gd name="T15" fmla="*/ 2147483646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0 w 20000"/>
                <a:gd name="T55" fmla="*/ 2147483646 h 20000"/>
                <a:gd name="T56" fmla="*/ 0 w 20000"/>
                <a:gd name="T57" fmla="*/ 2147483646 h 20000"/>
                <a:gd name="T58" fmla="*/ 0 w 20000"/>
                <a:gd name="T59" fmla="*/ 2147483646 h 20000"/>
                <a:gd name="T60" fmla="*/ 2147483646 w 20000"/>
                <a:gd name="T61" fmla="*/ 2147483646 h 20000"/>
                <a:gd name="T62" fmla="*/ 2147483646 w 20000"/>
                <a:gd name="T63" fmla="*/ 2147483646 h 20000"/>
                <a:gd name="T64" fmla="*/ 2147483646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6ABCC5"/>
            </a:solidFill>
            <a:ln w="635">
              <a:solidFill>
                <a:schemeClr val="bg1"/>
              </a:solidFill>
              <a:round/>
              <a:headEnd/>
              <a:tailEnd/>
            </a:ln>
          </p:spPr>
          <p:txBody>
            <a:bodyPr/>
            <a:lstStyle/>
            <a:p>
              <a:endParaRPr lang="fr-FR"/>
            </a:p>
          </p:txBody>
        </p:sp>
        <p:pic>
          <p:nvPicPr>
            <p:cNvPr id="69" name="Image 68"/>
            <p:cNvPicPr>
              <a:picLocks noChangeAspect="1"/>
            </p:cNvPicPr>
            <p:nvPr/>
          </p:nvPicPr>
          <p:blipFill>
            <a:blip r:embed="rId2"/>
            <a:stretch>
              <a:fillRect/>
            </a:stretch>
          </p:blipFill>
          <p:spPr>
            <a:xfrm>
              <a:off x="5907608" y="2305075"/>
              <a:ext cx="282327" cy="188218"/>
            </a:xfrm>
            <a:prstGeom prst="rect">
              <a:avLst/>
            </a:prstGeom>
          </p:spPr>
        </p:pic>
        <p:sp>
          <p:nvSpPr>
            <p:cNvPr id="70" name="TextBox 26"/>
            <p:cNvSpPr txBox="1"/>
            <p:nvPr/>
          </p:nvSpPr>
          <p:spPr>
            <a:xfrm>
              <a:off x="5791200" y="2096117"/>
              <a:ext cx="506870" cy="215444"/>
            </a:xfrm>
            <a:prstGeom prst="rect">
              <a:avLst/>
            </a:prstGeom>
            <a:noFill/>
          </p:spPr>
          <p:txBody>
            <a:bodyPr wrap="none" rtlCol="0">
              <a:spAutoFit/>
            </a:bodyPr>
            <a:lstStyle/>
            <a:p>
              <a:r>
                <a:rPr lang="en-GB" sz="800" dirty="0" smtClean="0"/>
                <a:t>N=1006</a:t>
              </a:r>
              <a:endParaRPr lang="en-GB" sz="1050" dirty="0"/>
            </a:p>
          </p:txBody>
        </p:sp>
        <p:pic>
          <p:nvPicPr>
            <p:cNvPr id="71" name="Image 70"/>
            <p:cNvPicPr>
              <a:picLocks noChangeAspect="1"/>
            </p:cNvPicPr>
            <p:nvPr/>
          </p:nvPicPr>
          <p:blipFill>
            <a:blip r:embed="rId3"/>
            <a:stretch>
              <a:fillRect/>
            </a:stretch>
          </p:blipFill>
          <p:spPr>
            <a:xfrm>
              <a:off x="3683943" y="4758209"/>
              <a:ext cx="282327" cy="188218"/>
            </a:xfrm>
            <a:prstGeom prst="rect">
              <a:avLst/>
            </a:prstGeom>
          </p:spPr>
        </p:pic>
        <p:sp>
          <p:nvSpPr>
            <p:cNvPr id="72" name="TextBox 26"/>
            <p:cNvSpPr txBox="1"/>
            <p:nvPr/>
          </p:nvSpPr>
          <p:spPr>
            <a:xfrm>
              <a:off x="3531730" y="4945524"/>
              <a:ext cx="546945" cy="230832"/>
            </a:xfrm>
            <a:prstGeom prst="rect">
              <a:avLst/>
            </a:prstGeom>
            <a:noFill/>
          </p:spPr>
          <p:txBody>
            <a:bodyPr wrap="none" rtlCol="0">
              <a:spAutoFit/>
            </a:bodyPr>
            <a:lstStyle/>
            <a:p>
              <a:r>
                <a:rPr lang="en-GB" sz="900" dirty="0" smtClean="0"/>
                <a:t>N=1000</a:t>
              </a:r>
              <a:endParaRPr lang="en-GB" sz="1100" dirty="0"/>
            </a:p>
          </p:txBody>
        </p:sp>
        <p:pic>
          <p:nvPicPr>
            <p:cNvPr id="73" name="Image 72"/>
            <p:cNvPicPr>
              <a:picLocks noChangeAspect="1"/>
            </p:cNvPicPr>
            <p:nvPr/>
          </p:nvPicPr>
          <p:blipFill>
            <a:blip r:embed="rId4"/>
            <a:stretch>
              <a:fillRect/>
            </a:stretch>
          </p:blipFill>
          <p:spPr>
            <a:xfrm>
              <a:off x="3009271" y="5674643"/>
              <a:ext cx="282327" cy="188218"/>
            </a:xfrm>
            <a:prstGeom prst="rect">
              <a:avLst/>
            </a:prstGeom>
          </p:spPr>
        </p:pic>
        <p:sp>
          <p:nvSpPr>
            <p:cNvPr id="74" name="TextBox 26"/>
            <p:cNvSpPr txBox="1"/>
            <p:nvPr/>
          </p:nvSpPr>
          <p:spPr>
            <a:xfrm>
              <a:off x="2895600" y="5871861"/>
              <a:ext cx="546945" cy="230832"/>
            </a:xfrm>
            <a:prstGeom prst="rect">
              <a:avLst/>
            </a:prstGeom>
            <a:noFill/>
          </p:spPr>
          <p:txBody>
            <a:bodyPr wrap="none" rtlCol="0">
              <a:spAutoFit/>
            </a:bodyPr>
            <a:lstStyle/>
            <a:p>
              <a:r>
                <a:rPr lang="en-GB" sz="900" dirty="0" smtClean="0"/>
                <a:t>N=1002</a:t>
              </a:r>
              <a:endParaRPr lang="en-GB" sz="900" dirty="0"/>
            </a:p>
          </p:txBody>
        </p:sp>
        <p:pic>
          <p:nvPicPr>
            <p:cNvPr id="75" name="Image 74"/>
            <p:cNvPicPr>
              <a:picLocks noChangeAspect="1"/>
            </p:cNvPicPr>
            <p:nvPr/>
          </p:nvPicPr>
          <p:blipFill>
            <a:blip r:embed="rId5"/>
            <a:stretch>
              <a:fillRect/>
            </a:stretch>
          </p:blipFill>
          <p:spPr>
            <a:xfrm>
              <a:off x="3230874" y="4043660"/>
              <a:ext cx="282327" cy="188218"/>
            </a:xfrm>
            <a:prstGeom prst="rect">
              <a:avLst/>
            </a:prstGeom>
          </p:spPr>
        </p:pic>
        <p:sp>
          <p:nvSpPr>
            <p:cNvPr id="76" name="TextBox 26"/>
            <p:cNvSpPr txBox="1"/>
            <p:nvPr/>
          </p:nvSpPr>
          <p:spPr>
            <a:xfrm>
              <a:off x="3124200" y="3852409"/>
              <a:ext cx="489236" cy="230832"/>
            </a:xfrm>
            <a:prstGeom prst="rect">
              <a:avLst/>
            </a:prstGeom>
            <a:noFill/>
          </p:spPr>
          <p:txBody>
            <a:bodyPr wrap="none" rtlCol="0">
              <a:spAutoFit/>
            </a:bodyPr>
            <a:lstStyle/>
            <a:p>
              <a:r>
                <a:rPr lang="en-GB" sz="900" dirty="0" smtClean="0"/>
                <a:t>N=999</a:t>
              </a:r>
              <a:endParaRPr lang="en-GB" sz="1100" dirty="0"/>
            </a:p>
          </p:txBody>
        </p:sp>
        <p:pic>
          <p:nvPicPr>
            <p:cNvPr id="77" name="Image 76"/>
            <p:cNvPicPr>
              <a:picLocks noChangeAspect="1"/>
            </p:cNvPicPr>
            <p:nvPr/>
          </p:nvPicPr>
          <p:blipFill>
            <a:blip r:embed="rId6"/>
            <a:stretch>
              <a:fillRect/>
            </a:stretch>
          </p:blipFill>
          <p:spPr>
            <a:xfrm>
              <a:off x="4712270" y="5417058"/>
              <a:ext cx="282327" cy="188218"/>
            </a:xfrm>
            <a:prstGeom prst="rect">
              <a:avLst/>
            </a:prstGeom>
          </p:spPr>
        </p:pic>
        <p:sp>
          <p:nvSpPr>
            <p:cNvPr id="78" name="TextBox 26"/>
            <p:cNvSpPr txBox="1"/>
            <p:nvPr/>
          </p:nvSpPr>
          <p:spPr>
            <a:xfrm>
              <a:off x="4495800" y="5215749"/>
              <a:ext cx="546945" cy="230832"/>
            </a:xfrm>
            <a:prstGeom prst="rect">
              <a:avLst/>
            </a:prstGeom>
            <a:noFill/>
          </p:spPr>
          <p:txBody>
            <a:bodyPr wrap="none" rtlCol="0">
              <a:spAutoFit/>
            </a:bodyPr>
            <a:lstStyle/>
            <a:p>
              <a:r>
                <a:rPr lang="en-GB" sz="900" dirty="0" smtClean="0"/>
                <a:t>N=1000</a:t>
              </a:r>
              <a:endParaRPr lang="en-GB" sz="1100" dirty="0"/>
            </a:p>
          </p:txBody>
        </p:sp>
        <p:pic>
          <p:nvPicPr>
            <p:cNvPr id="79" name="Image 78"/>
            <p:cNvPicPr>
              <a:picLocks noChangeAspect="1"/>
            </p:cNvPicPr>
            <p:nvPr/>
          </p:nvPicPr>
          <p:blipFill>
            <a:blip r:embed="rId7"/>
            <a:stretch>
              <a:fillRect/>
            </a:stretch>
          </p:blipFill>
          <p:spPr>
            <a:xfrm>
              <a:off x="3877523" y="4304981"/>
              <a:ext cx="226735" cy="151157"/>
            </a:xfrm>
            <a:prstGeom prst="rect">
              <a:avLst/>
            </a:prstGeom>
          </p:spPr>
        </p:pic>
        <p:sp>
          <p:nvSpPr>
            <p:cNvPr id="80" name="TextBox 26"/>
            <p:cNvSpPr txBox="1"/>
            <p:nvPr/>
          </p:nvSpPr>
          <p:spPr>
            <a:xfrm>
              <a:off x="3750677" y="4419600"/>
              <a:ext cx="546945" cy="230832"/>
            </a:xfrm>
            <a:prstGeom prst="rect">
              <a:avLst/>
            </a:prstGeom>
            <a:noFill/>
          </p:spPr>
          <p:txBody>
            <a:bodyPr wrap="none" rtlCol="0">
              <a:spAutoFit/>
            </a:bodyPr>
            <a:lstStyle/>
            <a:p>
              <a:r>
                <a:rPr lang="en-GB" sz="900" dirty="0" smtClean="0"/>
                <a:t>N=1006</a:t>
              </a:r>
              <a:endParaRPr lang="en-GB" sz="1100" dirty="0"/>
            </a:p>
          </p:txBody>
        </p:sp>
        <p:pic>
          <p:nvPicPr>
            <p:cNvPr id="81" name="Image 80"/>
            <p:cNvPicPr>
              <a:picLocks noChangeAspect="1"/>
            </p:cNvPicPr>
            <p:nvPr/>
          </p:nvPicPr>
          <p:blipFill>
            <a:blip r:embed="rId8"/>
            <a:stretch>
              <a:fillRect/>
            </a:stretch>
          </p:blipFill>
          <p:spPr>
            <a:xfrm>
              <a:off x="4521685" y="4078389"/>
              <a:ext cx="250876" cy="167251"/>
            </a:xfrm>
            <a:prstGeom prst="rect">
              <a:avLst/>
            </a:prstGeom>
          </p:spPr>
        </p:pic>
        <p:sp>
          <p:nvSpPr>
            <p:cNvPr id="82" name="TextBox 26"/>
            <p:cNvSpPr txBox="1"/>
            <p:nvPr/>
          </p:nvSpPr>
          <p:spPr>
            <a:xfrm>
              <a:off x="4421226" y="4209024"/>
              <a:ext cx="489236" cy="230832"/>
            </a:xfrm>
            <a:prstGeom prst="rect">
              <a:avLst/>
            </a:prstGeom>
            <a:noFill/>
          </p:spPr>
          <p:txBody>
            <a:bodyPr wrap="none" rtlCol="0">
              <a:spAutoFit/>
            </a:bodyPr>
            <a:lstStyle/>
            <a:p>
              <a:r>
                <a:rPr lang="en-GB" sz="900" dirty="0" smtClean="0"/>
                <a:t>N=997</a:t>
              </a:r>
              <a:endParaRPr lang="en-GB" sz="900" dirty="0"/>
            </a:p>
          </p:txBody>
        </p:sp>
        <p:pic>
          <p:nvPicPr>
            <p:cNvPr id="83" name="Image 82"/>
            <p:cNvPicPr>
              <a:picLocks noChangeAspect="1"/>
            </p:cNvPicPr>
            <p:nvPr/>
          </p:nvPicPr>
          <p:blipFill>
            <a:blip r:embed="rId9"/>
            <a:stretch>
              <a:fillRect/>
            </a:stretch>
          </p:blipFill>
          <p:spPr>
            <a:xfrm>
              <a:off x="3933252" y="4023106"/>
              <a:ext cx="282327" cy="188218"/>
            </a:xfrm>
            <a:prstGeom prst="rect">
              <a:avLst/>
            </a:prstGeom>
          </p:spPr>
        </p:pic>
        <p:sp>
          <p:nvSpPr>
            <p:cNvPr id="84" name="TextBox 26"/>
            <p:cNvSpPr txBox="1"/>
            <p:nvPr/>
          </p:nvSpPr>
          <p:spPr>
            <a:xfrm>
              <a:off x="3854164" y="3855928"/>
              <a:ext cx="489236" cy="230832"/>
            </a:xfrm>
            <a:prstGeom prst="rect">
              <a:avLst/>
            </a:prstGeom>
            <a:noFill/>
          </p:spPr>
          <p:txBody>
            <a:bodyPr wrap="none" rtlCol="0">
              <a:spAutoFit/>
            </a:bodyPr>
            <a:lstStyle/>
            <a:p>
              <a:r>
                <a:rPr lang="en-GB" sz="900" dirty="0" smtClean="0"/>
                <a:t>N=995</a:t>
              </a:r>
              <a:endParaRPr lang="en-GB" sz="1100" dirty="0"/>
            </a:p>
          </p:txBody>
        </p:sp>
        <p:pic>
          <p:nvPicPr>
            <p:cNvPr id="85" name="Image 84"/>
            <p:cNvPicPr>
              <a:picLocks noChangeAspect="1"/>
            </p:cNvPicPr>
            <p:nvPr/>
          </p:nvPicPr>
          <p:blipFill>
            <a:blip r:embed="rId10"/>
            <a:stretch>
              <a:fillRect/>
            </a:stretch>
          </p:blipFill>
          <p:spPr>
            <a:xfrm>
              <a:off x="5008776" y="4343400"/>
              <a:ext cx="283304" cy="188869"/>
            </a:xfrm>
            <a:prstGeom prst="rect">
              <a:avLst/>
            </a:prstGeom>
          </p:spPr>
        </p:pic>
        <p:sp>
          <p:nvSpPr>
            <p:cNvPr id="86" name="TextBox 26"/>
            <p:cNvSpPr txBox="1"/>
            <p:nvPr/>
          </p:nvSpPr>
          <p:spPr>
            <a:xfrm>
              <a:off x="4876800" y="4495800"/>
              <a:ext cx="546945" cy="230832"/>
            </a:xfrm>
            <a:prstGeom prst="rect">
              <a:avLst/>
            </a:prstGeom>
            <a:noFill/>
          </p:spPr>
          <p:txBody>
            <a:bodyPr wrap="none" rtlCol="0">
              <a:spAutoFit/>
            </a:bodyPr>
            <a:lstStyle/>
            <a:p>
              <a:r>
                <a:rPr lang="en-GB" sz="900" dirty="0" smtClean="0"/>
                <a:t>N=1006</a:t>
              </a:r>
              <a:endParaRPr lang="en-GB" sz="1100" dirty="0"/>
            </a:p>
          </p:txBody>
        </p:sp>
        <p:pic>
          <p:nvPicPr>
            <p:cNvPr id="87" name="Image 86"/>
            <p:cNvPicPr>
              <a:picLocks noChangeAspect="1"/>
            </p:cNvPicPr>
            <p:nvPr/>
          </p:nvPicPr>
          <p:blipFill>
            <a:blip r:embed="rId11"/>
            <a:stretch>
              <a:fillRect/>
            </a:stretch>
          </p:blipFill>
          <p:spPr>
            <a:xfrm>
              <a:off x="5398195" y="3985666"/>
              <a:ext cx="282327" cy="188218"/>
            </a:xfrm>
            <a:prstGeom prst="rect">
              <a:avLst/>
            </a:prstGeom>
          </p:spPr>
        </p:pic>
        <p:sp>
          <p:nvSpPr>
            <p:cNvPr id="88" name="TextBox 26"/>
            <p:cNvSpPr txBox="1"/>
            <p:nvPr/>
          </p:nvSpPr>
          <p:spPr>
            <a:xfrm>
              <a:off x="5264047" y="4152872"/>
              <a:ext cx="546945" cy="230832"/>
            </a:xfrm>
            <a:prstGeom prst="rect">
              <a:avLst/>
            </a:prstGeom>
            <a:noFill/>
          </p:spPr>
          <p:txBody>
            <a:bodyPr wrap="none" rtlCol="0">
              <a:spAutoFit/>
            </a:bodyPr>
            <a:lstStyle/>
            <a:p>
              <a:r>
                <a:rPr lang="en-GB" sz="900" dirty="0" smtClean="0"/>
                <a:t>N=1000</a:t>
              </a:r>
              <a:endParaRPr lang="en-GB" sz="1100" dirty="0"/>
            </a:p>
          </p:txBody>
        </p:sp>
        <p:pic>
          <p:nvPicPr>
            <p:cNvPr id="89" name="Image 88"/>
            <p:cNvPicPr>
              <a:picLocks noChangeAspect="1"/>
            </p:cNvPicPr>
            <p:nvPr/>
          </p:nvPicPr>
          <p:blipFill>
            <a:blip r:embed="rId12"/>
            <a:stretch>
              <a:fillRect/>
            </a:stretch>
          </p:blipFill>
          <p:spPr>
            <a:xfrm>
              <a:off x="4353235" y="3486225"/>
              <a:ext cx="246323" cy="164215"/>
            </a:xfrm>
            <a:prstGeom prst="rect">
              <a:avLst/>
            </a:prstGeom>
          </p:spPr>
        </p:pic>
        <p:sp>
          <p:nvSpPr>
            <p:cNvPr id="90" name="TextBox 26"/>
            <p:cNvSpPr txBox="1"/>
            <p:nvPr/>
          </p:nvSpPr>
          <p:spPr>
            <a:xfrm>
              <a:off x="4168395" y="3319880"/>
              <a:ext cx="506870" cy="215444"/>
            </a:xfrm>
            <a:prstGeom prst="rect">
              <a:avLst/>
            </a:prstGeom>
            <a:noFill/>
          </p:spPr>
          <p:txBody>
            <a:bodyPr wrap="none" rtlCol="0">
              <a:spAutoFit/>
            </a:bodyPr>
            <a:lstStyle/>
            <a:p>
              <a:r>
                <a:rPr lang="en-GB" sz="800" dirty="0" smtClean="0"/>
                <a:t>N=1001</a:t>
              </a:r>
              <a:endParaRPr lang="en-GB" sz="1050" dirty="0"/>
            </a:p>
          </p:txBody>
        </p:sp>
        <p:pic>
          <p:nvPicPr>
            <p:cNvPr id="91" name="Image 90"/>
            <p:cNvPicPr>
              <a:picLocks noChangeAspect="1"/>
            </p:cNvPicPr>
            <p:nvPr/>
          </p:nvPicPr>
          <p:blipFill>
            <a:blip r:embed="rId13"/>
            <a:stretch>
              <a:fillRect/>
            </a:stretch>
          </p:blipFill>
          <p:spPr>
            <a:xfrm>
              <a:off x="4944725" y="4743227"/>
              <a:ext cx="250210" cy="166807"/>
            </a:xfrm>
            <a:prstGeom prst="rect">
              <a:avLst/>
            </a:prstGeom>
          </p:spPr>
        </p:pic>
        <p:sp>
          <p:nvSpPr>
            <p:cNvPr id="92" name="TextBox 26"/>
            <p:cNvSpPr txBox="1"/>
            <p:nvPr/>
          </p:nvSpPr>
          <p:spPr>
            <a:xfrm>
              <a:off x="4800560" y="4864072"/>
              <a:ext cx="546945" cy="230832"/>
            </a:xfrm>
            <a:prstGeom prst="rect">
              <a:avLst/>
            </a:prstGeom>
            <a:noFill/>
          </p:spPr>
          <p:txBody>
            <a:bodyPr wrap="none" rtlCol="0">
              <a:spAutoFit/>
            </a:bodyPr>
            <a:lstStyle/>
            <a:p>
              <a:r>
                <a:rPr lang="en-GB" sz="900" dirty="0" smtClean="0"/>
                <a:t>N=1001</a:t>
              </a:r>
              <a:endParaRPr lang="en-GB" sz="1100" dirty="0"/>
            </a:p>
          </p:txBody>
        </p:sp>
      </p:grpSp>
      <p:sp>
        <p:nvSpPr>
          <p:cNvPr id="93" name="Rectangle 132"/>
          <p:cNvSpPr txBox="1">
            <a:spLocks noChangeArrowheads="1"/>
          </p:cNvSpPr>
          <p:nvPr/>
        </p:nvSpPr>
        <p:spPr>
          <a:xfrm>
            <a:off x="507408" y="1610634"/>
            <a:ext cx="2581275" cy="405905"/>
          </a:xfrm>
          <a:prstGeom prst="rect">
            <a:avLst/>
          </a:prstGeom>
          <a:ln>
            <a:solidFill>
              <a:schemeClr val="tx1"/>
            </a:solidFill>
            <a:miter lim="800000"/>
            <a:headEnd/>
            <a:tailEnd/>
          </a:ln>
        </p:spPr>
        <p:txBody>
          <a:bodyPr vert="horz" lIns="91440" tIns="45720" rIns="91440" bIns="45720" rtlCol="0" anchor="ctr">
            <a:normAutofit fontScale="70000" lnSpcReduction="20000"/>
          </a:bodyPr>
          <a:lstStyle>
            <a:lvl1pPr marL="342900" indent="-342900" algn="l" defTabSz="457200" rtl="0" eaLnBrk="1" latinLnBrk="0" hangingPunct="1">
              <a:spcBef>
                <a:spcPct val="20000"/>
              </a:spcBef>
              <a:buClr>
                <a:srgbClr val="95774C"/>
              </a:buClr>
              <a:buFont typeface="Lucida Grande"/>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Lucida Grande"/>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Lucida Grande"/>
              <a:buChar char="●"/>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altLang="ja-JP" sz="2000" dirty="0" smtClean="0">
                <a:latin typeface="+mj-lt"/>
                <a:ea typeface="ＭＳ Ｐゴシック" panose="020B0600070205080204" pitchFamily="34" charset="-128"/>
              </a:rPr>
              <a:t>Sample size : </a:t>
            </a:r>
            <a:r>
              <a:rPr lang="en-US" altLang="ja-JP" sz="2000" b="1" dirty="0" smtClean="0">
                <a:latin typeface="+mj-lt"/>
                <a:ea typeface="ＭＳ Ｐゴシック" panose="020B0600070205080204" pitchFamily="34" charset="-128"/>
              </a:rPr>
              <a:t>12013</a:t>
            </a:r>
            <a:r>
              <a:rPr lang="en-US" altLang="ja-JP" sz="2000" dirty="0" smtClean="0">
                <a:latin typeface="+mj-lt"/>
                <a:ea typeface="ＭＳ Ｐゴシック" panose="020B0600070205080204" pitchFamily="34" charset="-128"/>
              </a:rPr>
              <a:t> respondents</a:t>
            </a:r>
          </a:p>
        </p:txBody>
      </p:sp>
      <p:sp>
        <p:nvSpPr>
          <p:cNvPr id="94" name="Text Box 225"/>
          <p:cNvSpPr txBox="1">
            <a:spLocks noChangeArrowheads="1"/>
          </p:cNvSpPr>
          <p:nvPr/>
        </p:nvSpPr>
        <p:spPr bwMode="ltGray">
          <a:xfrm>
            <a:off x="552269" y="2106876"/>
            <a:ext cx="31607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Narrow" panose="020B0606020202030204" pitchFamily="34" charset="0"/>
              </a:defRPr>
            </a:lvl1pPr>
            <a:lvl2pPr marL="742950" indent="-285750" eaLnBrk="0" hangingPunct="0">
              <a:defRPr sz="1400">
                <a:solidFill>
                  <a:schemeClr val="tx1"/>
                </a:solidFill>
                <a:latin typeface="Arial Narrow" panose="020B0606020202030204" pitchFamily="34" charset="0"/>
              </a:defRPr>
            </a:lvl2pPr>
            <a:lvl3pPr marL="1143000" indent="-228600" eaLnBrk="0" hangingPunct="0">
              <a:defRPr sz="1400">
                <a:solidFill>
                  <a:schemeClr val="tx1"/>
                </a:solidFill>
                <a:latin typeface="Arial Narrow" panose="020B0606020202030204" pitchFamily="34" charset="0"/>
              </a:defRPr>
            </a:lvl3pPr>
            <a:lvl4pPr marL="1600200" indent="-228600" eaLnBrk="0" hangingPunct="0">
              <a:defRPr sz="1400">
                <a:solidFill>
                  <a:schemeClr val="tx1"/>
                </a:solidFill>
                <a:latin typeface="Arial Narrow" panose="020B0606020202030204" pitchFamily="34" charset="0"/>
              </a:defRPr>
            </a:lvl4pPr>
            <a:lvl5pPr marL="2057400" indent="-228600" eaLnBrk="0" hangingPunct="0">
              <a:defRPr sz="1400">
                <a:solidFill>
                  <a:schemeClr val="tx1"/>
                </a:solidFill>
                <a:latin typeface="Arial Narrow" panose="020B0606020202030204" pitchFamily="34" charset="0"/>
              </a:defRPr>
            </a:lvl5pPr>
            <a:lvl6pPr marL="2514600" indent="-228600" eaLnBrk="0" fontAlgn="base" hangingPunct="0">
              <a:spcBef>
                <a:spcPct val="0"/>
              </a:spcBef>
              <a:spcAft>
                <a:spcPct val="0"/>
              </a:spcAft>
              <a:defRPr sz="1400">
                <a:solidFill>
                  <a:schemeClr val="tx1"/>
                </a:solidFill>
                <a:latin typeface="Arial Narrow" panose="020B0606020202030204" pitchFamily="34" charset="0"/>
              </a:defRPr>
            </a:lvl6pPr>
            <a:lvl7pPr marL="2971800" indent="-228600" eaLnBrk="0" fontAlgn="base" hangingPunct="0">
              <a:spcBef>
                <a:spcPct val="0"/>
              </a:spcBef>
              <a:spcAft>
                <a:spcPct val="0"/>
              </a:spcAft>
              <a:defRPr sz="1400">
                <a:solidFill>
                  <a:schemeClr val="tx1"/>
                </a:solidFill>
                <a:latin typeface="Arial Narrow" panose="020B0606020202030204" pitchFamily="34" charset="0"/>
              </a:defRPr>
            </a:lvl7pPr>
            <a:lvl8pPr marL="3429000" indent="-228600" eaLnBrk="0" fontAlgn="base" hangingPunct="0">
              <a:spcBef>
                <a:spcPct val="0"/>
              </a:spcBef>
              <a:spcAft>
                <a:spcPct val="0"/>
              </a:spcAft>
              <a:defRPr sz="1400">
                <a:solidFill>
                  <a:schemeClr val="tx1"/>
                </a:solidFill>
                <a:latin typeface="Arial Narrow" panose="020B0606020202030204" pitchFamily="34" charset="0"/>
              </a:defRPr>
            </a:lvl8pPr>
            <a:lvl9pPr marL="3886200" indent="-228600" eaLnBrk="0" fontAlgn="base" hangingPunct="0">
              <a:spcBef>
                <a:spcPct val="0"/>
              </a:spcBef>
              <a:spcAft>
                <a:spcPct val="0"/>
              </a:spcAft>
              <a:defRPr sz="1400">
                <a:solidFill>
                  <a:schemeClr val="tx1"/>
                </a:solidFill>
                <a:latin typeface="Arial Narrow" panose="020B0606020202030204" pitchFamily="34" charset="0"/>
              </a:defRPr>
            </a:lvl9pPr>
          </a:lstStyle>
          <a:p>
            <a:pPr eaLnBrk="1" hangingPunct="1"/>
            <a:r>
              <a:rPr lang="en-GB" altLang="en-US" sz="1200" dirty="0" smtClean="0">
                <a:latin typeface="+mj-lt"/>
              </a:rPr>
              <a:t>Online fieldwork done </a:t>
            </a:r>
            <a:r>
              <a:rPr lang="en-GB" altLang="en-US" sz="1200" dirty="0">
                <a:latin typeface="+mj-lt"/>
              </a:rPr>
              <a:t>in </a:t>
            </a:r>
            <a:r>
              <a:rPr lang="en-GB" altLang="en-US" sz="1200" dirty="0" smtClean="0">
                <a:latin typeface="+mj-lt"/>
              </a:rPr>
              <a:t>October 2015</a:t>
            </a:r>
            <a:endParaRPr lang="en-GB" altLang="en-US" sz="1200" dirty="0">
              <a:latin typeface="+mj-lt"/>
            </a:endParaRPr>
          </a:p>
        </p:txBody>
      </p:sp>
    </p:spTree>
    <p:extLst>
      <p:ext uri="{BB962C8B-B14F-4D97-AF65-F5344CB8AC3E}">
        <p14:creationId xmlns:p14="http://schemas.microsoft.com/office/powerpoint/2010/main" val="250708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Content Placeholder 2"/>
          <p:cNvGraphicFramePr>
            <a:graphicFrameLocks noGrp="1"/>
          </p:cNvGraphicFramePr>
          <p:nvPr>
            <p:ph idx="1"/>
            <p:extLst>
              <p:ext uri="{D42A27DB-BD31-4B8C-83A1-F6EECF244321}">
                <p14:modId xmlns:p14="http://schemas.microsoft.com/office/powerpoint/2010/main" val="3464641733"/>
              </p:ext>
            </p:extLst>
          </p:nvPr>
        </p:nvGraphicFramePr>
        <p:xfrm>
          <a:off x="4524035" y="1892681"/>
          <a:ext cx="4378728" cy="4127119"/>
        </p:xfrm>
        <a:graphic>
          <a:graphicData uri="http://schemas.openxmlformats.org/drawingml/2006/table">
            <a:tbl>
              <a:tblPr firstRow="1" bandRow="1">
                <a:tableStyleId>{5C22544A-7EE6-4342-B048-85BDC9FD1C3A}</a:tableStyleId>
              </a:tblPr>
              <a:tblGrid>
                <a:gridCol w="364894"/>
                <a:gridCol w="364894"/>
                <a:gridCol w="364894"/>
                <a:gridCol w="364894"/>
                <a:gridCol w="364894"/>
                <a:gridCol w="364894"/>
                <a:gridCol w="364894"/>
                <a:gridCol w="364894"/>
                <a:gridCol w="364894"/>
                <a:gridCol w="364894"/>
                <a:gridCol w="364894"/>
                <a:gridCol w="364894"/>
              </a:tblGrid>
              <a:tr h="168047">
                <a:tc gridSpan="12">
                  <a:txBody>
                    <a:bodyPr/>
                    <a:lstStyle/>
                    <a:p>
                      <a:pPr algn="ctr"/>
                      <a:endParaRPr lang="en-GB" sz="1400" dirty="0"/>
                    </a:p>
                  </a:txBody>
                  <a:tcPr marL="111868" marR="111868">
                    <a:no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c hMerge="1">
                  <a:txBody>
                    <a:bodyPr/>
                    <a:lstStyle/>
                    <a:p>
                      <a:endParaRPr lang="en-GB" sz="1400" dirty="0" smtClean="0"/>
                    </a:p>
                  </a:txBody>
                  <a:tcPr marL="111868" marR="111868">
                    <a:solidFill>
                      <a:srgbClr val="002663"/>
                    </a:solidFill>
                  </a:tcPr>
                </a:tc>
              </a:tr>
              <a:tr h="3034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62</a:t>
                      </a:r>
                      <a:endParaRPr lang="en-GB" sz="1200" b="1"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57</a:t>
                      </a:r>
                      <a:endParaRPr lang="en-GB" sz="1200" b="1"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55</a:t>
                      </a:r>
                      <a:endParaRPr lang="en-GB" sz="1200" b="1"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48</a:t>
                      </a:r>
                      <a:endParaRPr lang="en-GB" sz="1200" b="1"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55</a:t>
                      </a:r>
                      <a:endParaRPr lang="en-GB" sz="1200" b="1"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57</a:t>
                      </a:r>
                      <a:endParaRPr lang="en-GB" sz="1200" b="1"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63</a:t>
                      </a:r>
                      <a:endParaRPr lang="en-GB" sz="1200" b="1"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58</a:t>
                      </a:r>
                      <a:endParaRPr lang="en-GB" sz="1200" b="1"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45</a:t>
                      </a:r>
                      <a:endParaRPr lang="en-GB" sz="1200" b="1"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52</a:t>
                      </a:r>
                      <a:endParaRPr lang="en-GB" sz="1200" b="1"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72</a:t>
                      </a:r>
                      <a:endParaRPr lang="en-GB" sz="1200" b="1"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54</a:t>
                      </a:r>
                      <a:endParaRPr lang="en-GB" sz="1200" b="0" kern="1200" dirty="0">
                        <a:solidFill>
                          <a:srgbClr val="0A2F60"/>
                        </a:solidFill>
                        <a:latin typeface="+mn-lt"/>
                        <a:ea typeface="+mn-ea"/>
                        <a:cs typeface="+mn-cs"/>
                      </a:endParaRPr>
                    </a:p>
                  </a:txBody>
                  <a:tcPr marL="9525" marR="9525" marT="9525" marB="0" anchor="ctr"/>
                </a:tc>
              </a:tr>
              <a:tr h="5008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51</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45</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55</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44</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48</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50</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46</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35</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43</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39</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71</a:t>
                      </a:r>
                      <a:endParaRPr lang="en-GB" sz="1200" b="1"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0A2F60"/>
                          </a:solidFill>
                          <a:latin typeface="+mn-lt"/>
                          <a:ea typeface="+mn-ea"/>
                          <a:cs typeface="+mn-cs"/>
                        </a:rPr>
                        <a:t>55</a:t>
                      </a:r>
                      <a:endParaRPr lang="en-GB" sz="1200" b="1" kern="1200" dirty="0">
                        <a:solidFill>
                          <a:srgbClr val="0A2F60"/>
                        </a:solidFill>
                        <a:latin typeface="+mn-lt"/>
                        <a:ea typeface="+mn-ea"/>
                        <a:cs typeface="+mn-cs"/>
                      </a:endParaRPr>
                    </a:p>
                  </a:txBody>
                  <a:tcPr marL="9525" marR="9525" marT="9525" marB="0">
                    <a:solidFill>
                      <a:srgbClr val="97C464">
                        <a:alpha val="60000"/>
                      </a:srgbClr>
                    </a:solidFill>
                  </a:tcPr>
                </a:tc>
              </a:tr>
              <a:tr h="5318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47</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44</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41</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41</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39</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46</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50</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35</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37</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31</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19</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37</a:t>
                      </a:r>
                      <a:endParaRPr lang="en-GB" sz="1200" b="0" kern="1200" dirty="0">
                        <a:solidFill>
                          <a:srgbClr val="0A2F60"/>
                        </a:solidFill>
                        <a:latin typeface="+mn-lt"/>
                        <a:ea typeface="+mn-ea"/>
                        <a:cs typeface="+mn-cs"/>
                      </a:endParaRPr>
                    </a:p>
                  </a:txBody>
                  <a:tcPr marL="9525" marR="9525" marT="9525" marB="0" anchor="ctr"/>
                </a:tc>
              </a:tr>
              <a:tr h="26323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r>
              <a:tr h="4479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24</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34</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20</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24</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31</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30</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27</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31</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35</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32</a:t>
                      </a:r>
                      <a:endParaRPr lang="en-GB" sz="1200" b="0" kern="1200" dirty="0">
                        <a:solidFill>
                          <a:srgbClr val="0A2F60"/>
                        </a:solidFill>
                        <a:latin typeface="+mn-lt"/>
                        <a:ea typeface="+mn-ea"/>
                        <a:cs typeface="+mn-cs"/>
                      </a:endParaRPr>
                    </a:p>
                  </a:txBody>
                  <a:tcPr marL="9525" marR="9525" marT="9525"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50</a:t>
                      </a:r>
                      <a:endParaRPr lang="en-GB" sz="1200" b="0" kern="1200" dirty="0">
                        <a:solidFill>
                          <a:srgbClr val="0A2F60"/>
                        </a:solidFill>
                        <a:latin typeface="+mn-lt"/>
                        <a:ea typeface="+mn-ea"/>
                        <a:cs typeface="+mn-cs"/>
                      </a:endParaRPr>
                    </a:p>
                  </a:txBody>
                  <a:tcPr marL="9525" marR="9525" marT="9525" marB="0">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34</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r>
              <a:tr h="4479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20</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21</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23</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21</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13</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27</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28</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31</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20</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25</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27</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30</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r>
              <a:tr h="5318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11</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10</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15</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11</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16</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15</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13</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21</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10</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12</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8</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16</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r>
              <a:tr h="26323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a:solidFill>
                            <a:srgbClr val="0A2F60"/>
                          </a:solidFill>
                          <a:latin typeface="+mn-lt"/>
                          <a:ea typeface="+mn-ea"/>
                          <a:cs typeface="+mn-cs"/>
                        </a:rPr>
                        <a:t> </a:t>
                      </a: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A2F60"/>
                          </a:solidFill>
                          <a:latin typeface="+mn-lt"/>
                          <a:ea typeface="+mn-ea"/>
                          <a:cs typeface="+mn-cs"/>
                        </a:rPr>
                        <a:t> </a:t>
                      </a:r>
                    </a:p>
                  </a:txBody>
                  <a:tcPr marL="9525" marR="9525" marT="9525" marB="0" anchor="ctr">
                    <a:solidFill>
                      <a:schemeClr val="bg1"/>
                    </a:solidFill>
                  </a:tcPr>
                </a:tc>
              </a:tr>
              <a:tr h="5318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13</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12</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7</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20</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15</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8</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12</a:t>
                      </a:r>
                      <a:endParaRPr lang="en-GB" sz="1200" b="0" kern="1200" dirty="0">
                        <a:solidFill>
                          <a:srgbClr val="0A2F60"/>
                        </a:solidFill>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6</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19</a:t>
                      </a:r>
                      <a:endParaRPr lang="en-GB" sz="1200" b="0" kern="1200" dirty="0">
                        <a:solidFill>
                          <a:srgbClr val="0A2F60"/>
                        </a:solidFill>
                        <a:latin typeface="+mn-lt"/>
                        <a:ea typeface="+mn-ea"/>
                        <a:cs typeface="+mn-cs"/>
                      </a:endParaRPr>
                    </a:p>
                  </a:txBody>
                  <a:tcPr marL="9525" marR="9525" marT="9525" marB="0" anchor="ctr">
                    <a:solidFill>
                      <a:srgbClr val="97C464">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8</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3</a:t>
                      </a:r>
                      <a:endParaRPr lang="en-GB" sz="1200" b="0" kern="1200" dirty="0">
                        <a:solidFill>
                          <a:srgbClr val="0A2F60"/>
                        </a:solidFill>
                        <a:latin typeface="+mn-lt"/>
                        <a:ea typeface="+mn-ea"/>
                        <a:cs typeface="+mn-cs"/>
                      </a:endParaRPr>
                    </a:p>
                  </a:txBody>
                  <a:tcPr marL="9525" marR="9525" marT="9525" marB="0" anchor="ctr">
                    <a:solidFill>
                      <a:srgbClr val="E65D2E">
                        <a:alpha val="6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rgbClr val="0A2F60"/>
                          </a:solidFill>
                          <a:latin typeface="+mn-lt"/>
                          <a:ea typeface="+mn-ea"/>
                          <a:cs typeface="+mn-cs"/>
                        </a:rPr>
                        <a:t>11</a:t>
                      </a:r>
                      <a:endParaRPr lang="en-GB" sz="1200" b="0" kern="1200" dirty="0">
                        <a:solidFill>
                          <a:srgbClr val="0A2F60"/>
                        </a:solidFill>
                        <a:latin typeface="+mn-lt"/>
                        <a:ea typeface="+mn-ea"/>
                        <a:cs typeface="+mn-cs"/>
                      </a:endParaRPr>
                    </a:p>
                  </a:txBody>
                  <a:tcPr marL="9525" marR="9525" marT="9525" marB="0" anchor="ctr"/>
                </a:tc>
              </a:tr>
            </a:tbl>
          </a:graphicData>
        </a:graphic>
      </p:graphicFrame>
      <p:sp>
        <p:nvSpPr>
          <p:cNvPr id="2" name="Titre 1"/>
          <p:cNvSpPr>
            <a:spLocks noGrp="1"/>
          </p:cNvSpPr>
          <p:nvPr>
            <p:ph type="title"/>
          </p:nvPr>
        </p:nvSpPr>
        <p:spPr>
          <a:xfrm>
            <a:off x="228600" y="381000"/>
            <a:ext cx="8763000" cy="1188553"/>
          </a:xfrm>
        </p:spPr>
        <p:txBody>
          <a:bodyPr>
            <a:normAutofit fontScale="90000"/>
          </a:bodyPr>
          <a:lstStyle/>
          <a:p>
            <a:pPr algn="just"/>
            <a:r>
              <a:rPr lang="en-GB" dirty="0" smtClean="0"/>
              <a:t>European drivers would be more willing to buy a connected car by improving their safety, reducing fuel consumption and improving traffic flow</a:t>
            </a:r>
            <a:endParaRPr lang="en-GB" dirty="0"/>
          </a:p>
        </p:txBody>
      </p:sp>
      <p:sp>
        <p:nvSpPr>
          <p:cNvPr id="4" name="TextBox 26"/>
          <p:cNvSpPr txBox="1"/>
          <p:nvPr/>
        </p:nvSpPr>
        <p:spPr>
          <a:xfrm>
            <a:off x="0" y="6596772"/>
            <a:ext cx="3969356" cy="215444"/>
          </a:xfrm>
          <a:prstGeom prst="rect">
            <a:avLst/>
          </a:prstGeom>
          <a:noFill/>
        </p:spPr>
        <p:txBody>
          <a:bodyPr wrap="none" rtlCol="0">
            <a:spAutoFit/>
          </a:bodyPr>
          <a:lstStyle>
            <a:defPPr>
              <a:defRPr lang="nl-NL"/>
            </a:defPPr>
            <a:lvl1pPr>
              <a:defRPr sz="800">
                <a:latin typeface="+mj-lt"/>
              </a:defRPr>
            </a:lvl1pPr>
          </a:lstStyle>
          <a:p>
            <a:r>
              <a:rPr lang="en-GB" dirty="0"/>
              <a:t>A6. For which feature(s) would you be willing to buy a connected </a:t>
            </a:r>
            <a:r>
              <a:rPr lang="en-GB" dirty="0" smtClean="0"/>
              <a:t>car (3 choices maximum)?</a:t>
            </a:r>
            <a:endParaRPr lang="en-GB" dirty="0"/>
          </a:p>
        </p:txBody>
      </p:sp>
      <p:sp>
        <p:nvSpPr>
          <p:cNvPr id="131" name="TextBox 26"/>
          <p:cNvSpPr txBox="1"/>
          <p:nvPr/>
        </p:nvSpPr>
        <p:spPr>
          <a:xfrm>
            <a:off x="6311957" y="1612949"/>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132" name="TextBox 26"/>
          <p:cNvSpPr txBox="1"/>
          <p:nvPr/>
        </p:nvSpPr>
        <p:spPr>
          <a:xfrm>
            <a:off x="4864157" y="1612949"/>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133" name="TextBox 26"/>
          <p:cNvSpPr txBox="1"/>
          <p:nvPr/>
        </p:nvSpPr>
        <p:spPr>
          <a:xfrm>
            <a:off x="5549957" y="1612949"/>
            <a:ext cx="566181" cy="215444"/>
          </a:xfrm>
          <a:prstGeom prst="rect">
            <a:avLst/>
          </a:prstGeom>
          <a:noFill/>
        </p:spPr>
        <p:txBody>
          <a:bodyPr wrap="none" rtlCol="0">
            <a:spAutoFit/>
          </a:bodyPr>
          <a:lstStyle/>
          <a:p>
            <a:r>
              <a:rPr lang="en-GB" sz="800" dirty="0" smtClean="0"/>
              <a:t>Denmark</a:t>
            </a:r>
            <a:endParaRPr lang="en-GB" sz="1050" dirty="0"/>
          </a:p>
        </p:txBody>
      </p:sp>
      <p:sp>
        <p:nvSpPr>
          <p:cNvPr id="134" name="TextBox 26"/>
          <p:cNvSpPr txBox="1"/>
          <p:nvPr/>
        </p:nvSpPr>
        <p:spPr>
          <a:xfrm>
            <a:off x="4483157" y="1612949"/>
            <a:ext cx="481222" cy="215444"/>
          </a:xfrm>
          <a:prstGeom prst="rect">
            <a:avLst/>
          </a:prstGeom>
          <a:noFill/>
        </p:spPr>
        <p:txBody>
          <a:bodyPr wrap="none" rtlCol="0">
            <a:spAutoFit/>
          </a:bodyPr>
          <a:lstStyle/>
          <a:p>
            <a:pPr algn="ctr"/>
            <a:r>
              <a:rPr lang="en-GB" sz="800" dirty="0" smtClean="0"/>
              <a:t>Austria</a:t>
            </a:r>
            <a:endParaRPr lang="en-GB" sz="1050" dirty="0"/>
          </a:p>
        </p:txBody>
      </p:sp>
      <p:sp>
        <p:nvSpPr>
          <p:cNvPr id="135" name="TextBox 26"/>
          <p:cNvSpPr txBox="1"/>
          <p:nvPr/>
        </p:nvSpPr>
        <p:spPr>
          <a:xfrm>
            <a:off x="5971914" y="1612949"/>
            <a:ext cx="492443" cy="215444"/>
          </a:xfrm>
          <a:prstGeom prst="rect">
            <a:avLst/>
          </a:prstGeom>
          <a:noFill/>
        </p:spPr>
        <p:txBody>
          <a:bodyPr wrap="none" rtlCol="0">
            <a:spAutoFit/>
          </a:bodyPr>
          <a:lstStyle/>
          <a:p>
            <a:r>
              <a:rPr lang="en-GB" sz="800" dirty="0" smtClean="0"/>
              <a:t>Finland</a:t>
            </a:r>
            <a:endParaRPr lang="en-GB" sz="1050" dirty="0"/>
          </a:p>
        </p:txBody>
      </p:sp>
      <p:sp>
        <p:nvSpPr>
          <p:cNvPr id="136" name="TextBox 26"/>
          <p:cNvSpPr txBox="1"/>
          <p:nvPr/>
        </p:nvSpPr>
        <p:spPr>
          <a:xfrm>
            <a:off x="5262733" y="1524000"/>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137" name="TextBox 26"/>
          <p:cNvSpPr txBox="1"/>
          <p:nvPr/>
        </p:nvSpPr>
        <p:spPr>
          <a:xfrm>
            <a:off x="7462935" y="1612949"/>
            <a:ext cx="293670" cy="215444"/>
          </a:xfrm>
          <a:prstGeom prst="rect">
            <a:avLst/>
          </a:prstGeom>
          <a:noFill/>
        </p:spPr>
        <p:txBody>
          <a:bodyPr wrap="none" rtlCol="0">
            <a:spAutoFit/>
          </a:bodyPr>
          <a:lstStyle/>
          <a:p>
            <a:r>
              <a:rPr lang="en-GB" sz="800" dirty="0" smtClean="0"/>
              <a:t>NL</a:t>
            </a:r>
            <a:endParaRPr lang="en-GB" sz="1050" dirty="0"/>
          </a:p>
        </p:txBody>
      </p:sp>
      <p:sp>
        <p:nvSpPr>
          <p:cNvPr id="138" name="TextBox 26"/>
          <p:cNvSpPr txBox="1"/>
          <p:nvPr/>
        </p:nvSpPr>
        <p:spPr>
          <a:xfrm>
            <a:off x="6658573" y="1612949"/>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139" name="TextBox 26"/>
          <p:cNvSpPr txBox="1"/>
          <p:nvPr/>
        </p:nvSpPr>
        <p:spPr>
          <a:xfrm>
            <a:off x="8599469" y="1612949"/>
            <a:ext cx="303288" cy="215444"/>
          </a:xfrm>
          <a:prstGeom prst="rect">
            <a:avLst/>
          </a:prstGeom>
          <a:noFill/>
        </p:spPr>
        <p:txBody>
          <a:bodyPr wrap="none" rtlCol="0">
            <a:spAutoFit/>
          </a:bodyPr>
          <a:lstStyle/>
          <a:p>
            <a:pPr algn="ctr"/>
            <a:r>
              <a:rPr lang="en-GB" sz="800" dirty="0" smtClean="0"/>
              <a:t>UK</a:t>
            </a:r>
            <a:endParaRPr lang="en-GB" sz="1050" dirty="0"/>
          </a:p>
        </p:txBody>
      </p:sp>
      <p:sp>
        <p:nvSpPr>
          <p:cNvPr id="140" name="TextBox 26"/>
          <p:cNvSpPr txBox="1"/>
          <p:nvPr/>
        </p:nvSpPr>
        <p:spPr>
          <a:xfrm>
            <a:off x="8147183" y="1612949"/>
            <a:ext cx="413896" cy="215444"/>
          </a:xfrm>
          <a:prstGeom prst="rect">
            <a:avLst/>
          </a:prstGeom>
          <a:noFill/>
        </p:spPr>
        <p:txBody>
          <a:bodyPr wrap="none" rtlCol="0">
            <a:spAutoFit/>
          </a:bodyPr>
          <a:lstStyle/>
          <a:p>
            <a:r>
              <a:rPr lang="en-GB" sz="800" dirty="0" smtClean="0"/>
              <a:t>Spain</a:t>
            </a:r>
            <a:endParaRPr lang="en-GB" sz="1050" dirty="0"/>
          </a:p>
        </p:txBody>
      </p:sp>
      <p:sp>
        <p:nvSpPr>
          <p:cNvPr id="141" name="TextBox 26"/>
          <p:cNvSpPr txBox="1"/>
          <p:nvPr/>
        </p:nvSpPr>
        <p:spPr>
          <a:xfrm>
            <a:off x="7090755" y="1612949"/>
            <a:ext cx="364202" cy="215444"/>
          </a:xfrm>
          <a:prstGeom prst="rect">
            <a:avLst/>
          </a:prstGeom>
          <a:noFill/>
        </p:spPr>
        <p:txBody>
          <a:bodyPr wrap="none" rtlCol="0">
            <a:spAutoFit/>
          </a:bodyPr>
          <a:lstStyle/>
          <a:p>
            <a:r>
              <a:rPr lang="en-GB" sz="800" dirty="0" smtClean="0"/>
              <a:t>Italy</a:t>
            </a:r>
            <a:endParaRPr lang="en-GB" sz="1050" dirty="0"/>
          </a:p>
        </p:txBody>
      </p:sp>
      <p:sp>
        <p:nvSpPr>
          <p:cNvPr id="142" name="TextBox 26"/>
          <p:cNvSpPr txBox="1"/>
          <p:nvPr/>
        </p:nvSpPr>
        <p:spPr>
          <a:xfrm>
            <a:off x="7742147" y="1612949"/>
            <a:ext cx="474810" cy="215444"/>
          </a:xfrm>
          <a:prstGeom prst="rect">
            <a:avLst/>
          </a:prstGeom>
          <a:noFill/>
        </p:spPr>
        <p:txBody>
          <a:bodyPr wrap="none" rtlCol="0">
            <a:spAutoFit/>
          </a:bodyPr>
          <a:lstStyle/>
          <a:p>
            <a:r>
              <a:rPr lang="en-GB" sz="800" dirty="0" smtClean="0"/>
              <a:t>Poland</a:t>
            </a:r>
            <a:endParaRPr lang="en-GB" sz="1050" dirty="0"/>
          </a:p>
        </p:txBody>
      </p:sp>
      <p:graphicFrame>
        <p:nvGraphicFramePr>
          <p:cNvPr id="150" name="Content Placeholder 2"/>
          <p:cNvGraphicFramePr>
            <a:graphicFrameLocks noGrp="1"/>
          </p:cNvGraphicFramePr>
          <p:nvPr>
            <p:ph idx="1"/>
            <p:extLst>
              <p:ext uri="{D42A27DB-BD31-4B8C-83A1-F6EECF244321}">
                <p14:modId xmlns:p14="http://schemas.microsoft.com/office/powerpoint/2010/main" val="2518100311"/>
              </p:ext>
            </p:extLst>
          </p:nvPr>
        </p:nvGraphicFramePr>
        <p:xfrm>
          <a:off x="381000" y="1649390"/>
          <a:ext cx="3855053" cy="4427201"/>
        </p:xfrm>
        <a:graphic>
          <a:graphicData uri="http://schemas.openxmlformats.org/drawingml/2006/table">
            <a:tbl>
              <a:tblPr firstRow="1" bandRow="1">
                <a:tableStyleId>{5C22544A-7EE6-4342-B048-85BDC9FD1C3A}</a:tableStyleId>
              </a:tblPr>
              <a:tblGrid>
                <a:gridCol w="444557"/>
                <a:gridCol w="2819400"/>
                <a:gridCol w="591096"/>
              </a:tblGrid>
              <a:tr h="369523">
                <a:tc gridSpan="2">
                  <a:txBody>
                    <a:bodyPr/>
                    <a:lstStyle/>
                    <a:p>
                      <a:pPr algn="ctr"/>
                      <a:r>
                        <a:rPr lang="en-GB" sz="1400" dirty="0" smtClean="0"/>
                        <a:t>Features for which they would be willing to buy a ‘connected car’</a:t>
                      </a:r>
                      <a:endParaRPr lang="en-GB" sz="1400" dirty="0"/>
                    </a:p>
                  </a:txBody>
                  <a:tcPr marL="111868" marR="111868">
                    <a:solidFill>
                      <a:srgbClr val="002663"/>
                    </a:solidFill>
                  </a:tcPr>
                </a:tc>
                <a:tc hMerge="1">
                  <a:txBody>
                    <a:bodyPr/>
                    <a:lstStyle/>
                    <a:p>
                      <a:endParaRPr lang="en-GB" sz="1400" dirty="0" smtClean="0"/>
                    </a:p>
                  </a:txBody>
                  <a:tcPr marL="111868" marR="111868">
                    <a:solidFill>
                      <a:srgbClr val="002663"/>
                    </a:solidFill>
                  </a:tcPr>
                </a:tc>
                <a:tc>
                  <a:txBody>
                    <a:bodyPr/>
                    <a:lstStyle/>
                    <a:p>
                      <a:r>
                        <a:rPr lang="en-GB" sz="1400" dirty="0" smtClean="0"/>
                        <a:t>In %</a:t>
                      </a:r>
                    </a:p>
                  </a:txBody>
                  <a:tcPr marL="111868" marR="111868">
                    <a:solidFill>
                      <a:srgbClr val="002663"/>
                    </a:solidFill>
                  </a:tcPr>
                </a:tc>
              </a:tr>
              <a:tr h="4134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1</a:t>
                      </a:r>
                      <a:endParaRPr lang="en-GB" sz="1200" dirty="0"/>
                    </a:p>
                  </a:txBody>
                  <a:tcPr marL="111868" marR="111868"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A2F60"/>
                          </a:solidFill>
                          <a:latin typeface="Calibri" panose="020F0502020204030204" pitchFamily="34" charset="0"/>
                        </a:rPr>
                        <a:t>Improve your </a:t>
                      </a:r>
                      <a:r>
                        <a:rPr lang="en-GB" sz="1600" b="1" dirty="0" smtClean="0">
                          <a:solidFill>
                            <a:srgbClr val="0A2F60"/>
                          </a:solidFill>
                          <a:latin typeface="Calibri" panose="020F0502020204030204" pitchFamily="34" charset="0"/>
                        </a:rPr>
                        <a:t>safety</a:t>
                      </a:r>
                    </a:p>
                  </a:txBody>
                  <a:tcPr marL="111868" marR="111868" anchor="ctr"/>
                </a:tc>
                <a:tc>
                  <a:txBody>
                    <a:bodyPr/>
                    <a:lstStyle/>
                    <a:p>
                      <a:pPr marL="0" indent="0" algn="ctr">
                        <a:buFont typeface="Arial" panose="020B0604020202020204" pitchFamily="34" charset="0"/>
                        <a:buNone/>
                      </a:pPr>
                      <a:r>
                        <a:rPr lang="en-GB" sz="1600" b="1" dirty="0" smtClean="0">
                          <a:solidFill>
                            <a:srgbClr val="0A2F60"/>
                          </a:solidFill>
                          <a:latin typeface="Calibri" panose="020F0502020204030204" pitchFamily="34" charset="0"/>
                        </a:rPr>
                        <a:t>56</a:t>
                      </a:r>
                      <a:endParaRPr lang="en-GB" sz="1600" b="1" dirty="0">
                        <a:solidFill>
                          <a:srgbClr val="0A2F60"/>
                        </a:solidFill>
                        <a:latin typeface="Calibri" panose="020F0502020204030204" pitchFamily="34" charset="0"/>
                      </a:endParaRPr>
                    </a:p>
                  </a:txBody>
                  <a:tcPr marL="111868" marR="111868" anchor="ctr"/>
                </a:tc>
              </a:tr>
              <a:tr h="3325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2</a:t>
                      </a:r>
                      <a:endParaRPr lang="en-GB" sz="1200" dirty="0"/>
                    </a:p>
                  </a:txBody>
                  <a:tcPr marL="111868" marR="111868" anchor="ctr"/>
                </a:tc>
                <a:tc>
                  <a:txBody>
                    <a:bodyPr/>
                    <a:lstStyle/>
                    <a:p>
                      <a:pPr marL="0" indent="0">
                        <a:buFont typeface="Arial" panose="020B0604020202020204" pitchFamily="34" charset="0"/>
                        <a:buNone/>
                      </a:pPr>
                      <a:r>
                        <a:rPr lang="en-GB" sz="1200" dirty="0" smtClean="0">
                          <a:solidFill>
                            <a:srgbClr val="0A2F60"/>
                          </a:solidFill>
                          <a:latin typeface="Calibri" panose="020F0502020204030204" pitchFamily="34" charset="0"/>
                        </a:rPr>
                        <a:t>Improve the energy efficiency / reduce </a:t>
                      </a:r>
                      <a:r>
                        <a:rPr lang="en-GB" sz="1200" b="1" dirty="0" smtClean="0">
                          <a:solidFill>
                            <a:srgbClr val="0A2F60"/>
                          </a:solidFill>
                          <a:latin typeface="Calibri" panose="020F0502020204030204" pitchFamily="34" charset="0"/>
                        </a:rPr>
                        <a:t>fuel consumption</a:t>
                      </a:r>
                      <a:endParaRPr lang="en-GB" sz="1200" b="1" dirty="0">
                        <a:solidFill>
                          <a:srgbClr val="0A2F60"/>
                        </a:solidFill>
                        <a:latin typeface="Calibri" panose="020F0502020204030204" pitchFamily="34" charset="0"/>
                      </a:endParaRPr>
                    </a:p>
                  </a:txBody>
                  <a:tcPr marL="111868" marR="111868" anchor="ctr"/>
                </a:tc>
                <a:tc>
                  <a:txBody>
                    <a:bodyPr/>
                    <a:lstStyle/>
                    <a:p>
                      <a:pPr marL="0" indent="0" algn="ctr">
                        <a:buFont typeface="Arial" panose="020B0604020202020204" pitchFamily="34" charset="0"/>
                        <a:buNone/>
                      </a:pPr>
                      <a:r>
                        <a:rPr lang="en-GB" sz="1200" b="1" dirty="0" smtClean="0">
                          <a:solidFill>
                            <a:srgbClr val="0A2F60"/>
                          </a:solidFill>
                          <a:latin typeface="Calibri" panose="020F0502020204030204" pitchFamily="34" charset="0"/>
                        </a:rPr>
                        <a:t>48</a:t>
                      </a:r>
                      <a:endParaRPr lang="en-GB" sz="1200" b="1" dirty="0">
                        <a:solidFill>
                          <a:srgbClr val="0A2F60"/>
                        </a:solidFill>
                        <a:latin typeface="Calibri" panose="020F0502020204030204" pitchFamily="34" charset="0"/>
                      </a:endParaRPr>
                    </a:p>
                  </a:txBody>
                  <a:tcPr marL="111868" marR="111868" anchor="ctr"/>
                </a:tc>
              </a:tr>
              <a:tr h="5542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3</a:t>
                      </a:r>
                      <a:endParaRPr lang="en-GB" sz="1200" dirty="0"/>
                    </a:p>
                  </a:txBody>
                  <a:tcPr marL="111868" marR="11186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A2F60"/>
                          </a:solidFill>
                          <a:latin typeface="Calibri" panose="020F0502020204030204" pitchFamily="34" charset="0"/>
                        </a:rPr>
                        <a:t>Reduce or circumvent traffic congestion / improve </a:t>
                      </a:r>
                      <a:r>
                        <a:rPr lang="en-GB" sz="1200" b="1" dirty="0" smtClean="0">
                          <a:solidFill>
                            <a:srgbClr val="0A2F60"/>
                          </a:solidFill>
                          <a:latin typeface="Calibri" panose="020F0502020204030204" pitchFamily="34" charset="0"/>
                        </a:rPr>
                        <a:t>traffic flow</a:t>
                      </a:r>
                    </a:p>
                  </a:txBody>
                  <a:tcPr marL="111868" marR="11186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rPr>
                        <a:t>39</a:t>
                      </a:r>
                    </a:p>
                  </a:txBody>
                  <a:tcPr marL="111868" marR="111868" anchor="ctr"/>
                </a:tc>
              </a:tr>
              <a:tr h="2077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rgbClr val="0A2F60"/>
                        </a:solidFill>
                      </a:endParaRPr>
                    </a:p>
                  </a:txBody>
                  <a:tcPr marL="111868" marR="111868" anchor="ctr">
                    <a:noFill/>
                  </a:tcPr>
                </a:tc>
              </a:tr>
              <a:tr h="3325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4</a:t>
                      </a:r>
                      <a:endParaRPr lang="en-GB" sz="1200" dirty="0"/>
                    </a:p>
                  </a:txBody>
                  <a:tcPr marL="111868" marR="11186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A2F60"/>
                          </a:solidFill>
                          <a:latin typeface="Calibri" panose="020F0502020204030204" pitchFamily="34" charset="0"/>
                        </a:rPr>
                        <a:t>Improve your comfort / enhance driving experience</a:t>
                      </a:r>
                      <a:endParaRPr lang="en-GB" sz="1200" dirty="0" smtClean="0"/>
                    </a:p>
                  </a:txBody>
                  <a:tcPr marL="111868" marR="11186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rPr>
                        <a:t>31</a:t>
                      </a:r>
                    </a:p>
                  </a:txBody>
                  <a:tcPr marL="111868" marR="111868" anchor="ctr"/>
                </a:tc>
              </a:tr>
              <a:tr h="4667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5</a:t>
                      </a:r>
                      <a:endParaRPr lang="en-GB" sz="1200" dirty="0"/>
                    </a:p>
                  </a:txBody>
                  <a:tcPr marL="111868" marR="11186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A2F60"/>
                          </a:solidFill>
                          <a:latin typeface="Calibri" panose="020F0502020204030204" pitchFamily="34" charset="0"/>
                        </a:rPr>
                        <a:t>Provide you with an internet connection</a:t>
                      </a:r>
                    </a:p>
                  </a:txBody>
                  <a:tcPr marL="111868" marR="11186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latin typeface="Calibri" panose="020F0502020204030204" pitchFamily="34" charset="0"/>
                        </a:rPr>
                        <a:t>24</a:t>
                      </a:r>
                    </a:p>
                  </a:txBody>
                  <a:tcPr marL="111868" marR="111868" anchor="ctr"/>
                </a:tc>
              </a:tr>
              <a:tr h="5542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6</a:t>
                      </a:r>
                      <a:endParaRPr lang="en-GB" sz="1200" dirty="0"/>
                    </a:p>
                  </a:txBody>
                  <a:tcPr marL="111868" marR="11186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A2F60"/>
                          </a:solidFill>
                          <a:latin typeface="Calibri" panose="020F0502020204030204" pitchFamily="34" charset="0"/>
                        </a:rPr>
                        <a:t>Offer of services related to your vehicle or trip</a:t>
                      </a:r>
                    </a:p>
                  </a:txBody>
                  <a:tcPr marL="111868" marR="11186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latin typeface="Calibri" panose="020F0502020204030204" pitchFamily="34" charset="0"/>
                        </a:rPr>
                        <a:t>13</a:t>
                      </a:r>
                    </a:p>
                  </a:txBody>
                  <a:tcPr marL="111868" marR="111868" anchor="ctr"/>
                </a:tc>
              </a:tr>
              <a:tr h="2077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rgbClr val="0A2F60"/>
                        </a:solidFill>
                      </a:endParaRPr>
                    </a:p>
                  </a:txBody>
                  <a:tcPr marL="111868" marR="111868" anchor="ctr">
                    <a:noFill/>
                  </a:tcPr>
                </a:tc>
              </a:tr>
              <a:tr h="3905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7</a:t>
                      </a:r>
                      <a:endParaRPr lang="en-GB" sz="1200" dirty="0"/>
                    </a:p>
                  </a:txBody>
                  <a:tcPr marL="111868" marR="11186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A2F60"/>
                          </a:solidFill>
                          <a:latin typeface="Calibri" panose="020F0502020204030204" pitchFamily="34" charset="0"/>
                        </a:rPr>
                        <a:t>I am not interested in any of these features</a:t>
                      </a:r>
                      <a:endParaRPr lang="en-GB" sz="1200" dirty="0" smtClean="0"/>
                    </a:p>
                  </a:txBody>
                  <a:tcPr marL="111868" marR="11186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rPr>
                        <a:t>11</a:t>
                      </a:r>
                    </a:p>
                  </a:txBody>
                  <a:tcPr marL="111868" marR="111868" anchor="ctr"/>
                </a:tc>
              </a:tr>
            </a:tbl>
          </a:graphicData>
        </a:graphic>
      </p:graphicFrame>
      <p:pic>
        <p:nvPicPr>
          <p:cNvPr id="14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20" t="25095" r="26268" b="21179"/>
          <a:stretch/>
        </p:blipFill>
        <p:spPr bwMode="auto">
          <a:xfrm>
            <a:off x="444557" y="2209800"/>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57" y="266700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357" y="3141000"/>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Image 105"/>
          <p:cNvPicPr>
            <a:picLocks noChangeAspect="1"/>
          </p:cNvPicPr>
          <p:nvPr/>
        </p:nvPicPr>
        <p:blipFill>
          <a:blip r:embed="rId5"/>
          <a:stretch>
            <a:fillRect/>
          </a:stretch>
        </p:blipFill>
        <p:spPr>
          <a:xfrm>
            <a:off x="6029630" y="1889353"/>
            <a:ext cx="282327" cy="188218"/>
          </a:xfrm>
          <a:prstGeom prst="rect">
            <a:avLst/>
          </a:prstGeom>
          <a:ln>
            <a:solidFill>
              <a:schemeClr val="bg1">
                <a:lumMod val="75000"/>
              </a:schemeClr>
            </a:solidFill>
          </a:ln>
        </p:spPr>
      </p:pic>
      <p:pic>
        <p:nvPicPr>
          <p:cNvPr id="108" name="Image 107"/>
          <p:cNvPicPr>
            <a:picLocks noChangeAspect="1"/>
          </p:cNvPicPr>
          <p:nvPr/>
        </p:nvPicPr>
        <p:blipFill>
          <a:blip r:embed="rId6"/>
          <a:stretch>
            <a:fillRect/>
          </a:stretch>
        </p:blipFill>
        <p:spPr>
          <a:xfrm>
            <a:off x="6410630" y="1889353"/>
            <a:ext cx="282327" cy="188218"/>
          </a:xfrm>
          <a:prstGeom prst="rect">
            <a:avLst/>
          </a:prstGeom>
        </p:spPr>
      </p:pic>
      <p:pic>
        <p:nvPicPr>
          <p:cNvPr id="110" name="Image 109"/>
          <p:cNvPicPr>
            <a:picLocks noChangeAspect="1"/>
          </p:cNvPicPr>
          <p:nvPr/>
        </p:nvPicPr>
        <p:blipFill>
          <a:blip r:embed="rId7"/>
          <a:stretch>
            <a:fillRect/>
          </a:stretch>
        </p:blipFill>
        <p:spPr>
          <a:xfrm>
            <a:off x="8239430" y="1889353"/>
            <a:ext cx="282327" cy="188218"/>
          </a:xfrm>
          <a:prstGeom prst="rect">
            <a:avLst/>
          </a:prstGeom>
        </p:spPr>
      </p:pic>
      <p:pic>
        <p:nvPicPr>
          <p:cNvPr id="112" name="Image 111"/>
          <p:cNvPicPr>
            <a:picLocks noChangeAspect="1"/>
          </p:cNvPicPr>
          <p:nvPr/>
        </p:nvPicPr>
        <p:blipFill>
          <a:blip r:embed="rId8"/>
          <a:stretch>
            <a:fillRect/>
          </a:stretch>
        </p:blipFill>
        <p:spPr>
          <a:xfrm>
            <a:off x="8597957" y="1889353"/>
            <a:ext cx="282327" cy="188218"/>
          </a:xfrm>
          <a:prstGeom prst="rect">
            <a:avLst/>
          </a:prstGeom>
        </p:spPr>
      </p:pic>
      <p:pic>
        <p:nvPicPr>
          <p:cNvPr id="114" name="Image 113"/>
          <p:cNvPicPr>
            <a:picLocks noChangeAspect="1"/>
          </p:cNvPicPr>
          <p:nvPr/>
        </p:nvPicPr>
        <p:blipFill>
          <a:blip r:embed="rId9"/>
          <a:stretch>
            <a:fillRect/>
          </a:stretch>
        </p:blipFill>
        <p:spPr>
          <a:xfrm>
            <a:off x="7096430" y="1889353"/>
            <a:ext cx="282327" cy="188218"/>
          </a:xfrm>
          <a:prstGeom prst="rect">
            <a:avLst/>
          </a:prstGeom>
        </p:spPr>
      </p:pic>
      <p:pic>
        <p:nvPicPr>
          <p:cNvPr id="116" name="Image 115"/>
          <p:cNvPicPr>
            <a:picLocks noChangeAspect="1"/>
          </p:cNvPicPr>
          <p:nvPr/>
        </p:nvPicPr>
        <p:blipFill>
          <a:blip r:embed="rId10"/>
          <a:stretch>
            <a:fillRect/>
          </a:stretch>
        </p:blipFill>
        <p:spPr>
          <a:xfrm>
            <a:off x="4978848" y="1889353"/>
            <a:ext cx="266309" cy="177540"/>
          </a:xfrm>
          <a:prstGeom prst="rect">
            <a:avLst/>
          </a:prstGeom>
        </p:spPr>
      </p:pic>
      <p:pic>
        <p:nvPicPr>
          <p:cNvPr id="118" name="Image 117"/>
          <p:cNvPicPr>
            <a:picLocks noChangeAspect="1"/>
          </p:cNvPicPr>
          <p:nvPr/>
        </p:nvPicPr>
        <p:blipFill>
          <a:blip r:embed="rId11"/>
          <a:stretch>
            <a:fillRect/>
          </a:stretch>
        </p:blipFill>
        <p:spPr>
          <a:xfrm>
            <a:off x="6769157" y="1889353"/>
            <a:ext cx="250876" cy="167251"/>
          </a:xfrm>
          <a:prstGeom prst="rect">
            <a:avLst/>
          </a:prstGeom>
        </p:spPr>
      </p:pic>
      <p:pic>
        <p:nvPicPr>
          <p:cNvPr id="120" name="Image 119"/>
          <p:cNvPicPr>
            <a:picLocks noChangeAspect="1"/>
          </p:cNvPicPr>
          <p:nvPr/>
        </p:nvPicPr>
        <p:blipFill>
          <a:blip r:embed="rId12"/>
          <a:stretch>
            <a:fillRect/>
          </a:stretch>
        </p:blipFill>
        <p:spPr>
          <a:xfrm>
            <a:off x="7477430" y="1889353"/>
            <a:ext cx="282327" cy="188218"/>
          </a:xfrm>
          <a:prstGeom prst="rect">
            <a:avLst/>
          </a:prstGeom>
        </p:spPr>
      </p:pic>
      <p:pic>
        <p:nvPicPr>
          <p:cNvPr id="122" name="Image 121"/>
          <p:cNvPicPr>
            <a:picLocks noChangeAspect="1"/>
          </p:cNvPicPr>
          <p:nvPr/>
        </p:nvPicPr>
        <p:blipFill>
          <a:blip r:embed="rId13"/>
          <a:stretch>
            <a:fillRect/>
          </a:stretch>
        </p:blipFill>
        <p:spPr>
          <a:xfrm>
            <a:off x="5321357" y="1889353"/>
            <a:ext cx="283304" cy="188869"/>
          </a:xfrm>
          <a:prstGeom prst="rect">
            <a:avLst/>
          </a:prstGeom>
        </p:spPr>
      </p:pic>
      <p:pic>
        <p:nvPicPr>
          <p:cNvPr id="124" name="Image 123"/>
          <p:cNvPicPr>
            <a:picLocks noChangeAspect="1"/>
          </p:cNvPicPr>
          <p:nvPr/>
        </p:nvPicPr>
        <p:blipFill>
          <a:blip r:embed="rId14"/>
          <a:stretch>
            <a:fillRect/>
          </a:stretch>
        </p:blipFill>
        <p:spPr>
          <a:xfrm>
            <a:off x="7858430" y="1889353"/>
            <a:ext cx="282327" cy="188218"/>
          </a:xfrm>
          <a:prstGeom prst="rect">
            <a:avLst/>
          </a:prstGeom>
          <a:ln>
            <a:solidFill>
              <a:schemeClr val="bg1">
                <a:lumMod val="75000"/>
              </a:schemeClr>
            </a:solidFill>
          </a:ln>
        </p:spPr>
      </p:pic>
      <p:pic>
        <p:nvPicPr>
          <p:cNvPr id="126" name="Image 125"/>
          <p:cNvPicPr>
            <a:picLocks noChangeAspect="1"/>
          </p:cNvPicPr>
          <p:nvPr/>
        </p:nvPicPr>
        <p:blipFill>
          <a:blip r:embed="rId15"/>
          <a:stretch>
            <a:fillRect/>
          </a:stretch>
        </p:blipFill>
        <p:spPr>
          <a:xfrm>
            <a:off x="5642274" y="1889353"/>
            <a:ext cx="288683" cy="192455"/>
          </a:xfrm>
          <a:prstGeom prst="rect">
            <a:avLst/>
          </a:prstGeom>
        </p:spPr>
      </p:pic>
      <p:pic>
        <p:nvPicPr>
          <p:cNvPr id="128" name="Image 127"/>
          <p:cNvPicPr>
            <a:picLocks noChangeAspect="1"/>
          </p:cNvPicPr>
          <p:nvPr/>
        </p:nvPicPr>
        <p:blipFill>
          <a:blip r:embed="rId16"/>
          <a:stretch>
            <a:fillRect/>
          </a:stretch>
        </p:blipFill>
        <p:spPr>
          <a:xfrm>
            <a:off x="4559357" y="1889353"/>
            <a:ext cx="250210" cy="166807"/>
          </a:xfrm>
          <a:prstGeom prst="rect">
            <a:avLst/>
          </a:prstGeom>
        </p:spPr>
      </p:pic>
      <p:sp>
        <p:nvSpPr>
          <p:cNvPr id="119" name="Rectangle 118"/>
          <p:cNvSpPr/>
          <p:nvPr/>
        </p:nvSpPr>
        <p:spPr bwMode="auto">
          <a:xfrm>
            <a:off x="5419624" y="6188896"/>
            <a:ext cx="103565" cy="78614"/>
          </a:xfrm>
          <a:prstGeom prst="rect">
            <a:avLst/>
          </a:prstGeom>
          <a:solidFill>
            <a:srgbClr val="E65D2E">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21" name="TextBox 26"/>
          <p:cNvSpPr txBox="1"/>
          <p:nvPr/>
        </p:nvSpPr>
        <p:spPr>
          <a:xfrm>
            <a:off x="5527701" y="6096000"/>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123" name="Rectangle 122"/>
          <p:cNvSpPr/>
          <p:nvPr/>
        </p:nvSpPr>
        <p:spPr bwMode="auto">
          <a:xfrm>
            <a:off x="6518196" y="6188896"/>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25" name="Rectangle 124"/>
          <p:cNvSpPr/>
          <p:nvPr/>
        </p:nvSpPr>
        <p:spPr>
          <a:xfrm>
            <a:off x="6586487" y="6096000"/>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pic>
        <p:nvPicPr>
          <p:cNvPr id="14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013226"/>
            <a:ext cx="177774" cy="17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9379" y="4023683"/>
            <a:ext cx="156859" cy="15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20" t="25095" r="26268" b="21179"/>
          <a:stretch/>
        </p:blipFill>
        <p:spPr bwMode="auto">
          <a:xfrm>
            <a:off x="8632595" y="2667000"/>
            <a:ext cx="206605" cy="22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4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500"/>
                                        <p:tgtEl>
                                          <p:spTgt spid="1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500"/>
                                        <p:tgtEl>
                                          <p:spTgt spid="1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500"/>
                                        <p:tgtEl>
                                          <p:spTgt spid="1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500"/>
                                        <p:tgtEl>
                                          <p:spTgt spid="1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fade">
                                      <p:cBhvr>
                                        <p:cTn id="28" dur="500"/>
                                        <p:tgtEl>
                                          <p:spTgt spid="1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500"/>
                                        <p:tgtEl>
                                          <p:spTgt spid="1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500"/>
                                        <p:tgtEl>
                                          <p:spTgt spid="1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fade">
                                      <p:cBhvr>
                                        <p:cTn id="40" dur="500"/>
                                        <p:tgtEl>
                                          <p:spTgt spid="1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fade">
                                      <p:cBhvr>
                                        <p:cTn id="43" dur="500"/>
                                        <p:tgtEl>
                                          <p:spTgt spid="142"/>
                                        </p:tgtEl>
                                      </p:cBhvr>
                                    </p:animEffect>
                                  </p:childTnLst>
                                </p:cTn>
                              </p:par>
                              <p:par>
                                <p:cTn id="44" presetID="10" presetClass="entr" presetSubtype="0" fill="hold" nodeType="with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500"/>
                                        <p:tgtEl>
                                          <p:spTgt spid="106"/>
                                        </p:tgtEl>
                                      </p:cBhvr>
                                    </p:animEffect>
                                  </p:childTnLst>
                                </p:cTn>
                              </p:par>
                              <p:par>
                                <p:cTn id="47" presetID="10"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par>
                                <p:cTn id="50" presetID="10" presetClass="entr" presetSubtype="0"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childTnLst>
                                </p:cTn>
                              </p:par>
                              <p:par>
                                <p:cTn id="53" presetID="10" presetClass="entr" presetSubtype="0"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500"/>
                                        <p:tgtEl>
                                          <p:spTgt spid="114"/>
                                        </p:tgtEl>
                                      </p:cBhvr>
                                    </p:animEffect>
                                  </p:childTnLst>
                                </p:cTn>
                              </p:par>
                              <p:par>
                                <p:cTn id="59" presetID="10" presetClass="entr" presetSubtype="0" fill="hold"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fade">
                                      <p:cBhvr>
                                        <p:cTn id="61" dur="500"/>
                                        <p:tgtEl>
                                          <p:spTgt spid="116"/>
                                        </p:tgtEl>
                                      </p:cBhvr>
                                    </p:animEffect>
                                  </p:childTnLst>
                                </p:cTn>
                              </p:par>
                              <p:par>
                                <p:cTn id="62" presetID="10" presetClass="entr" presetSubtype="0" fill="hold"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fade">
                                      <p:cBhvr>
                                        <p:cTn id="64" dur="500"/>
                                        <p:tgtEl>
                                          <p:spTgt spid="118"/>
                                        </p:tgtEl>
                                      </p:cBhvr>
                                    </p:animEffect>
                                  </p:childTnLst>
                                </p:cTn>
                              </p:par>
                              <p:par>
                                <p:cTn id="65" presetID="10" presetClass="entr" presetSubtype="0" fill="hold" nodeType="with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500"/>
                                        <p:tgtEl>
                                          <p:spTgt spid="120"/>
                                        </p:tgtEl>
                                      </p:cBhvr>
                                    </p:animEffect>
                                  </p:childTnLst>
                                </p:cTn>
                              </p:par>
                              <p:par>
                                <p:cTn id="68" presetID="10" presetClass="entr" presetSubtype="0" fill="hold" nodeType="with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500"/>
                                        <p:tgtEl>
                                          <p:spTgt spid="122"/>
                                        </p:tgtEl>
                                      </p:cBhvr>
                                    </p:animEffect>
                                  </p:childTnLst>
                                </p:cTn>
                              </p:par>
                              <p:par>
                                <p:cTn id="71" presetID="10" presetClass="entr" presetSubtype="0"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par>
                                <p:cTn id="74" presetID="10" presetClass="entr" presetSubtype="0" fill="hold"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par>
                                <p:cTn id="77" presetID="10" presetClass="entr" presetSubtype="0" fill="hold" nodeType="withEffect">
                                  <p:stCondLst>
                                    <p:cond delay="0"/>
                                  </p:stCondLst>
                                  <p:childTnLst>
                                    <p:set>
                                      <p:cBhvr>
                                        <p:cTn id="78" dur="1" fill="hold">
                                          <p:stCondLst>
                                            <p:cond delay="0"/>
                                          </p:stCondLst>
                                        </p:cTn>
                                        <p:tgtEl>
                                          <p:spTgt spid="128"/>
                                        </p:tgtEl>
                                        <p:attrNameLst>
                                          <p:attrName>style.visibility</p:attrName>
                                        </p:attrNameLst>
                                      </p:cBhvr>
                                      <p:to>
                                        <p:strVal val="visible"/>
                                      </p:to>
                                    </p:set>
                                    <p:animEffect transition="in" filter="fade">
                                      <p:cBhvr>
                                        <p:cTn id="79" dur="500"/>
                                        <p:tgtEl>
                                          <p:spTgt spid="1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9"/>
                                        </p:tgtEl>
                                        <p:attrNameLst>
                                          <p:attrName>style.visibility</p:attrName>
                                        </p:attrNameLst>
                                      </p:cBhvr>
                                      <p:to>
                                        <p:strVal val="visible"/>
                                      </p:to>
                                    </p:set>
                                    <p:animEffect transition="in" filter="fade">
                                      <p:cBhvr>
                                        <p:cTn id="82" dur="500"/>
                                        <p:tgtEl>
                                          <p:spTgt spid="1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fade">
                                      <p:cBhvr>
                                        <p:cTn id="85" dur="500"/>
                                        <p:tgtEl>
                                          <p:spTgt spid="1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fade">
                                      <p:cBhvr>
                                        <p:cTn id="88" dur="500"/>
                                        <p:tgtEl>
                                          <p:spTgt spid="1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fade">
                                      <p:cBhvr>
                                        <p:cTn id="91" dur="500"/>
                                        <p:tgtEl>
                                          <p:spTgt spid="125"/>
                                        </p:tgtEl>
                                      </p:cBhvr>
                                    </p:animEffect>
                                  </p:childTnLst>
                                </p:cTn>
                              </p:par>
                              <p:par>
                                <p:cTn id="92" presetID="10" presetClass="entr" presetSubtype="0" fill="hold" nodeType="withEffect">
                                  <p:stCondLst>
                                    <p:cond delay="0"/>
                                  </p:stCondLst>
                                  <p:childTnLst>
                                    <p:set>
                                      <p:cBhvr>
                                        <p:cTn id="93" dur="1" fill="hold">
                                          <p:stCondLst>
                                            <p:cond delay="0"/>
                                          </p:stCondLst>
                                        </p:cTn>
                                        <p:tgtEl>
                                          <p:spTgt spid="143"/>
                                        </p:tgtEl>
                                        <p:attrNameLst>
                                          <p:attrName>style.visibility</p:attrName>
                                        </p:attrNameLst>
                                      </p:cBhvr>
                                      <p:to>
                                        <p:strVal val="visible"/>
                                      </p:to>
                                    </p:set>
                                    <p:animEffect transition="in" filter="fade">
                                      <p:cBhvr>
                                        <p:cTn id="94" dur="500"/>
                                        <p:tgtEl>
                                          <p:spTgt spid="143"/>
                                        </p:tgtEl>
                                      </p:cBhvr>
                                    </p:animEffect>
                                  </p:childTnLst>
                                </p:cTn>
                              </p:par>
                              <p:par>
                                <p:cTn id="95" presetID="10" presetClass="entr" presetSubtype="0" fill="hold" nodeType="with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500"/>
                                        <p:tgtEl>
                                          <p:spTgt spid="149"/>
                                        </p:tgtEl>
                                      </p:cBhvr>
                                    </p:animEffect>
                                  </p:childTnLst>
                                </p:cTn>
                              </p:par>
                              <p:par>
                                <p:cTn id="98" presetID="10" presetClass="entr" presetSubtype="0" fill="hold" nodeType="withEffect">
                                  <p:stCondLst>
                                    <p:cond delay="0"/>
                                  </p:stCondLst>
                                  <p:childTnLst>
                                    <p:set>
                                      <p:cBhvr>
                                        <p:cTn id="99" dur="1" fill="hold">
                                          <p:stCondLst>
                                            <p:cond delay="0"/>
                                          </p:stCondLst>
                                        </p:cTn>
                                        <p:tgtEl>
                                          <p:spTgt spid="151"/>
                                        </p:tgtEl>
                                        <p:attrNameLst>
                                          <p:attrName>style.visibility</p:attrName>
                                        </p:attrNameLst>
                                      </p:cBhvr>
                                      <p:to>
                                        <p:strVal val="visible"/>
                                      </p:to>
                                    </p:set>
                                    <p:animEffect transition="in" filter="fade">
                                      <p:cBhvr>
                                        <p:cTn id="10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P spid="139" grpId="0"/>
      <p:bldP spid="140" grpId="0"/>
      <p:bldP spid="141" grpId="0"/>
      <p:bldP spid="142" grpId="0"/>
      <p:bldP spid="119" grpId="0" animBg="1"/>
      <p:bldP spid="121" grpId="0"/>
      <p:bldP spid="123" grpId="0" animBg="1"/>
      <p:bldP spid="1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Vehicle theft tracking, emergency assistance and navigation are the 3 most important connectivity functionalities when buying a car.</a:t>
            </a:r>
            <a:endParaRPr lang="en-GB" dirty="0"/>
          </a:p>
        </p:txBody>
      </p:sp>
      <p:sp>
        <p:nvSpPr>
          <p:cNvPr id="29" name="TextBox 26"/>
          <p:cNvSpPr txBox="1"/>
          <p:nvPr/>
        </p:nvSpPr>
        <p:spPr>
          <a:xfrm>
            <a:off x="0" y="6629400"/>
            <a:ext cx="4432624" cy="215444"/>
          </a:xfrm>
          <a:prstGeom prst="rect">
            <a:avLst/>
          </a:prstGeom>
          <a:noFill/>
        </p:spPr>
        <p:txBody>
          <a:bodyPr wrap="none" rtlCol="0">
            <a:spAutoFit/>
          </a:bodyPr>
          <a:lstStyle>
            <a:defPPr>
              <a:defRPr lang="nl-NL"/>
            </a:defPPr>
            <a:lvl1pPr>
              <a:defRPr sz="800">
                <a:latin typeface="+mj-lt"/>
              </a:defRPr>
            </a:lvl1pPr>
          </a:lstStyle>
          <a:p>
            <a:r>
              <a:rPr lang="en-GB" dirty="0" smtClean="0"/>
              <a:t>A7. </a:t>
            </a:r>
            <a:r>
              <a:rPr lang="en-GB" dirty="0"/>
              <a:t>How important </a:t>
            </a:r>
            <a:r>
              <a:rPr lang="en-GB" dirty="0" smtClean="0"/>
              <a:t>would you consider the following connectivity functionalities when buying a car?</a:t>
            </a:r>
            <a:endParaRPr lang="en-GB" dirty="0"/>
          </a:p>
        </p:txBody>
      </p:sp>
      <p:sp>
        <p:nvSpPr>
          <p:cNvPr id="30" name="TextBox 26"/>
          <p:cNvSpPr txBox="1"/>
          <p:nvPr/>
        </p:nvSpPr>
        <p:spPr>
          <a:xfrm>
            <a:off x="6477000" y="2040445"/>
            <a:ext cx="1244250" cy="230832"/>
          </a:xfrm>
          <a:prstGeom prst="rect">
            <a:avLst/>
          </a:prstGeom>
          <a:solidFill>
            <a:schemeClr val="bg1"/>
          </a:solidFill>
        </p:spPr>
        <p:txBody>
          <a:bodyPr wrap="none" rtlCol="0">
            <a:spAutoFit/>
          </a:bodyPr>
          <a:lstStyle/>
          <a:p>
            <a:pPr algn="ctr"/>
            <a:r>
              <a:rPr lang="en-GB" sz="900" b="1" dirty="0" smtClean="0">
                <a:latin typeface="+mj-lt"/>
              </a:rPr>
              <a:t>% of ‘very important’</a:t>
            </a:r>
            <a:endParaRPr lang="en-GB" sz="1100" b="1" dirty="0">
              <a:latin typeface="+mj-lt"/>
            </a:endParaRPr>
          </a:p>
        </p:txBody>
      </p:sp>
      <p:sp>
        <p:nvSpPr>
          <p:cNvPr id="32" name="TextBox 26"/>
          <p:cNvSpPr txBox="1"/>
          <p:nvPr/>
        </p:nvSpPr>
        <p:spPr>
          <a:xfrm>
            <a:off x="1551504" y="1660426"/>
            <a:ext cx="3630096" cy="523220"/>
          </a:xfrm>
          <a:prstGeom prst="rect">
            <a:avLst/>
          </a:prstGeom>
          <a:noFill/>
          <a:ln>
            <a:noFill/>
          </a:ln>
        </p:spPr>
        <p:txBody>
          <a:bodyPr wrap="none" rtlCol="0">
            <a:spAutoFit/>
          </a:bodyPr>
          <a:lstStyle>
            <a:defPPr>
              <a:defRPr lang="nl-NL"/>
            </a:defPPr>
            <a:lvl1pPr>
              <a:defRPr sz="1050" b="1">
                <a:solidFill>
                  <a:srgbClr val="002D5F"/>
                </a:solidFill>
                <a:latin typeface="Futura Std Light"/>
              </a:defRPr>
            </a:lvl1pPr>
          </a:lstStyle>
          <a:p>
            <a:pPr algn="ctr"/>
            <a:r>
              <a:rPr lang="en-GB" sz="1400" dirty="0">
                <a:latin typeface="+mj-lt"/>
              </a:rPr>
              <a:t>Importance </a:t>
            </a:r>
            <a:r>
              <a:rPr lang="en-GB" sz="1400" dirty="0" smtClean="0">
                <a:latin typeface="+mj-lt"/>
              </a:rPr>
              <a:t>of the connectivity functionalities </a:t>
            </a:r>
            <a:br>
              <a:rPr lang="en-GB" sz="1400" dirty="0" smtClean="0">
                <a:latin typeface="+mj-lt"/>
              </a:rPr>
            </a:br>
            <a:r>
              <a:rPr lang="en-GB" sz="1400" dirty="0" smtClean="0">
                <a:latin typeface="+mj-lt"/>
              </a:rPr>
              <a:t>when buying a car</a:t>
            </a:r>
            <a:endParaRPr lang="en-GB" sz="1400" dirty="0">
              <a:latin typeface="+mj-lt"/>
            </a:endParaRPr>
          </a:p>
        </p:txBody>
      </p:sp>
      <p:graphicFrame>
        <p:nvGraphicFramePr>
          <p:cNvPr id="33" name="Graphique 32"/>
          <p:cNvGraphicFramePr/>
          <p:nvPr>
            <p:extLst>
              <p:ext uri="{D42A27DB-BD31-4B8C-83A1-F6EECF244321}">
                <p14:modId xmlns:p14="http://schemas.microsoft.com/office/powerpoint/2010/main" val="4129251228"/>
              </p:ext>
            </p:extLst>
          </p:nvPr>
        </p:nvGraphicFramePr>
        <p:xfrm>
          <a:off x="130869" y="2411755"/>
          <a:ext cx="4177334" cy="4141445"/>
        </p:xfrm>
        <a:graphic>
          <a:graphicData uri="http://schemas.openxmlformats.org/drawingml/2006/chart">
            <c:chart xmlns:c="http://schemas.openxmlformats.org/drawingml/2006/chart" xmlns:r="http://schemas.openxmlformats.org/officeDocument/2006/relationships" r:id="rId2"/>
          </a:graphicData>
        </a:graphic>
      </p:graphicFrame>
      <p:sp>
        <p:nvSpPr>
          <p:cNvPr id="46" name="ZoneTexte 45"/>
          <p:cNvSpPr txBox="1"/>
          <p:nvPr/>
        </p:nvSpPr>
        <p:spPr>
          <a:xfrm>
            <a:off x="4343400" y="2667000"/>
            <a:ext cx="326611" cy="253916"/>
          </a:xfrm>
          <a:prstGeom prst="rect">
            <a:avLst/>
          </a:prstGeom>
          <a:solidFill>
            <a:schemeClr val="bg1"/>
          </a:solidFill>
          <a:ln>
            <a:solidFill>
              <a:schemeClr val="bg1">
                <a:lumMod val="50000"/>
              </a:schemeClr>
            </a:solidFill>
          </a:ln>
        </p:spPr>
        <p:txBody>
          <a:bodyPr wrap="square" rtlCol="0">
            <a:spAutoFit/>
          </a:bodyPr>
          <a:lstStyle/>
          <a:p>
            <a:r>
              <a:rPr lang="en-GB" sz="1000" b="1" dirty="0" smtClean="0"/>
              <a:t>90</a:t>
            </a:r>
            <a:endParaRPr lang="en-GB" sz="1000" b="1" dirty="0"/>
          </a:p>
        </p:txBody>
      </p:sp>
      <p:sp>
        <p:nvSpPr>
          <p:cNvPr id="59" name="ZoneTexte 58"/>
          <p:cNvSpPr txBox="1"/>
          <p:nvPr/>
        </p:nvSpPr>
        <p:spPr>
          <a:xfrm>
            <a:off x="4343400" y="29718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84</a:t>
            </a:r>
            <a:endParaRPr lang="en-GB" sz="1000" b="1" dirty="0"/>
          </a:p>
        </p:txBody>
      </p:sp>
      <p:sp>
        <p:nvSpPr>
          <p:cNvPr id="132" name="ZoneTexte 131"/>
          <p:cNvSpPr txBox="1"/>
          <p:nvPr/>
        </p:nvSpPr>
        <p:spPr>
          <a:xfrm>
            <a:off x="4343400" y="32766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87</a:t>
            </a:r>
            <a:endParaRPr lang="en-GB" sz="1000" b="1" dirty="0"/>
          </a:p>
        </p:txBody>
      </p:sp>
      <p:sp>
        <p:nvSpPr>
          <p:cNvPr id="133" name="ZoneTexte 132"/>
          <p:cNvSpPr txBox="1"/>
          <p:nvPr/>
        </p:nvSpPr>
        <p:spPr>
          <a:xfrm>
            <a:off x="4343400" y="35814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83</a:t>
            </a:r>
            <a:endParaRPr lang="en-GB" sz="1000" b="1" dirty="0"/>
          </a:p>
        </p:txBody>
      </p:sp>
      <p:sp>
        <p:nvSpPr>
          <p:cNvPr id="134" name="ZoneTexte 133"/>
          <p:cNvSpPr txBox="1"/>
          <p:nvPr/>
        </p:nvSpPr>
        <p:spPr>
          <a:xfrm>
            <a:off x="4343400" y="45720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65</a:t>
            </a:r>
            <a:endParaRPr lang="en-GB" sz="1000" b="1" dirty="0"/>
          </a:p>
        </p:txBody>
      </p:sp>
      <p:sp>
        <p:nvSpPr>
          <p:cNvPr id="135" name="ZoneTexte 134"/>
          <p:cNvSpPr txBox="1"/>
          <p:nvPr/>
        </p:nvSpPr>
        <p:spPr>
          <a:xfrm>
            <a:off x="4343400" y="48768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55</a:t>
            </a:r>
            <a:endParaRPr lang="en-GB" sz="1000" b="1" dirty="0"/>
          </a:p>
        </p:txBody>
      </p:sp>
      <p:sp>
        <p:nvSpPr>
          <p:cNvPr id="136" name="ZoneTexte 135"/>
          <p:cNvSpPr txBox="1"/>
          <p:nvPr/>
        </p:nvSpPr>
        <p:spPr>
          <a:xfrm>
            <a:off x="4343400" y="51816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41</a:t>
            </a:r>
            <a:endParaRPr lang="en-GB" sz="1000" b="1" dirty="0"/>
          </a:p>
        </p:txBody>
      </p:sp>
      <p:sp>
        <p:nvSpPr>
          <p:cNvPr id="137" name="ZoneTexte 136"/>
          <p:cNvSpPr txBox="1"/>
          <p:nvPr/>
        </p:nvSpPr>
        <p:spPr>
          <a:xfrm>
            <a:off x="4343400" y="54864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41</a:t>
            </a:r>
            <a:endParaRPr lang="en-GB" sz="1000" b="1" dirty="0"/>
          </a:p>
        </p:txBody>
      </p:sp>
      <p:sp>
        <p:nvSpPr>
          <p:cNvPr id="162" name="Rectangle 161"/>
          <p:cNvSpPr/>
          <p:nvPr/>
        </p:nvSpPr>
        <p:spPr bwMode="auto">
          <a:xfrm>
            <a:off x="1289077" y="6245986"/>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3" name="TextBox 26"/>
          <p:cNvSpPr txBox="1"/>
          <p:nvPr/>
        </p:nvSpPr>
        <p:spPr>
          <a:xfrm>
            <a:off x="1357541" y="6136216"/>
            <a:ext cx="739305" cy="553998"/>
          </a:xfrm>
          <a:prstGeom prst="rect">
            <a:avLst/>
          </a:prstGeom>
          <a:noFill/>
        </p:spPr>
        <p:txBody>
          <a:bodyPr wrap="none" rtlCol="0">
            <a:spAutoFit/>
          </a:bodyPr>
          <a:lstStyle/>
          <a:p>
            <a:pPr>
              <a:lnSpc>
                <a:spcPts val="1200"/>
              </a:lnSpc>
            </a:pPr>
            <a:r>
              <a:rPr lang="en-GB" sz="1000" dirty="0" smtClean="0">
                <a:solidFill>
                  <a:srgbClr val="002D5F"/>
                </a:solidFill>
                <a:latin typeface="+mj-lt"/>
              </a:rPr>
              <a:t>Not </a:t>
            </a:r>
          </a:p>
          <a:p>
            <a:pPr>
              <a:lnSpc>
                <a:spcPts val="1200"/>
              </a:lnSpc>
            </a:pPr>
            <a:r>
              <a:rPr lang="en-GB" sz="1000" dirty="0" smtClean="0">
                <a:solidFill>
                  <a:srgbClr val="002D5F"/>
                </a:solidFill>
                <a:latin typeface="+mj-lt"/>
              </a:rPr>
              <a:t>important </a:t>
            </a:r>
            <a:br>
              <a:rPr lang="en-GB" sz="1000" dirty="0" smtClean="0">
                <a:solidFill>
                  <a:srgbClr val="002D5F"/>
                </a:solidFill>
                <a:latin typeface="+mj-lt"/>
              </a:rPr>
            </a:br>
            <a:r>
              <a:rPr lang="en-GB" sz="1000" dirty="0" smtClean="0">
                <a:solidFill>
                  <a:srgbClr val="002D5F"/>
                </a:solidFill>
                <a:latin typeface="+mj-lt"/>
              </a:rPr>
              <a:t>at all</a:t>
            </a:r>
            <a:r>
              <a:rPr lang="en-GB" sz="1000" dirty="0">
                <a:solidFill>
                  <a:srgbClr val="002D5F"/>
                </a:solidFill>
                <a:latin typeface="+mj-lt"/>
              </a:rPr>
              <a:t>	</a:t>
            </a:r>
          </a:p>
        </p:txBody>
      </p:sp>
      <p:sp>
        <p:nvSpPr>
          <p:cNvPr id="164" name="Rectangle 163"/>
          <p:cNvSpPr/>
          <p:nvPr/>
        </p:nvSpPr>
        <p:spPr bwMode="auto">
          <a:xfrm>
            <a:off x="2790815" y="6229929"/>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5" name="Rectangle 164"/>
          <p:cNvSpPr/>
          <p:nvPr/>
        </p:nvSpPr>
        <p:spPr bwMode="auto">
          <a:xfrm>
            <a:off x="2113620" y="6234139"/>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7" name="Rectangle 166"/>
          <p:cNvSpPr/>
          <p:nvPr/>
        </p:nvSpPr>
        <p:spPr bwMode="auto">
          <a:xfrm>
            <a:off x="3554035" y="6234139"/>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8" name="TextBox 26"/>
          <p:cNvSpPr txBox="1"/>
          <p:nvPr/>
        </p:nvSpPr>
        <p:spPr>
          <a:xfrm>
            <a:off x="2185149" y="6136216"/>
            <a:ext cx="710451"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Not </a:t>
            </a:r>
            <a:br>
              <a:rPr lang="en-GB" sz="1000" dirty="0" smtClean="0">
                <a:solidFill>
                  <a:srgbClr val="002D5F"/>
                </a:solidFill>
                <a:latin typeface="+mj-lt"/>
              </a:rPr>
            </a:br>
            <a:r>
              <a:rPr lang="en-GB" sz="1000" dirty="0" smtClean="0">
                <a:solidFill>
                  <a:srgbClr val="002D5F"/>
                </a:solidFill>
                <a:latin typeface="+mj-lt"/>
              </a:rPr>
              <a:t>important</a:t>
            </a:r>
            <a:endParaRPr lang="en-GB" sz="1000" dirty="0">
              <a:solidFill>
                <a:srgbClr val="002D5F"/>
              </a:solidFill>
              <a:latin typeface="+mj-lt"/>
            </a:endParaRPr>
          </a:p>
        </p:txBody>
      </p:sp>
      <p:sp>
        <p:nvSpPr>
          <p:cNvPr id="170" name="TextBox 26"/>
          <p:cNvSpPr txBox="1"/>
          <p:nvPr/>
        </p:nvSpPr>
        <p:spPr>
          <a:xfrm>
            <a:off x="2867743" y="6136216"/>
            <a:ext cx="713657"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Important</a:t>
            </a:r>
            <a:endParaRPr lang="en-GB" sz="1000" dirty="0">
              <a:solidFill>
                <a:srgbClr val="002D5F"/>
              </a:solidFill>
              <a:latin typeface="+mj-lt"/>
            </a:endParaRPr>
          </a:p>
        </p:txBody>
      </p:sp>
      <p:sp>
        <p:nvSpPr>
          <p:cNvPr id="171" name="TextBox 26"/>
          <p:cNvSpPr txBox="1"/>
          <p:nvPr/>
        </p:nvSpPr>
        <p:spPr>
          <a:xfrm>
            <a:off x="3581400" y="6136216"/>
            <a:ext cx="710451"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Very </a:t>
            </a:r>
            <a:br>
              <a:rPr lang="en-GB" sz="1000" dirty="0" smtClean="0">
                <a:solidFill>
                  <a:srgbClr val="002D5F"/>
                </a:solidFill>
                <a:latin typeface="+mj-lt"/>
              </a:rPr>
            </a:br>
            <a:r>
              <a:rPr lang="en-GB" sz="1000" dirty="0">
                <a:solidFill>
                  <a:srgbClr val="002D5F"/>
                </a:solidFill>
                <a:latin typeface="+mj-lt"/>
              </a:rPr>
              <a:t>i</a:t>
            </a:r>
            <a:r>
              <a:rPr lang="en-GB" sz="1000" dirty="0" smtClean="0">
                <a:solidFill>
                  <a:srgbClr val="002D5F"/>
                </a:solidFill>
                <a:latin typeface="+mj-lt"/>
              </a:rPr>
              <a:t>mportant</a:t>
            </a:r>
            <a:endParaRPr lang="en-GB" sz="1000" dirty="0">
              <a:solidFill>
                <a:srgbClr val="002D5F"/>
              </a:solidFill>
              <a:latin typeface="+mj-lt"/>
            </a:endParaRPr>
          </a:p>
        </p:txBody>
      </p:sp>
      <p:sp>
        <p:nvSpPr>
          <p:cNvPr id="169" name="Text Box 20"/>
          <p:cNvSpPr txBox="1">
            <a:spLocks noChangeArrowheads="1"/>
          </p:cNvSpPr>
          <p:nvPr/>
        </p:nvSpPr>
        <p:spPr bwMode="auto">
          <a:xfrm>
            <a:off x="375471" y="2177027"/>
            <a:ext cx="1827212"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1200" b="1" i="1" dirty="0" smtClean="0">
                <a:solidFill>
                  <a:srgbClr val="000000"/>
                </a:solidFill>
              </a:rPr>
              <a:t>Scores are ranked on the % of « very important »</a:t>
            </a:r>
            <a:endParaRPr lang="en-GB" altLang="en-US" sz="1200" b="1" i="1" dirty="0">
              <a:solidFill>
                <a:srgbClr val="000000"/>
              </a:solidFill>
            </a:endParaRPr>
          </a:p>
        </p:txBody>
      </p:sp>
      <p:sp>
        <p:nvSpPr>
          <p:cNvPr id="172" name="TextBox 26"/>
          <p:cNvSpPr txBox="1"/>
          <p:nvPr/>
        </p:nvSpPr>
        <p:spPr>
          <a:xfrm>
            <a:off x="3886200" y="2159169"/>
            <a:ext cx="932496" cy="507831"/>
          </a:xfrm>
          <a:prstGeom prst="rect">
            <a:avLst/>
          </a:prstGeom>
          <a:noFill/>
        </p:spPr>
        <p:txBody>
          <a:bodyPr wrap="square" rtlCol="0">
            <a:spAutoFit/>
          </a:bodyPr>
          <a:lstStyle/>
          <a:p>
            <a:pPr algn="ctr"/>
            <a:r>
              <a:rPr lang="en-GB" sz="900" b="1" dirty="0" smtClean="0">
                <a:latin typeface="+mj-lt"/>
              </a:rPr>
              <a:t>% of </a:t>
            </a:r>
            <a:br>
              <a:rPr lang="en-GB" sz="900" b="1" dirty="0" smtClean="0">
                <a:latin typeface="+mj-lt"/>
              </a:rPr>
            </a:br>
            <a:r>
              <a:rPr lang="en-GB" sz="900" b="1" dirty="0" smtClean="0">
                <a:latin typeface="+mj-lt"/>
              </a:rPr>
              <a:t>‘very important </a:t>
            </a:r>
            <a:br>
              <a:rPr lang="en-GB" sz="900" b="1" dirty="0" smtClean="0">
                <a:latin typeface="+mj-lt"/>
              </a:rPr>
            </a:br>
            <a:r>
              <a:rPr lang="en-GB" sz="900" b="1" dirty="0" smtClean="0">
                <a:latin typeface="+mj-lt"/>
              </a:rPr>
              <a:t>+ important’</a:t>
            </a:r>
            <a:endParaRPr lang="en-GB" sz="1100" b="1" dirty="0">
              <a:latin typeface="+mj-lt"/>
            </a:endParaRPr>
          </a:p>
        </p:txBody>
      </p:sp>
      <p:pic>
        <p:nvPicPr>
          <p:cNvPr id="173" name="Image 172"/>
          <p:cNvPicPr>
            <a:picLocks noChangeAspect="1"/>
          </p:cNvPicPr>
          <p:nvPr/>
        </p:nvPicPr>
        <p:blipFill>
          <a:blip r:embed="rId3"/>
          <a:stretch>
            <a:fillRect/>
          </a:stretch>
        </p:blipFill>
        <p:spPr>
          <a:xfrm>
            <a:off x="6270873" y="2474545"/>
            <a:ext cx="282327" cy="188218"/>
          </a:xfrm>
          <a:prstGeom prst="rect">
            <a:avLst/>
          </a:prstGeom>
          <a:ln>
            <a:solidFill>
              <a:schemeClr val="bg1">
                <a:lumMod val="75000"/>
              </a:schemeClr>
            </a:solidFill>
          </a:ln>
        </p:spPr>
      </p:pic>
      <p:pic>
        <p:nvPicPr>
          <p:cNvPr id="174" name="Image 173"/>
          <p:cNvPicPr>
            <a:picLocks noChangeAspect="1"/>
          </p:cNvPicPr>
          <p:nvPr/>
        </p:nvPicPr>
        <p:blipFill>
          <a:blip r:embed="rId4"/>
          <a:stretch>
            <a:fillRect/>
          </a:stretch>
        </p:blipFill>
        <p:spPr>
          <a:xfrm>
            <a:off x="6629178" y="2474545"/>
            <a:ext cx="282327" cy="188218"/>
          </a:xfrm>
          <a:prstGeom prst="rect">
            <a:avLst/>
          </a:prstGeom>
        </p:spPr>
      </p:pic>
      <p:pic>
        <p:nvPicPr>
          <p:cNvPr id="175" name="Image 174"/>
          <p:cNvPicPr>
            <a:picLocks noChangeAspect="1"/>
          </p:cNvPicPr>
          <p:nvPr/>
        </p:nvPicPr>
        <p:blipFill>
          <a:blip r:embed="rId5"/>
          <a:stretch>
            <a:fillRect/>
          </a:stretch>
        </p:blipFill>
        <p:spPr>
          <a:xfrm>
            <a:off x="8328273" y="2474545"/>
            <a:ext cx="282327" cy="188218"/>
          </a:xfrm>
          <a:prstGeom prst="rect">
            <a:avLst/>
          </a:prstGeom>
        </p:spPr>
      </p:pic>
      <p:pic>
        <p:nvPicPr>
          <p:cNvPr id="176" name="Image 175"/>
          <p:cNvPicPr>
            <a:picLocks noChangeAspect="1"/>
          </p:cNvPicPr>
          <p:nvPr/>
        </p:nvPicPr>
        <p:blipFill>
          <a:blip r:embed="rId6"/>
          <a:stretch>
            <a:fillRect/>
          </a:stretch>
        </p:blipFill>
        <p:spPr>
          <a:xfrm>
            <a:off x="8686800" y="2474545"/>
            <a:ext cx="282327" cy="188218"/>
          </a:xfrm>
          <a:prstGeom prst="rect">
            <a:avLst/>
          </a:prstGeom>
        </p:spPr>
      </p:pic>
      <p:pic>
        <p:nvPicPr>
          <p:cNvPr id="177" name="Image 176"/>
          <p:cNvPicPr>
            <a:picLocks noChangeAspect="1"/>
          </p:cNvPicPr>
          <p:nvPr/>
        </p:nvPicPr>
        <p:blipFill>
          <a:blip r:embed="rId7"/>
          <a:stretch>
            <a:fillRect/>
          </a:stretch>
        </p:blipFill>
        <p:spPr>
          <a:xfrm>
            <a:off x="7315200" y="2474545"/>
            <a:ext cx="282327" cy="188218"/>
          </a:xfrm>
          <a:prstGeom prst="rect">
            <a:avLst/>
          </a:prstGeom>
        </p:spPr>
      </p:pic>
      <p:pic>
        <p:nvPicPr>
          <p:cNvPr id="178" name="Image 177"/>
          <p:cNvPicPr>
            <a:picLocks noChangeAspect="1"/>
          </p:cNvPicPr>
          <p:nvPr/>
        </p:nvPicPr>
        <p:blipFill>
          <a:blip r:embed="rId8"/>
          <a:stretch>
            <a:fillRect/>
          </a:stretch>
        </p:blipFill>
        <p:spPr>
          <a:xfrm>
            <a:off x="5257800" y="2474545"/>
            <a:ext cx="266309" cy="177540"/>
          </a:xfrm>
          <a:prstGeom prst="rect">
            <a:avLst/>
          </a:prstGeom>
        </p:spPr>
      </p:pic>
      <p:pic>
        <p:nvPicPr>
          <p:cNvPr id="179" name="Image 178"/>
          <p:cNvPicPr>
            <a:picLocks noChangeAspect="1"/>
          </p:cNvPicPr>
          <p:nvPr/>
        </p:nvPicPr>
        <p:blipFill>
          <a:blip r:embed="rId9"/>
          <a:stretch>
            <a:fillRect/>
          </a:stretch>
        </p:blipFill>
        <p:spPr>
          <a:xfrm>
            <a:off x="6988124" y="2474545"/>
            <a:ext cx="250876" cy="167251"/>
          </a:xfrm>
          <a:prstGeom prst="rect">
            <a:avLst/>
          </a:prstGeom>
        </p:spPr>
      </p:pic>
      <p:pic>
        <p:nvPicPr>
          <p:cNvPr id="180" name="Image 179"/>
          <p:cNvPicPr>
            <a:picLocks noChangeAspect="1"/>
          </p:cNvPicPr>
          <p:nvPr/>
        </p:nvPicPr>
        <p:blipFill>
          <a:blip r:embed="rId10"/>
          <a:stretch>
            <a:fillRect/>
          </a:stretch>
        </p:blipFill>
        <p:spPr>
          <a:xfrm>
            <a:off x="7642473" y="2474545"/>
            <a:ext cx="282327" cy="188218"/>
          </a:xfrm>
          <a:prstGeom prst="rect">
            <a:avLst/>
          </a:prstGeom>
        </p:spPr>
      </p:pic>
      <p:pic>
        <p:nvPicPr>
          <p:cNvPr id="181" name="Image 180"/>
          <p:cNvPicPr>
            <a:picLocks noChangeAspect="1"/>
          </p:cNvPicPr>
          <p:nvPr/>
        </p:nvPicPr>
        <p:blipFill>
          <a:blip r:embed="rId11"/>
          <a:stretch>
            <a:fillRect/>
          </a:stretch>
        </p:blipFill>
        <p:spPr>
          <a:xfrm>
            <a:off x="5584096" y="2474545"/>
            <a:ext cx="283304" cy="188869"/>
          </a:xfrm>
          <a:prstGeom prst="rect">
            <a:avLst/>
          </a:prstGeom>
        </p:spPr>
      </p:pic>
      <p:pic>
        <p:nvPicPr>
          <p:cNvPr id="182" name="Image 181"/>
          <p:cNvPicPr>
            <a:picLocks noChangeAspect="1"/>
          </p:cNvPicPr>
          <p:nvPr/>
        </p:nvPicPr>
        <p:blipFill>
          <a:blip r:embed="rId12"/>
          <a:stretch>
            <a:fillRect/>
          </a:stretch>
        </p:blipFill>
        <p:spPr>
          <a:xfrm>
            <a:off x="8001000" y="2474545"/>
            <a:ext cx="282327" cy="188218"/>
          </a:xfrm>
          <a:prstGeom prst="rect">
            <a:avLst/>
          </a:prstGeom>
          <a:ln>
            <a:solidFill>
              <a:schemeClr val="bg1">
                <a:lumMod val="75000"/>
              </a:schemeClr>
            </a:solidFill>
          </a:ln>
        </p:spPr>
      </p:pic>
      <p:pic>
        <p:nvPicPr>
          <p:cNvPr id="183" name="Image 182"/>
          <p:cNvPicPr>
            <a:picLocks noChangeAspect="1"/>
          </p:cNvPicPr>
          <p:nvPr/>
        </p:nvPicPr>
        <p:blipFill>
          <a:blip r:embed="rId13"/>
          <a:stretch>
            <a:fillRect/>
          </a:stretch>
        </p:blipFill>
        <p:spPr>
          <a:xfrm>
            <a:off x="5943600" y="2474545"/>
            <a:ext cx="288683" cy="192455"/>
          </a:xfrm>
          <a:prstGeom prst="rect">
            <a:avLst/>
          </a:prstGeom>
        </p:spPr>
      </p:pic>
      <p:pic>
        <p:nvPicPr>
          <p:cNvPr id="184" name="Image 183"/>
          <p:cNvPicPr>
            <a:picLocks noChangeAspect="1"/>
          </p:cNvPicPr>
          <p:nvPr/>
        </p:nvPicPr>
        <p:blipFill>
          <a:blip r:embed="rId14"/>
          <a:stretch>
            <a:fillRect/>
          </a:stretch>
        </p:blipFill>
        <p:spPr>
          <a:xfrm>
            <a:off x="4931390" y="2474545"/>
            <a:ext cx="250210" cy="166807"/>
          </a:xfrm>
          <a:prstGeom prst="rect">
            <a:avLst/>
          </a:prstGeom>
        </p:spPr>
      </p:pic>
      <p:sp>
        <p:nvSpPr>
          <p:cNvPr id="185" name="TextBox 26"/>
          <p:cNvSpPr txBox="1"/>
          <p:nvPr/>
        </p:nvSpPr>
        <p:spPr>
          <a:xfrm>
            <a:off x="6553200" y="2238196"/>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186" name="TextBox 26"/>
          <p:cNvSpPr txBox="1"/>
          <p:nvPr/>
        </p:nvSpPr>
        <p:spPr>
          <a:xfrm>
            <a:off x="5114297" y="2238196"/>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187" name="TextBox 26"/>
          <p:cNvSpPr txBox="1"/>
          <p:nvPr/>
        </p:nvSpPr>
        <p:spPr>
          <a:xfrm>
            <a:off x="5791200" y="2238196"/>
            <a:ext cx="566181" cy="215444"/>
          </a:xfrm>
          <a:prstGeom prst="rect">
            <a:avLst/>
          </a:prstGeom>
          <a:noFill/>
        </p:spPr>
        <p:txBody>
          <a:bodyPr wrap="none" rtlCol="0">
            <a:spAutoFit/>
          </a:bodyPr>
          <a:lstStyle/>
          <a:p>
            <a:r>
              <a:rPr lang="en-GB" sz="800" dirty="0" smtClean="0"/>
              <a:t>Denmark</a:t>
            </a:r>
            <a:endParaRPr lang="en-GB" sz="1050" dirty="0"/>
          </a:p>
        </p:txBody>
      </p:sp>
      <p:sp>
        <p:nvSpPr>
          <p:cNvPr id="188" name="TextBox 26"/>
          <p:cNvSpPr txBox="1"/>
          <p:nvPr/>
        </p:nvSpPr>
        <p:spPr>
          <a:xfrm>
            <a:off x="6213157" y="2238196"/>
            <a:ext cx="492443" cy="215444"/>
          </a:xfrm>
          <a:prstGeom prst="rect">
            <a:avLst/>
          </a:prstGeom>
          <a:noFill/>
        </p:spPr>
        <p:txBody>
          <a:bodyPr wrap="none" rtlCol="0">
            <a:spAutoFit/>
          </a:bodyPr>
          <a:lstStyle/>
          <a:p>
            <a:r>
              <a:rPr lang="en-GB" sz="800" dirty="0" smtClean="0"/>
              <a:t>Finland</a:t>
            </a:r>
            <a:endParaRPr lang="en-GB" sz="1050" dirty="0"/>
          </a:p>
        </p:txBody>
      </p:sp>
      <p:sp>
        <p:nvSpPr>
          <p:cNvPr id="189" name="TextBox 26"/>
          <p:cNvSpPr txBox="1"/>
          <p:nvPr/>
        </p:nvSpPr>
        <p:spPr>
          <a:xfrm>
            <a:off x="5503976" y="2231949"/>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190" name="TextBox 26"/>
          <p:cNvSpPr txBox="1"/>
          <p:nvPr/>
        </p:nvSpPr>
        <p:spPr>
          <a:xfrm>
            <a:off x="7631130" y="2238196"/>
            <a:ext cx="293670" cy="215444"/>
          </a:xfrm>
          <a:prstGeom prst="rect">
            <a:avLst/>
          </a:prstGeom>
          <a:noFill/>
        </p:spPr>
        <p:txBody>
          <a:bodyPr wrap="none" rtlCol="0">
            <a:spAutoFit/>
          </a:bodyPr>
          <a:lstStyle/>
          <a:p>
            <a:r>
              <a:rPr lang="en-GB" sz="800" dirty="0" smtClean="0"/>
              <a:t>NL</a:t>
            </a:r>
            <a:endParaRPr lang="en-GB" sz="1050" dirty="0"/>
          </a:p>
        </p:txBody>
      </p:sp>
      <p:sp>
        <p:nvSpPr>
          <p:cNvPr id="191" name="TextBox 26"/>
          <p:cNvSpPr txBox="1"/>
          <p:nvPr/>
        </p:nvSpPr>
        <p:spPr>
          <a:xfrm>
            <a:off x="6858000" y="2238196"/>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192" name="TextBox 26"/>
          <p:cNvSpPr txBox="1"/>
          <p:nvPr/>
        </p:nvSpPr>
        <p:spPr>
          <a:xfrm>
            <a:off x="8686800" y="2238196"/>
            <a:ext cx="303288" cy="215444"/>
          </a:xfrm>
          <a:prstGeom prst="rect">
            <a:avLst/>
          </a:prstGeom>
          <a:noFill/>
        </p:spPr>
        <p:txBody>
          <a:bodyPr wrap="none" rtlCol="0">
            <a:spAutoFit/>
          </a:bodyPr>
          <a:lstStyle/>
          <a:p>
            <a:pPr algn="ctr"/>
            <a:r>
              <a:rPr lang="en-GB" sz="800" dirty="0" smtClean="0"/>
              <a:t>UK</a:t>
            </a:r>
            <a:endParaRPr lang="en-GB" sz="1050" dirty="0"/>
          </a:p>
        </p:txBody>
      </p:sp>
      <p:sp>
        <p:nvSpPr>
          <p:cNvPr id="193" name="TextBox 26"/>
          <p:cNvSpPr txBox="1"/>
          <p:nvPr/>
        </p:nvSpPr>
        <p:spPr>
          <a:xfrm>
            <a:off x="8272904" y="2238196"/>
            <a:ext cx="413896" cy="215444"/>
          </a:xfrm>
          <a:prstGeom prst="rect">
            <a:avLst/>
          </a:prstGeom>
          <a:noFill/>
        </p:spPr>
        <p:txBody>
          <a:bodyPr wrap="none" rtlCol="0">
            <a:spAutoFit/>
          </a:bodyPr>
          <a:lstStyle/>
          <a:p>
            <a:r>
              <a:rPr lang="en-GB" sz="800" dirty="0" smtClean="0"/>
              <a:t>Spain</a:t>
            </a:r>
            <a:endParaRPr lang="en-GB" sz="1050" dirty="0"/>
          </a:p>
        </p:txBody>
      </p:sp>
      <p:sp>
        <p:nvSpPr>
          <p:cNvPr id="194" name="TextBox 26"/>
          <p:cNvSpPr txBox="1"/>
          <p:nvPr/>
        </p:nvSpPr>
        <p:spPr>
          <a:xfrm>
            <a:off x="7315200" y="2238196"/>
            <a:ext cx="364202" cy="215444"/>
          </a:xfrm>
          <a:prstGeom prst="rect">
            <a:avLst/>
          </a:prstGeom>
          <a:noFill/>
        </p:spPr>
        <p:txBody>
          <a:bodyPr wrap="none" rtlCol="0">
            <a:spAutoFit/>
          </a:bodyPr>
          <a:lstStyle/>
          <a:p>
            <a:r>
              <a:rPr lang="en-GB" sz="800" dirty="0" smtClean="0"/>
              <a:t>Italy</a:t>
            </a:r>
            <a:endParaRPr lang="en-GB" sz="1050" dirty="0"/>
          </a:p>
        </p:txBody>
      </p:sp>
      <p:sp>
        <p:nvSpPr>
          <p:cNvPr id="195" name="TextBox 26"/>
          <p:cNvSpPr txBox="1"/>
          <p:nvPr/>
        </p:nvSpPr>
        <p:spPr>
          <a:xfrm>
            <a:off x="7907190" y="2238196"/>
            <a:ext cx="474810" cy="215444"/>
          </a:xfrm>
          <a:prstGeom prst="rect">
            <a:avLst/>
          </a:prstGeom>
          <a:noFill/>
        </p:spPr>
        <p:txBody>
          <a:bodyPr wrap="none" rtlCol="0">
            <a:spAutoFit/>
          </a:bodyPr>
          <a:lstStyle/>
          <a:p>
            <a:r>
              <a:rPr lang="en-GB" sz="800" dirty="0" smtClean="0"/>
              <a:t>Poland</a:t>
            </a:r>
            <a:endParaRPr lang="en-GB" sz="1050" dirty="0"/>
          </a:p>
        </p:txBody>
      </p:sp>
      <p:sp>
        <p:nvSpPr>
          <p:cNvPr id="196" name="TextBox 26"/>
          <p:cNvSpPr txBox="1"/>
          <p:nvPr/>
        </p:nvSpPr>
        <p:spPr>
          <a:xfrm>
            <a:off x="4776578" y="2238603"/>
            <a:ext cx="481222" cy="215444"/>
          </a:xfrm>
          <a:prstGeom prst="rect">
            <a:avLst/>
          </a:prstGeom>
          <a:noFill/>
        </p:spPr>
        <p:txBody>
          <a:bodyPr wrap="none" rtlCol="0">
            <a:spAutoFit/>
          </a:bodyPr>
          <a:lstStyle/>
          <a:p>
            <a:pPr algn="ctr"/>
            <a:r>
              <a:rPr lang="en-GB" sz="800" dirty="0" smtClean="0"/>
              <a:t>Austria</a:t>
            </a:r>
            <a:endParaRPr lang="en-GB" sz="1050" dirty="0"/>
          </a:p>
        </p:txBody>
      </p:sp>
      <p:sp>
        <p:nvSpPr>
          <p:cNvPr id="200" name="ZoneTexte 199"/>
          <p:cNvSpPr txBox="1"/>
          <p:nvPr/>
        </p:nvSpPr>
        <p:spPr>
          <a:xfrm>
            <a:off x="4343400" y="3914745"/>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86</a:t>
            </a:r>
            <a:endParaRPr lang="en-GB" sz="1000" b="1" dirty="0"/>
          </a:p>
        </p:txBody>
      </p:sp>
      <p:sp>
        <p:nvSpPr>
          <p:cNvPr id="201" name="ZoneTexte 200"/>
          <p:cNvSpPr txBox="1"/>
          <p:nvPr/>
        </p:nvSpPr>
        <p:spPr>
          <a:xfrm>
            <a:off x="4343400" y="4248753"/>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62</a:t>
            </a:r>
            <a:endParaRPr lang="en-GB" sz="1000" b="1" dirty="0"/>
          </a:p>
        </p:txBody>
      </p:sp>
      <p:sp>
        <p:nvSpPr>
          <p:cNvPr id="202" name="ZoneTexte 201"/>
          <p:cNvSpPr txBox="1"/>
          <p:nvPr/>
        </p:nvSpPr>
        <p:spPr>
          <a:xfrm>
            <a:off x="4343400" y="5791200"/>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20</a:t>
            </a:r>
            <a:endParaRPr lang="en-GB" sz="1000" b="1" dirty="0"/>
          </a:p>
        </p:txBody>
      </p:sp>
      <p:pic>
        <p:nvPicPr>
          <p:cNvPr id="151"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4606" y="2945417"/>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5400" y="3255792"/>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2"/>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7920" t="25095" r="26268" b="21179"/>
          <a:stretch/>
        </p:blipFill>
        <p:spPr bwMode="auto">
          <a:xfrm>
            <a:off x="691636" y="2619479"/>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Rectangle 153"/>
          <p:cNvSpPr/>
          <p:nvPr/>
        </p:nvSpPr>
        <p:spPr bwMode="auto">
          <a:xfrm>
            <a:off x="5379948" y="6209999"/>
            <a:ext cx="103565" cy="78614"/>
          </a:xfrm>
          <a:prstGeom prst="rect">
            <a:avLst/>
          </a:prstGeom>
          <a:solidFill>
            <a:srgbClr val="E65D2E">
              <a:alpha val="4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55" name="TextBox 26"/>
          <p:cNvSpPr txBox="1"/>
          <p:nvPr/>
        </p:nvSpPr>
        <p:spPr>
          <a:xfrm>
            <a:off x="5488025" y="6117103"/>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156" name="Rectangle 155"/>
          <p:cNvSpPr/>
          <p:nvPr/>
        </p:nvSpPr>
        <p:spPr bwMode="auto">
          <a:xfrm>
            <a:off x="6599148" y="6209999"/>
            <a:ext cx="103565" cy="78614"/>
          </a:xfrm>
          <a:prstGeom prst="rect">
            <a:avLst/>
          </a:prstGeom>
          <a:solidFill>
            <a:srgbClr val="97C464">
              <a:alpha val="4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57" name="Rectangle 156"/>
          <p:cNvSpPr/>
          <p:nvPr/>
        </p:nvSpPr>
        <p:spPr>
          <a:xfrm>
            <a:off x="6667439" y="6117103"/>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graphicFrame>
        <p:nvGraphicFramePr>
          <p:cNvPr id="158" name="Content Placeholder 2"/>
          <p:cNvGraphicFramePr>
            <a:graphicFrameLocks noGrp="1"/>
          </p:cNvGraphicFramePr>
          <p:nvPr>
            <p:ph idx="1"/>
            <p:extLst>
              <p:ext uri="{D42A27DB-BD31-4B8C-83A1-F6EECF244321}">
                <p14:modId xmlns:p14="http://schemas.microsoft.com/office/powerpoint/2010/main" val="1016078009"/>
              </p:ext>
            </p:extLst>
          </p:nvPr>
        </p:nvGraphicFramePr>
        <p:xfrm>
          <a:off x="4876800" y="2667000"/>
          <a:ext cx="4114800" cy="3390490"/>
        </p:xfrm>
        <a:graphic>
          <a:graphicData uri="http://schemas.openxmlformats.org/drawingml/2006/table">
            <a:tbl>
              <a:tblPr firstRow="1" bandRow="1">
                <a:tableStyleId>{5C22544A-7EE6-4342-B048-85BDC9FD1C3A}</a:tableStyleId>
              </a:tblPr>
              <a:tblGrid>
                <a:gridCol w="342900"/>
                <a:gridCol w="342900"/>
                <a:gridCol w="342900"/>
                <a:gridCol w="342900"/>
                <a:gridCol w="342900"/>
                <a:gridCol w="342900"/>
                <a:gridCol w="342900"/>
                <a:gridCol w="342900"/>
                <a:gridCol w="342900"/>
                <a:gridCol w="342900"/>
                <a:gridCol w="342900"/>
                <a:gridCol w="342900"/>
              </a:tblGrid>
              <a:tr h="300901">
                <a:tc>
                  <a:txBody>
                    <a:bodyPr/>
                    <a:lstStyle/>
                    <a:p>
                      <a:pPr algn="ctr" fontAlgn="b"/>
                      <a:r>
                        <a:rPr lang="en-GB" sz="1100" b="0" i="0" u="none" strike="noStrike" dirty="0">
                          <a:solidFill>
                            <a:srgbClr val="0A2F60"/>
                          </a:solidFill>
                          <a:effectLst/>
                          <a:latin typeface="+mj-lt"/>
                        </a:rPr>
                        <a:t>48</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41</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53</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34</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27</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46</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43</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62</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28</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59</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45</a:t>
                      </a:r>
                    </a:p>
                  </a:txBody>
                  <a:tcPr marL="9525" marR="9525" marT="9525" marB="0" anchor="ctr">
                    <a:noFill/>
                  </a:tcPr>
                </a:tc>
                <a:tc>
                  <a:txBody>
                    <a:bodyPr/>
                    <a:lstStyle/>
                    <a:p>
                      <a:pPr algn="ctr" fontAlgn="b"/>
                      <a:r>
                        <a:rPr lang="en-GB" sz="1100" b="0" i="0" u="none" strike="noStrike" dirty="0">
                          <a:solidFill>
                            <a:srgbClr val="0A2F60"/>
                          </a:solidFill>
                          <a:effectLst/>
                          <a:latin typeface="+mj-lt"/>
                        </a:rPr>
                        <a:t>40</a:t>
                      </a:r>
                    </a:p>
                  </a:txBody>
                  <a:tcPr marL="9525" marR="9525" marT="9525" marB="0" anchor="ctr">
                    <a:solidFill>
                      <a:srgbClr val="E65D2E">
                        <a:alpha val="60000"/>
                      </a:srgbClr>
                    </a:solidFill>
                  </a:tcPr>
                </a:tc>
              </a:tr>
              <a:tr h="301594">
                <a:tc>
                  <a:txBody>
                    <a:bodyPr/>
                    <a:lstStyle/>
                    <a:p>
                      <a:pPr algn="ctr" fontAlgn="b"/>
                      <a:r>
                        <a:rPr lang="en-GB" sz="1100" b="0" i="0" u="none" strike="noStrike">
                          <a:solidFill>
                            <a:srgbClr val="0A2F60"/>
                          </a:solidFill>
                          <a:effectLst/>
                          <a:latin typeface="+mj-lt"/>
                        </a:rPr>
                        <a:t>36</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34</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38</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23</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14</a:t>
                      </a:r>
                    </a:p>
                  </a:txBody>
                  <a:tcPr marL="9525" marR="9525" marT="9525" marB="0" anchor="ctr">
                    <a:solidFill>
                      <a:srgbClr val="E65D2E">
                        <a:alpha val="60000"/>
                      </a:srgbClr>
                    </a:solidFill>
                  </a:tcPr>
                </a:tc>
                <a:tc>
                  <a:txBody>
                    <a:bodyPr/>
                    <a:lstStyle/>
                    <a:p>
                      <a:pPr algn="ctr" fontAlgn="b"/>
                      <a:r>
                        <a:rPr lang="en-GB" sz="1100" b="1" i="0" u="none" strike="noStrike" dirty="0">
                          <a:solidFill>
                            <a:srgbClr val="0A2F60"/>
                          </a:solidFill>
                          <a:effectLst/>
                          <a:latin typeface="+mj-lt"/>
                        </a:rPr>
                        <a:t>46</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33</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54</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23</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41</a:t>
                      </a:r>
                    </a:p>
                  </a:txBody>
                  <a:tcPr marL="9525" marR="9525" marT="9525" marB="0" anchor="ctr">
                    <a:solidFill>
                      <a:srgbClr val="97C464">
                        <a:alpha val="60000"/>
                      </a:srgbClr>
                    </a:solidFill>
                  </a:tcPr>
                </a:tc>
                <a:tc>
                  <a:txBody>
                    <a:bodyPr/>
                    <a:lstStyle/>
                    <a:p>
                      <a:pPr algn="ctr" fontAlgn="b"/>
                      <a:r>
                        <a:rPr lang="en-GB" sz="1100" b="1" i="0" u="none" strike="noStrike" dirty="0">
                          <a:solidFill>
                            <a:srgbClr val="0A2F60"/>
                          </a:solidFill>
                          <a:effectLst/>
                          <a:latin typeface="+mj-lt"/>
                        </a:rPr>
                        <a:t>50</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33</a:t>
                      </a:r>
                    </a:p>
                  </a:txBody>
                  <a:tcPr marL="9525" marR="9525" marT="9525" marB="0" anchor="ctr">
                    <a:solidFill>
                      <a:schemeClr val="bg1"/>
                    </a:solidFill>
                  </a:tcPr>
                </a:tc>
              </a:tr>
              <a:tr h="311905">
                <a:tc>
                  <a:txBody>
                    <a:bodyPr/>
                    <a:lstStyle/>
                    <a:p>
                      <a:pPr algn="ctr" fontAlgn="b"/>
                      <a:r>
                        <a:rPr lang="en-GB" sz="1100" b="0" i="0" u="none" strike="noStrike" dirty="0">
                          <a:solidFill>
                            <a:srgbClr val="0A2F60"/>
                          </a:solidFill>
                          <a:effectLst/>
                          <a:latin typeface="+mj-lt"/>
                        </a:rPr>
                        <a:t>41</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31</a:t>
                      </a:r>
                    </a:p>
                  </a:txBody>
                  <a:tcPr marL="9525" marR="9525" marT="9525" marB="0" anchor="ctr">
                    <a:solidFill>
                      <a:srgbClr val="E65D2E">
                        <a:alpha val="60000"/>
                      </a:srgbClr>
                    </a:solidFill>
                  </a:tcPr>
                </a:tc>
                <a:tc>
                  <a:txBody>
                    <a:bodyPr/>
                    <a:lstStyle/>
                    <a:p>
                      <a:pPr algn="ctr" fontAlgn="b"/>
                      <a:r>
                        <a:rPr lang="en-GB" sz="1100" b="0" i="0" u="none" strike="noStrike">
                          <a:solidFill>
                            <a:srgbClr val="0A2F60"/>
                          </a:solidFill>
                          <a:effectLst/>
                          <a:latin typeface="+mj-lt"/>
                        </a:rPr>
                        <a:t>38</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24</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25</a:t>
                      </a:r>
                    </a:p>
                  </a:txBody>
                  <a:tcPr marL="9525" marR="9525" marT="9525" marB="0" anchor="ctr">
                    <a:solidFill>
                      <a:srgbClr val="E65D2E">
                        <a:alpha val="60000"/>
                      </a:srgbClr>
                    </a:solidFill>
                  </a:tcPr>
                </a:tc>
                <a:tc>
                  <a:txBody>
                    <a:bodyPr/>
                    <a:lstStyle/>
                    <a:p>
                      <a:pPr algn="ctr" fontAlgn="b"/>
                      <a:r>
                        <a:rPr lang="en-GB" sz="1100" b="1" i="0" u="none" strike="noStrike" dirty="0">
                          <a:solidFill>
                            <a:srgbClr val="0A2F60"/>
                          </a:solidFill>
                          <a:effectLst/>
                          <a:latin typeface="+mj-lt"/>
                        </a:rPr>
                        <a:t>45</a:t>
                      </a:r>
                    </a:p>
                  </a:txBody>
                  <a:tcPr marL="9525" marR="9525" marT="9525" marB="0" anchor="ctr">
                    <a:solidFill>
                      <a:srgbClr val="97C464">
                        <a:alpha val="60000"/>
                      </a:srgbClr>
                    </a:solidFill>
                  </a:tcPr>
                </a:tc>
                <a:tc>
                  <a:txBody>
                    <a:bodyPr/>
                    <a:lstStyle/>
                    <a:p>
                      <a:pPr algn="ctr" fontAlgn="b"/>
                      <a:r>
                        <a:rPr lang="en-GB" sz="1100" b="1" i="0" u="none" strike="noStrike" dirty="0">
                          <a:solidFill>
                            <a:srgbClr val="0A2F60"/>
                          </a:solidFill>
                          <a:effectLst/>
                          <a:latin typeface="+mj-lt"/>
                        </a:rPr>
                        <a:t>45</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39</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29</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40</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31</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35</a:t>
                      </a:r>
                    </a:p>
                  </a:txBody>
                  <a:tcPr marL="9525" marR="9525" marT="9525" marB="0" anchor="ctr">
                    <a:solidFill>
                      <a:schemeClr val="bg1"/>
                    </a:solidFill>
                  </a:tcPr>
                </a:tc>
              </a:tr>
              <a:tr h="304800">
                <a:tc>
                  <a:txBody>
                    <a:bodyPr/>
                    <a:lstStyle/>
                    <a:p>
                      <a:pPr algn="ctr" fontAlgn="b"/>
                      <a:r>
                        <a:rPr lang="en-GB" sz="1100" b="0" i="0" u="none" strike="noStrike">
                          <a:solidFill>
                            <a:srgbClr val="0A2F60"/>
                          </a:solidFill>
                          <a:effectLst/>
                          <a:latin typeface="+mj-lt"/>
                        </a:rPr>
                        <a:t>33</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28</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38</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18</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13</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43</a:t>
                      </a:r>
                    </a:p>
                  </a:txBody>
                  <a:tcPr marL="9525" marR="9525" marT="9525" marB="0" anchor="ctr">
                    <a:solidFill>
                      <a:srgbClr val="97C464">
                        <a:alpha val="60000"/>
                      </a:srgbClr>
                    </a:solidFill>
                  </a:tcPr>
                </a:tc>
                <a:tc>
                  <a:txBody>
                    <a:bodyPr/>
                    <a:lstStyle/>
                    <a:p>
                      <a:pPr algn="ctr" fontAlgn="b"/>
                      <a:r>
                        <a:rPr lang="en-GB" sz="1100" b="0" i="0" u="none" strike="noStrike">
                          <a:solidFill>
                            <a:srgbClr val="0A2F60"/>
                          </a:solidFill>
                          <a:effectLst/>
                          <a:latin typeface="+mj-lt"/>
                        </a:rPr>
                        <a:t>29</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45</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18</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39</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37</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29</a:t>
                      </a:r>
                    </a:p>
                  </a:txBody>
                  <a:tcPr marL="9525" marR="9525" marT="9525" marB="0" anchor="ctr">
                    <a:solidFill>
                      <a:schemeClr val="bg1"/>
                    </a:solidFill>
                  </a:tcPr>
                </a:tc>
              </a:tr>
              <a:tr h="276561">
                <a:tc>
                  <a:txBody>
                    <a:bodyPr/>
                    <a:lstStyle/>
                    <a:p>
                      <a:pPr algn="ctr" fontAlgn="b"/>
                      <a:r>
                        <a:rPr lang="en-GB" sz="1100" b="0" i="0" u="none" strike="noStrike" dirty="0">
                          <a:solidFill>
                            <a:srgbClr val="0A2F60"/>
                          </a:solidFill>
                          <a:effectLst/>
                          <a:latin typeface="+mj-lt"/>
                        </a:rPr>
                        <a:t>19</a:t>
                      </a:r>
                    </a:p>
                  </a:txBody>
                  <a:tcPr marL="9525" marR="9525" marT="9525" marB="0" anchor="ctr">
                    <a:solidFill>
                      <a:srgbClr val="E65D2E">
                        <a:alpha val="60000"/>
                      </a:srgbClr>
                    </a:solidFill>
                  </a:tcPr>
                </a:tc>
                <a:tc>
                  <a:txBody>
                    <a:bodyPr/>
                    <a:lstStyle/>
                    <a:p>
                      <a:pPr algn="ctr" fontAlgn="b"/>
                      <a:r>
                        <a:rPr lang="en-GB" sz="1100" b="0" i="0" u="none" strike="noStrike">
                          <a:solidFill>
                            <a:srgbClr val="0A2F60"/>
                          </a:solidFill>
                          <a:effectLst/>
                          <a:latin typeface="+mj-lt"/>
                        </a:rPr>
                        <a:t>29</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30</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20</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18</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41</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20</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46</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20</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34</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41</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28</a:t>
                      </a:r>
                    </a:p>
                  </a:txBody>
                  <a:tcPr marL="9525" marR="9525" marT="9525" marB="0" anchor="ctr">
                    <a:solidFill>
                      <a:schemeClr val="bg1"/>
                    </a:solidFill>
                  </a:tcPr>
                </a:tc>
              </a:tr>
              <a:tr h="409239">
                <a:tc>
                  <a:txBody>
                    <a:bodyPr/>
                    <a:lstStyle/>
                    <a:p>
                      <a:pPr algn="ctr" fontAlgn="b"/>
                      <a:r>
                        <a:rPr lang="en-GB" sz="1100" b="0" i="0" u="none" strike="noStrike" dirty="0">
                          <a:solidFill>
                            <a:srgbClr val="0A2F60"/>
                          </a:solidFill>
                          <a:effectLst/>
                          <a:latin typeface="+mj-lt"/>
                        </a:rPr>
                        <a:t>24</a:t>
                      </a:r>
                    </a:p>
                  </a:txBody>
                  <a:tcPr marL="9525" marR="9525" marT="9525" marB="0" anchor="ctr">
                    <a:solidFill>
                      <a:srgbClr val="97C464">
                        <a:alpha val="60000"/>
                      </a:srgbClr>
                    </a:solidFill>
                  </a:tcPr>
                </a:tc>
                <a:tc>
                  <a:txBody>
                    <a:bodyPr/>
                    <a:lstStyle/>
                    <a:p>
                      <a:pPr algn="ctr" fontAlgn="b"/>
                      <a:r>
                        <a:rPr lang="en-GB" sz="1100" b="0" i="0" u="none" strike="noStrike">
                          <a:solidFill>
                            <a:srgbClr val="0A2F60"/>
                          </a:solidFill>
                          <a:effectLst/>
                          <a:latin typeface="+mj-lt"/>
                        </a:rPr>
                        <a:t>18</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8</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15</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10</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26</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28</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22</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17</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18</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22</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24</a:t>
                      </a:r>
                    </a:p>
                  </a:txBody>
                  <a:tcPr marL="9525" marR="9525" marT="9525" marB="0" anchor="ctr">
                    <a:solidFill>
                      <a:srgbClr val="97C464">
                        <a:alpha val="60000"/>
                      </a:srgbClr>
                    </a:solidFill>
                  </a:tcPr>
                </a:tc>
              </a:tr>
              <a:tr h="304800">
                <a:tc>
                  <a:txBody>
                    <a:bodyPr/>
                    <a:lstStyle/>
                    <a:p>
                      <a:pPr algn="ctr" fontAlgn="b"/>
                      <a:r>
                        <a:rPr lang="en-GB" sz="1100" b="0" i="0" u="none" strike="noStrike">
                          <a:solidFill>
                            <a:srgbClr val="0A2F60"/>
                          </a:solidFill>
                          <a:effectLst/>
                          <a:latin typeface="+mj-lt"/>
                        </a:rPr>
                        <a:t>15</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14</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15</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10</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7</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18</a:t>
                      </a:r>
                    </a:p>
                  </a:txBody>
                  <a:tcPr marL="9525" marR="9525" marT="9525" marB="0" anchor="ctr">
                    <a:solidFill>
                      <a:srgbClr val="97C464">
                        <a:alpha val="60000"/>
                      </a:srgbClr>
                    </a:solidFill>
                  </a:tcPr>
                </a:tc>
                <a:tc>
                  <a:txBody>
                    <a:bodyPr/>
                    <a:lstStyle/>
                    <a:p>
                      <a:pPr algn="ctr" fontAlgn="b"/>
                      <a:r>
                        <a:rPr lang="en-GB" sz="1100" b="0" i="0" u="none" strike="noStrike">
                          <a:solidFill>
                            <a:srgbClr val="0A2F60"/>
                          </a:solidFill>
                          <a:effectLst/>
                          <a:latin typeface="+mj-lt"/>
                        </a:rPr>
                        <a:t>17</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22</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8</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19</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19</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16</a:t>
                      </a:r>
                    </a:p>
                  </a:txBody>
                  <a:tcPr marL="9525" marR="9525" marT="9525" marB="0" anchor="ctr">
                    <a:solidFill>
                      <a:schemeClr val="bg1"/>
                    </a:solidFill>
                  </a:tcPr>
                </a:tc>
              </a:tr>
              <a:tr h="304800">
                <a:tc>
                  <a:txBody>
                    <a:bodyPr/>
                    <a:lstStyle/>
                    <a:p>
                      <a:pPr algn="ctr" fontAlgn="b"/>
                      <a:r>
                        <a:rPr lang="en-GB" sz="110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100" b="0" i="0" u="none" strike="noStrike">
                          <a:solidFill>
                            <a:srgbClr val="0A2F60"/>
                          </a:solidFill>
                          <a:effectLst/>
                          <a:latin typeface="+mj-lt"/>
                        </a:rPr>
                        <a:t>15</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17</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7</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21</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25</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5</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20</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22</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9</a:t>
                      </a:r>
                    </a:p>
                  </a:txBody>
                  <a:tcPr marL="9525" marR="9525" marT="9525" marB="0" anchor="ctr">
                    <a:solidFill>
                      <a:srgbClr val="E65D2E">
                        <a:alpha val="60000"/>
                      </a:srgbClr>
                    </a:solidFill>
                  </a:tcPr>
                </a:tc>
              </a:tr>
              <a:tr h="311702">
                <a:tc>
                  <a:txBody>
                    <a:bodyPr/>
                    <a:lstStyle/>
                    <a:p>
                      <a:pPr algn="ctr" fontAlgn="b"/>
                      <a:r>
                        <a:rPr lang="en-GB" sz="1100" b="0" i="0" u="none" strike="noStrike">
                          <a:solidFill>
                            <a:srgbClr val="0A2F60"/>
                          </a:solidFill>
                          <a:effectLst/>
                          <a:latin typeface="+mj-lt"/>
                        </a:rPr>
                        <a:t>9</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7</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5</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11</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11</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14</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7</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9</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11</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13</a:t>
                      </a:r>
                    </a:p>
                  </a:txBody>
                  <a:tcPr marL="9525" marR="9525" marT="9525" marB="0" anchor="ctr">
                    <a:solidFill>
                      <a:srgbClr val="97C464">
                        <a:alpha val="60000"/>
                      </a:srgbClr>
                    </a:solidFill>
                  </a:tcPr>
                </a:tc>
              </a:tr>
              <a:tr h="304800">
                <a:tc>
                  <a:txBody>
                    <a:bodyPr/>
                    <a:lstStyle/>
                    <a:p>
                      <a:pPr algn="ctr" fontAlgn="b"/>
                      <a:r>
                        <a:rPr lang="en-GB" sz="1100" b="0" i="0" u="none" strike="noStrike" dirty="0">
                          <a:solidFill>
                            <a:srgbClr val="0A2F60"/>
                          </a:solidFill>
                          <a:effectLst/>
                          <a:latin typeface="+mj-lt"/>
                        </a:rPr>
                        <a:t>5</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100" b="0" i="0" u="none" strike="noStrike">
                          <a:solidFill>
                            <a:srgbClr val="0A2F60"/>
                          </a:solidFill>
                          <a:effectLst/>
                          <a:latin typeface="+mj-lt"/>
                        </a:rPr>
                        <a:t>9</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3</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4</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9</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7</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16</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4</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14</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12</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8</a:t>
                      </a:r>
                    </a:p>
                  </a:txBody>
                  <a:tcPr marL="9525" marR="9525" marT="9525" marB="0" anchor="ctr">
                    <a:solidFill>
                      <a:schemeClr val="bg1"/>
                    </a:solidFill>
                  </a:tcPr>
                </a:tc>
              </a:tr>
              <a:tr h="259388">
                <a:tc>
                  <a:txBody>
                    <a:bodyPr/>
                    <a:lstStyle/>
                    <a:p>
                      <a:pPr algn="ctr" fontAlgn="b"/>
                      <a:r>
                        <a:rPr lang="en-GB" sz="1100" b="0" i="0" u="none" strike="noStrike" dirty="0">
                          <a:solidFill>
                            <a:srgbClr val="0A2F60"/>
                          </a:solidFill>
                          <a:effectLst/>
                          <a:latin typeface="+mj-lt"/>
                        </a:rPr>
                        <a:t>3</a:t>
                      </a:r>
                    </a:p>
                  </a:txBody>
                  <a:tcPr marL="9525" marR="9525" marT="9525" marB="0" anchor="ctr">
                    <a:solidFill>
                      <a:srgbClr val="E65D2E">
                        <a:alpha val="60000"/>
                      </a:srgbClr>
                    </a:solidFill>
                  </a:tcPr>
                </a:tc>
                <a:tc>
                  <a:txBody>
                    <a:bodyPr/>
                    <a:lstStyle/>
                    <a:p>
                      <a:pPr algn="ctr" fontAlgn="b"/>
                      <a:r>
                        <a:rPr lang="en-GB" sz="1100" b="0" i="0" u="none" strike="noStrike">
                          <a:solidFill>
                            <a:srgbClr val="0A2F60"/>
                          </a:solidFill>
                          <a:effectLst/>
                          <a:latin typeface="+mj-lt"/>
                        </a:rPr>
                        <a:t>4</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4</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2</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2</a:t>
                      </a:r>
                    </a:p>
                  </a:txBody>
                  <a:tcPr marL="9525" marR="9525" marT="9525" marB="0" anchor="ctr">
                    <a:solidFill>
                      <a:srgbClr val="E65D2E">
                        <a:alpha val="60000"/>
                      </a:srgbClr>
                    </a:solidFill>
                  </a:tcPr>
                </a:tc>
                <a:tc>
                  <a:txBody>
                    <a:bodyPr/>
                    <a:lstStyle/>
                    <a:p>
                      <a:pPr algn="ctr" fontAlgn="b"/>
                      <a:r>
                        <a:rPr lang="en-GB" sz="1100" b="0" i="0" u="none" strike="noStrike" dirty="0">
                          <a:solidFill>
                            <a:srgbClr val="0A2F60"/>
                          </a:solidFill>
                          <a:effectLst/>
                          <a:latin typeface="+mj-lt"/>
                        </a:rPr>
                        <a:t>6</a:t>
                      </a:r>
                    </a:p>
                  </a:txBody>
                  <a:tcPr marL="9525" marR="9525" marT="9525" marB="0" anchor="ctr">
                    <a:solidFill>
                      <a:schemeClr val="bg1"/>
                    </a:solidFill>
                  </a:tcPr>
                </a:tc>
                <a:tc>
                  <a:txBody>
                    <a:bodyPr/>
                    <a:lstStyle/>
                    <a:p>
                      <a:pPr algn="ctr" fontAlgn="b"/>
                      <a:r>
                        <a:rPr lang="en-GB" sz="1100" b="0" i="0" u="none" strike="noStrike">
                          <a:solidFill>
                            <a:srgbClr val="0A2F60"/>
                          </a:solidFill>
                          <a:effectLst/>
                          <a:latin typeface="+mj-lt"/>
                        </a:rPr>
                        <a:t>5</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10</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4</a:t>
                      </a:r>
                    </a:p>
                  </a:txBody>
                  <a:tcPr marL="9525" marR="9525" marT="9525" marB="0" anchor="ctr">
                    <a:noFill/>
                  </a:tcPr>
                </a:tc>
                <a:tc>
                  <a:txBody>
                    <a:bodyPr/>
                    <a:lstStyle/>
                    <a:p>
                      <a:pPr algn="ctr" fontAlgn="b"/>
                      <a:r>
                        <a:rPr lang="en-GB" sz="1100" b="0" i="0" u="none" strike="noStrike" dirty="0">
                          <a:solidFill>
                            <a:srgbClr val="0A2F60"/>
                          </a:solidFill>
                          <a:effectLst/>
                          <a:latin typeface="+mj-lt"/>
                        </a:rPr>
                        <a:t>8</a:t>
                      </a:r>
                    </a:p>
                  </a:txBody>
                  <a:tcPr marL="9525" marR="9525" marT="9525" marB="0" anchor="ctr">
                    <a:solidFill>
                      <a:srgbClr val="97C464">
                        <a:alpha val="60000"/>
                      </a:srgbClr>
                    </a:solidFill>
                  </a:tcPr>
                </a:tc>
                <a:tc>
                  <a:txBody>
                    <a:bodyPr/>
                    <a:lstStyle/>
                    <a:p>
                      <a:pPr algn="ctr" fontAlgn="b"/>
                      <a:r>
                        <a:rPr lang="en-GB" sz="1100" b="0" i="0" u="none" strike="noStrike" dirty="0">
                          <a:solidFill>
                            <a:srgbClr val="0A2F60"/>
                          </a:solidFill>
                          <a:effectLst/>
                          <a:latin typeface="+mj-lt"/>
                        </a:rPr>
                        <a:t>6</a:t>
                      </a:r>
                    </a:p>
                  </a:txBody>
                  <a:tcPr marL="9525" marR="9525" marT="9525" marB="0" anchor="ctr">
                    <a:solidFill>
                      <a:schemeClr val="bg1"/>
                    </a:solidFill>
                  </a:tcPr>
                </a:tc>
                <a:tc>
                  <a:txBody>
                    <a:bodyPr/>
                    <a:lstStyle/>
                    <a:p>
                      <a:pPr algn="ctr" fontAlgn="b"/>
                      <a:r>
                        <a:rPr lang="en-GB" sz="1100" b="0" i="0" u="none" strike="noStrike" dirty="0">
                          <a:solidFill>
                            <a:srgbClr val="0A2F60"/>
                          </a:solidFill>
                          <a:effectLst/>
                          <a:latin typeface="+mj-lt"/>
                        </a:rPr>
                        <a:t>5</a:t>
                      </a: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4852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par>
                                <p:cTn id="11" presetID="10"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fade">
                                      <p:cBhvr>
                                        <p:cTn id="13" dur="500"/>
                                        <p:tgtEl>
                                          <p:spTgt spid="174"/>
                                        </p:tgtEl>
                                      </p:cBhvr>
                                    </p:animEffect>
                                  </p:childTnLst>
                                </p:cTn>
                              </p:par>
                              <p:par>
                                <p:cTn id="14" presetID="10" presetClass="entr" presetSubtype="0" fill="hold" nodeType="withEffect">
                                  <p:stCondLst>
                                    <p:cond delay="0"/>
                                  </p:stCondLst>
                                  <p:childTnLst>
                                    <p:set>
                                      <p:cBhvr>
                                        <p:cTn id="15" dur="1" fill="hold">
                                          <p:stCondLst>
                                            <p:cond delay="0"/>
                                          </p:stCondLst>
                                        </p:cTn>
                                        <p:tgtEl>
                                          <p:spTgt spid="175"/>
                                        </p:tgtEl>
                                        <p:attrNameLst>
                                          <p:attrName>style.visibility</p:attrName>
                                        </p:attrNameLst>
                                      </p:cBhvr>
                                      <p:to>
                                        <p:strVal val="visible"/>
                                      </p:to>
                                    </p:set>
                                    <p:animEffect transition="in" filter="fade">
                                      <p:cBhvr>
                                        <p:cTn id="16" dur="500"/>
                                        <p:tgtEl>
                                          <p:spTgt spid="175"/>
                                        </p:tgtEl>
                                      </p:cBhvr>
                                    </p:animEffect>
                                  </p:childTnLst>
                                </p:cTn>
                              </p:par>
                              <p:par>
                                <p:cTn id="17" presetID="10" presetClass="entr" presetSubtype="0"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Effect transition="in" filter="fade">
                                      <p:cBhvr>
                                        <p:cTn id="19" dur="500"/>
                                        <p:tgtEl>
                                          <p:spTgt spid="176"/>
                                        </p:tgtEl>
                                      </p:cBhvr>
                                    </p:animEffect>
                                  </p:childTnLst>
                                </p:cTn>
                              </p:par>
                              <p:par>
                                <p:cTn id="20" presetID="10" presetClass="entr" presetSubtype="0" fill="hold" nodeType="with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par>
                                <p:cTn id="23" presetID="10" presetClass="entr" presetSubtype="0" fill="hold" nodeType="withEffect">
                                  <p:stCondLst>
                                    <p:cond delay="0"/>
                                  </p:stCondLst>
                                  <p:childTnLst>
                                    <p:set>
                                      <p:cBhvr>
                                        <p:cTn id="24" dur="1" fill="hold">
                                          <p:stCondLst>
                                            <p:cond delay="0"/>
                                          </p:stCondLst>
                                        </p:cTn>
                                        <p:tgtEl>
                                          <p:spTgt spid="178"/>
                                        </p:tgtEl>
                                        <p:attrNameLst>
                                          <p:attrName>style.visibility</p:attrName>
                                        </p:attrNameLst>
                                      </p:cBhvr>
                                      <p:to>
                                        <p:strVal val="visible"/>
                                      </p:to>
                                    </p:set>
                                    <p:animEffect transition="in" filter="fade">
                                      <p:cBhvr>
                                        <p:cTn id="25" dur="500"/>
                                        <p:tgtEl>
                                          <p:spTgt spid="178"/>
                                        </p:tgtEl>
                                      </p:cBhvr>
                                    </p:animEffect>
                                  </p:childTnLst>
                                </p:cTn>
                              </p:par>
                              <p:par>
                                <p:cTn id="26" presetID="10" presetClass="entr" presetSubtype="0" fill="hold" nodeType="withEffect">
                                  <p:stCondLst>
                                    <p:cond delay="0"/>
                                  </p:stCondLst>
                                  <p:childTnLst>
                                    <p:set>
                                      <p:cBhvr>
                                        <p:cTn id="27" dur="1" fill="hold">
                                          <p:stCondLst>
                                            <p:cond delay="0"/>
                                          </p:stCondLst>
                                        </p:cTn>
                                        <p:tgtEl>
                                          <p:spTgt spid="179"/>
                                        </p:tgtEl>
                                        <p:attrNameLst>
                                          <p:attrName>style.visibility</p:attrName>
                                        </p:attrNameLst>
                                      </p:cBhvr>
                                      <p:to>
                                        <p:strVal val="visible"/>
                                      </p:to>
                                    </p:set>
                                    <p:animEffect transition="in" filter="fade">
                                      <p:cBhvr>
                                        <p:cTn id="28" dur="500"/>
                                        <p:tgtEl>
                                          <p:spTgt spid="179"/>
                                        </p:tgtEl>
                                      </p:cBhvr>
                                    </p:animEffect>
                                  </p:childTnLst>
                                </p:cTn>
                              </p:par>
                              <p:par>
                                <p:cTn id="29" presetID="10" presetClass="entr" presetSubtype="0" fill="hold" nodeType="withEffect">
                                  <p:stCondLst>
                                    <p:cond delay="0"/>
                                  </p:stCondLst>
                                  <p:childTnLst>
                                    <p:set>
                                      <p:cBhvr>
                                        <p:cTn id="30" dur="1" fill="hold">
                                          <p:stCondLst>
                                            <p:cond delay="0"/>
                                          </p:stCondLst>
                                        </p:cTn>
                                        <p:tgtEl>
                                          <p:spTgt spid="180"/>
                                        </p:tgtEl>
                                        <p:attrNameLst>
                                          <p:attrName>style.visibility</p:attrName>
                                        </p:attrNameLst>
                                      </p:cBhvr>
                                      <p:to>
                                        <p:strVal val="visible"/>
                                      </p:to>
                                    </p:set>
                                    <p:animEffect transition="in" filter="fade">
                                      <p:cBhvr>
                                        <p:cTn id="31" dur="500"/>
                                        <p:tgtEl>
                                          <p:spTgt spid="180"/>
                                        </p:tgtEl>
                                      </p:cBhvr>
                                    </p:animEffect>
                                  </p:childTnLst>
                                </p:cTn>
                              </p:par>
                              <p:par>
                                <p:cTn id="32" presetID="10" presetClass="entr" presetSubtype="0" fill="hold" nodeType="withEffect">
                                  <p:stCondLst>
                                    <p:cond delay="0"/>
                                  </p:stCondLst>
                                  <p:childTnLst>
                                    <p:set>
                                      <p:cBhvr>
                                        <p:cTn id="33" dur="1" fill="hold">
                                          <p:stCondLst>
                                            <p:cond delay="0"/>
                                          </p:stCondLst>
                                        </p:cTn>
                                        <p:tgtEl>
                                          <p:spTgt spid="181"/>
                                        </p:tgtEl>
                                        <p:attrNameLst>
                                          <p:attrName>style.visibility</p:attrName>
                                        </p:attrNameLst>
                                      </p:cBhvr>
                                      <p:to>
                                        <p:strVal val="visible"/>
                                      </p:to>
                                    </p:set>
                                    <p:animEffect transition="in" filter="fade">
                                      <p:cBhvr>
                                        <p:cTn id="34" dur="500"/>
                                        <p:tgtEl>
                                          <p:spTgt spid="181"/>
                                        </p:tgtEl>
                                      </p:cBhvr>
                                    </p:animEffect>
                                  </p:childTnLst>
                                </p:cTn>
                              </p:par>
                              <p:par>
                                <p:cTn id="35" presetID="10" presetClass="entr" presetSubtype="0" fill="hold" nodeType="with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fade">
                                      <p:cBhvr>
                                        <p:cTn id="37" dur="500"/>
                                        <p:tgtEl>
                                          <p:spTgt spid="182"/>
                                        </p:tgtEl>
                                      </p:cBhvr>
                                    </p:animEffect>
                                  </p:childTnLst>
                                </p:cTn>
                              </p:par>
                              <p:par>
                                <p:cTn id="38" presetID="10" presetClass="entr" presetSubtype="0" fill="hold" nodeType="withEffect">
                                  <p:stCondLst>
                                    <p:cond delay="0"/>
                                  </p:stCondLst>
                                  <p:childTnLst>
                                    <p:set>
                                      <p:cBhvr>
                                        <p:cTn id="39" dur="1" fill="hold">
                                          <p:stCondLst>
                                            <p:cond delay="0"/>
                                          </p:stCondLst>
                                        </p:cTn>
                                        <p:tgtEl>
                                          <p:spTgt spid="183"/>
                                        </p:tgtEl>
                                        <p:attrNameLst>
                                          <p:attrName>style.visibility</p:attrName>
                                        </p:attrNameLst>
                                      </p:cBhvr>
                                      <p:to>
                                        <p:strVal val="visible"/>
                                      </p:to>
                                    </p:set>
                                    <p:animEffect transition="in" filter="fade">
                                      <p:cBhvr>
                                        <p:cTn id="40" dur="500"/>
                                        <p:tgtEl>
                                          <p:spTgt spid="183"/>
                                        </p:tgtEl>
                                      </p:cBhvr>
                                    </p:animEffect>
                                  </p:childTnLst>
                                </p:cTn>
                              </p:par>
                              <p:par>
                                <p:cTn id="41" presetID="10" presetClass="entr" presetSubtype="0" fill="hold" nodeType="withEffect">
                                  <p:stCondLst>
                                    <p:cond delay="0"/>
                                  </p:stCondLst>
                                  <p:childTnLst>
                                    <p:set>
                                      <p:cBhvr>
                                        <p:cTn id="42" dur="1" fill="hold">
                                          <p:stCondLst>
                                            <p:cond delay="0"/>
                                          </p:stCondLst>
                                        </p:cTn>
                                        <p:tgtEl>
                                          <p:spTgt spid="184"/>
                                        </p:tgtEl>
                                        <p:attrNameLst>
                                          <p:attrName>style.visibility</p:attrName>
                                        </p:attrNameLst>
                                      </p:cBhvr>
                                      <p:to>
                                        <p:strVal val="visible"/>
                                      </p:to>
                                    </p:set>
                                    <p:animEffect transition="in" filter="fade">
                                      <p:cBhvr>
                                        <p:cTn id="43" dur="500"/>
                                        <p:tgtEl>
                                          <p:spTgt spid="1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5"/>
                                        </p:tgtEl>
                                        <p:attrNameLst>
                                          <p:attrName>style.visibility</p:attrName>
                                        </p:attrNameLst>
                                      </p:cBhvr>
                                      <p:to>
                                        <p:strVal val="visible"/>
                                      </p:to>
                                    </p:set>
                                    <p:animEffect transition="in" filter="fade">
                                      <p:cBhvr>
                                        <p:cTn id="46" dur="500"/>
                                        <p:tgtEl>
                                          <p:spTgt spid="18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6"/>
                                        </p:tgtEl>
                                        <p:attrNameLst>
                                          <p:attrName>style.visibility</p:attrName>
                                        </p:attrNameLst>
                                      </p:cBhvr>
                                      <p:to>
                                        <p:strVal val="visible"/>
                                      </p:to>
                                    </p:set>
                                    <p:animEffect transition="in" filter="fade">
                                      <p:cBhvr>
                                        <p:cTn id="49" dur="500"/>
                                        <p:tgtEl>
                                          <p:spTgt spid="18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7"/>
                                        </p:tgtEl>
                                        <p:attrNameLst>
                                          <p:attrName>style.visibility</p:attrName>
                                        </p:attrNameLst>
                                      </p:cBhvr>
                                      <p:to>
                                        <p:strVal val="visible"/>
                                      </p:to>
                                    </p:set>
                                    <p:animEffect transition="in" filter="fade">
                                      <p:cBhvr>
                                        <p:cTn id="52" dur="500"/>
                                        <p:tgtEl>
                                          <p:spTgt spid="18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8"/>
                                        </p:tgtEl>
                                        <p:attrNameLst>
                                          <p:attrName>style.visibility</p:attrName>
                                        </p:attrNameLst>
                                      </p:cBhvr>
                                      <p:to>
                                        <p:strVal val="visible"/>
                                      </p:to>
                                    </p:set>
                                    <p:animEffect transition="in" filter="fade">
                                      <p:cBhvr>
                                        <p:cTn id="55" dur="500"/>
                                        <p:tgtEl>
                                          <p:spTgt spid="18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9"/>
                                        </p:tgtEl>
                                        <p:attrNameLst>
                                          <p:attrName>style.visibility</p:attrName>
                                        </p:attrNameLst>
                                      </p:cBhvr>
                                      <p:to>
                                        <p:strVal val="visible"/>
                                      </p:to>
                                    </p:set>
                                    <p:animEffect transition="in" filter="fade">
                                      <p:cBhvr>
                                        <p:cTn id="58" dur="500"/>
                                        <p:tgtEl>
                                          <p:spTgt spid="1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0"/>
                                        </p:tgtEl>
                                        <p:attrNameLst>
                                          <p:attrName>style.visibility</p:attrName>
                                        </p:attrNameLst>
                                      </p:cBhvr>
                                      <p:to>
                                        <p:strVal val="visible"/>
                                      </p:to>
                                    </p:set>
                                    <p:animEffect transition="in" filter="fade">
                                      <p:cBhvr>
                                        <p:cTn id="61" dur="500"/>
                                        <p:tgtEl>
                                          <p:spTgt spid="19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2"/>
                                        </p:tgtEl>
                                        <p:attrNameLst>
                                          <p:attrName>style.visibility</p:attrName>
                                        </p:attrNameLst>
                                      </p:cBhvr>
                                      <p:to>
                                        <p:strVal val="visible"/>
                                      </p:to>
                                    </p:set>
                                    <p:animEffect transition="in" filter="fade">
                                      <p:cBhvr>
                                        <p:cTn id="67" dur="500"/>
                                        <p:tgtEl>
                                          <p:spTgt spid="1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3"/>
                                        </p:tgtEl>
                                        <p:attrNameLst>
                                          <p:attrName>style.visibility</p:attrName>
                                        </p:attrNameLst>
                                      </p:cBhvr>
                                      <p:to>
                                        <p:strVal val="visible"/>
                                      </p:to>
                                    </p:set>
                                    <p:animEffect transition="in" filter="fade">
                                      <p:cBhvr>
                                        <p:cTn id="70" dur="500"/>
                                        <p:tgtEl>
                                          <p:spTgt spid="19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4"/>
                                        </p:tgtEl>
                                        <p:attrNameLst>
                                          <p:attrName>style.visibility</p:attrName>
                                        </p:attrNameLst>
                                      </p:cBhvr>
                                      <p:to>
                                        <p:strVal val="visible"/>
                                      </p:to>
                                    </p:set>
                                    <p:animEffect transition="in" filter="fade">
                                      <p:cBhvr>
                                        <p:cTn id="73" dur="500"/>
                                        <p:tgtEl>
                                          <p:spTgt spid="19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5"/>
                                        </p:tgtEl>
                                        <p:attrNameLst>
                                          <p:attrName>style.visibility</p:attrName>
                                        </p:attrNameLst>
                                      </p:cBhvr>
                                      <p:to>
                                        <p:strVal val="visible"/>
                                      </p:to>
                                    </p:set>
                                    <p:animEffect transition="in" filter="fade">
                                      <p:cBhvr>
                                        <p:cTn id="76" dur="500"/>
                                        <p:tgtEl>
                                          <p:spTgt spid="19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6"/>
                                        </p:tgtEl>
                                        <p:attrNameLst>
                                          <p:attrName>style.visibility</p:attrName>
                                        </p:attrNameLst>
                                      </p:cBhvr>
                                      <p:to>
                                        <p:strVal val="visible"/>
                                      </p:to>
                                    </p:set>
                                    <p:animEffect transition="in" filter="fade">
                                      <p:cBhvr>
                                        <p:cTn id="79" dur="500"/>
                                        <p:tgtEl>
                                          <p:spTgt spid="19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fade">
                                      <p:cBhvr>
                                        <p:cTn id="82" dur="500"/>
                                        <p:tgtEl>
                                          <p:spTgt spid="15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5"/>
                                        </p:tgtEl>
                                        <p:attrNameLst>
                                          <p:attrName>style.visibility</p:attrName>
                                        </p:attrNameLst>
                                      </p:cBhvr>
                                      <p:to>
                                        <p:strVal val="visible"/>
                                      </p:to>
                                    </p:set>
                                    <p:animEffect transition="in" filter="fade">
                                      <p:cBhvr>
                                        <p:cTn id="85" dur="500"/>
                                        <p:tgtEl>
                                          <p:spTgt spid="15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fade">
                                      <p:cBhvr>
                                        <p:cTn id="88" dur="500"/>
                                        <p:tgtEl>
                                          <p:spTgt spid="15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7"/>
                                        </p:tgtEl>
                                        <p:attrNameLst>
                                          <p:attrName>style.visibility</p:attrName>
                                        </p:attrNameLst>
                                      </p:cBhvr>
                                      <p:to>
                                        <p:strVal val="visible"/>
                                      </p:to>
                                    </p:set>
                                    <p:animEffect transition="in" filter="fade">
                                      <p:cBhvr>
                                        <p:cTn id="91" dur="500"/>
                                        <p:tgtEl>
                                          <p:spTgt spid="157"/>
                                        </p:tgtEl>
                                      </p:cBhvr>
                                    </p:animEffect>
                                  </p:childTnLst>
                                </p:cTn>
                              </p:par>
                              <p:par>
                                <p:cTn id="92" presetID="10" presetClass="entr" presetSubtype="0" fill="hold" nodeType="withEffect">
                                  <p:stCondLst>
                                    <p:cond delay="0"/>
                                  </p:stCondLst>
                                  <p:childTnLst>
                                    <p:set>
                                      <p:cBhvr>
                                        <p:cTn id="93" dur="1" fill="hold">
                                          <p:stCondLst>
                                            <p:cond delay="0"/>
                                          </p:stCondLst>
                                        </p:cTn>
                                        <p:tgtEl>
                                          <p:spTgt spid="158"/>
                                        </p:tgtEl>
                                        <p:attrNameLst>
                                          <p:attrName>style.visibility</p:attrName>
                                        </p:attrNameLst>
                                      </p:cBhvr>
                                      <p:to>
                                        <p:strVal val="visible"/>
                                      </p:to>
                                    </p:set>
                                    <p:animEffect transition="in" filter="fade">
                                      <p:cBhvr>
                                        <p:cTn id="9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5" grpId="0"/>
      <p:bldP spid="186" grpId="0"/>
      <p:bldP spid="187" grpId="0"/>
      <p:bldP spid="188" grpId="0"/>
      <p:bldP spid="189" grpId="0"/>
      <p:bldP spid="190" grpId="0"/>
      <p:bldP spid="191" grpId="0"/>
      <p:bldP spid="192" grpId="0"/>
      <p:bldP spid="193" grpId="0"/>
      <p:bldP spid="194" grpId="0"/>
      <p:bldP spid="195" grpId="0"/>
      <p:bldP spid="196" grpId="0"/>
      <p:bldP spid="154" grpId="0" animBg="1"/>
      <p:bldP spid="155" grpId="0"/>
      <p:bldP spid="156" grpId="0" animBg="1"/>
      <p:bldP spid="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Almost all drivers would be willing to share data about breakdown</a:t>
            </a:r>
            <a:endParaRPr lang="en-GB" dirty="0"/>
          </a:p>
        </p:txBody>
      </p:sp>
      <p:sp>
        <p:nvSpPr>
          <p:cNvPr id="4" name="Rectangle 3"/>
          <p:cNvSpPr/>
          <p:nvPr/>
        </p:nvSpPr>
        <p:spPr bwMode="auto">
          <a:xfrm>
            <a:off x="7979657" y="838200"/>
            <a:ext cx="1152128" cy="1472590"/>
          </a:xfrm>
          <a:prstGeom prst="rect">
            <a:avLst/>
          </a:prstGeom>
          <a:solidFill>
            <a:srgbClr val="E9EDF6">
              <a:alpha val="75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 name="TextBox 26"/>
          <p:cNvSpPr txBox="1"/>
          <p:nvPr/>
        </p:nvSpPr>
        <p:spPr>
          <a:xfrm>
            <a:off x="-18207" y="6519446"/>
            <a:ext cx="6199133" cy="338554"/>
          </a:xfrm>
          <a:prstGeom prst="rect">
            <a:avLst/>
          </a:prstGeom>
          <a:noFill/>
        </p:spPr>
        <p:txBody>
          <a:bodyPr wrap="none" rtlCol="0">
            <a:spAutoFit/>
          </a:bodyPr>
          <a:lstStyle>
            <a:defPPr>
              <a:defRPr lang="nl-NL"/>
            </a:defPPr>
            <a:lvl1pPr>
              <a:defRPr sz="800">
                <a:latin typeface="+mj-lt"/>
              </a:defRPr>
            </a:lvl1pPr>
          </a:lstStyle>
          <a:p>
            <a:r>
              <a:rPr lang="en-GB" dirty="0" smtClean="0"/>
              <a:t>A7bis. </a:t>
            </a:r>
            <a:r>
              <a:rPr lang="en-GB" dirty="0"/>
              <a:t>The car you are driving has broken down. A button in the vehicle allows you to call for help and send information about your breakdown. </a:t>
            </a:r>
            <a:endParaRPr lang="en-GB" dirty="0" smtClean="0"/>
          </a:p>
          <a:p>
            <a:r>
              <a:rPr lang="en-GB" dirty="0" smtClean="0"/>
              <a:t>Would </a:t>
            </a:r>
            <a:r>
              <a:rPr lang="en-GB" dirty="0"/>
              <a:t>you be willing to share this data</a:t>
            </a:r>
            <a:r>
              <a:rPr lang="en-GB" dirty="0" smtClean="0"/>
              <a:t>?</a:t>
            </a:r>
            <a:endParaRPr lang="en-GB" dirty="0"/>
          </a:p>
        </p:txBody>
      </p:sp>
      <p:sp>
        <p:nvSpPr>
          <p:cNvPr id="6" name="TextBox 26"/>
          <p:cNvSpPr txBox="1"/>
          <p:nvPr/>
        </p:nvSpPr>
        <p:spPr>
          <a:xfrm>
            <a:off x="3149900" y="1866937"/>
            <a:ext cx="2475229" cy="307777"/>
          </a:xfrm>
          <a:prstGeom prst="rect">
            <a:avLst/>
          </a:prstGeom>
          <a:noFill/>
          <a:ln>
            <a:noFill/>
          </a:ln>
        </p:spPr>
        <p:txBody>
          <a:bodyPr wrap="none" rtlCol="0">
            <a:spAutoFit/>
          </a:bodyPr>
          <a:lstStyle/>
          <a:p>
            <a:r>
              <a:rPr lang="en-GB" sz="1400" b="1" dirty="0" smtClean="0">
                <a:solidFill>
                  <a:srgbClr val="002D5F"/>
                </a:solidFill>
                <a:latin typeface="+mj-lt"/>
              </a:rPr>
              <a:t>Sharing data about breakdown</a:t>
            </a:r>
            <a:endParaRPr lang="en-GB" sz="2000" b="1" dirty="0">
              <a:solidFill>
                <a:srgbClr val="002D5F"/>
              </a:solidFill>
              <a:latin typeface="+mj-lt"/>
            </a:endParaRPr>
          </a:p>
        </p:txBody>
      </p:sp>
      <p:graphicFrame>
        <p:nvGraphicFramePr>
          <p:cNvPr id="7" name="Graphique 6"/>
          <p:cNvGraphicFramePr/>
          <p:nvPr>
            <p:extLst>
              <p:ext uri="{D42A27DB-BD31-4B8C-83A1-F6EECF244321}">
                <p14:modId xmlns:p14="http://schemas.microsoft.com/office/powerpoint/2010/main" val="4080022875"/>
              </p:ext>
            </p:extLst>
          </p:nvPr>
        </p:nvGraphicFramePr>
        <p:xfrm>
          <a:off x="259395" y="2533908"/>
          <a:ext cx="1535832" cy="131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p:nvPr>
            <p:extLst>
              <p:ext uri="{D42A27DB-BD31-4B8C-83A1-F6EECF244321}">
                <p14:modId xmlns:p14="http://schemas.microsoft.com/office/powerpoint/2010/main" val="2492360864"/>
              </p:ext>
            </p:extLst>
          </p:nvPr>
        </p:nvGraphicFramePr>
        <p:xfrm>
          <a:off x="1555539" y="2533908"/>
          <a:ext cx="1535832" cy="131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573985719"/>
              </p:ext>
            </p:extLst>
          </p:nvPr>
        </p:nvGraphicFramePr>
        <p:xfrm>
          <a:off x="2851683" y="2533908"/>
          <a:ext cx="1535832" cy="131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2449712186"/>
              </p:ext>
            </p:extLst>
          </p:nvPr>
        </p:nvGraphicFramePr>
        <p:xfrm>
          <a:off x="4219835" y="2539569"/>
          <a:ext cx="1535832" cy="1311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4154979876"/>
              </p:ext>
            </p:extLst>
          </p:nvPr>
        </p:nvGraphicFramePr>
        <p:xfrm>
          <a:off x="5587987" y="2539569"/>
          <a:ext cx="1535832" cy="1311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ique 11"/>
          <p:cNvGraphicFramePr/>
          <p:nvPr>
            <p:extLst>
              <p:ext uri="{D42A27DB-BD31-4B8C-83A1-F6EECF244321}">
                <p14:modId xmlns:p14="http://schemas.microsoft.com/office/powerpoint/2010/main" val="1034988779"/>
              </p:ext>
            </p:extLst>
          </p:nvPr>
        </p:nvGraphicFramePr>
        <p:xfrm>
          <a:off x="7028147" y="2539569"/>
          <a:ext cx="1535832" cy="1311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aphique 12"/>
          <p:cNvGraphicFramePr/>
          <p:nvPr>
            <p:extLst>
              <p:ext uri="{D42A27DB-BD31-4B8C-83A1-F6EECF244321}">
                <p14:modId xmlns:p14="http://schemas.microsoft.com/office/powerpoint/2010/main" val="1893124955"/>
              </p:ext>
            </p:extLst>
          </p:nvPr>
        </p:nvGraphicFramePr>
        <p:xfrm>
          <a:off x="259395" y="4262100"/>
          <a:ext cx="1535832" cy="13119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aphique 13"/>
          <p:cNvGraphicFramePr/>
          <p:nvPr>
            <p:extLst>
              <p:ext uri="{D42A27DB-BD31-4B8C-83A1-F6EECF244321}">
                <p14:modId xmlns:p14="http://schemas.microsoft.com/office/powerpoint/2010/main" val="1668315380"/>
              </p:ext>
            </p:extLst>
          </p:nvPr>
        </p:nvGraphicFramePr>
        <p:xfrm>
          <a:off x="1555539" y="4262100"/>
          <a:ext cx="1535832" cy="13119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Graphique 14"/>
          <p:cNvGraphicFramePr/>
          <p:nvPr>
            <p:extLst>
              <p:ext uri="{D42A27DB-BD31-4B8C-83A1-F6EECF244321}">
                <p14:modId xmlns:p14="http://schemas.microsoft.com/office/powerpoint/2010/main" val="1357741678"/>
              </p:ext>
            </p:extLst>
          </p:nvPr>
        </p:nvGraphicFramePr>
        <p:xfrm>
          <a:off x="2851683" y="4262100"/>
          <a:ext cx="1535832" cy="13119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Graphique 15"/>
          <p:cNvGraphicFramePr/>
          <p:nvPr>
            <p:extLst>
              <p:ext uri="{D42A27DB-BD31-4B8C-83A1-F6EECF244321}">
                <p14:modId xmlns:p14="http://schemas.microsoft.com/office/powerpoint/2010/main" val="1827231766"/>
              </p:ext>
            </p:extLst>
          </p:nvPr>
        </p:nvGraphicFramePr>
        <p:xfrm>
          <a:off x="4219835" y="4267761"/>
          <a:ext cx="1535832" cy="13119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Graphique 16"/>
          <p:cNvGraphicFramePr/>
          <p:nvPr>
            <p:extLst>
              <p:ext uri="{D42A27DB-BD31-4B8C-83A1-F6EECF244321}">
                <p14:modId xmlns:p14="http://schemas.microsoft.com/office/powerpoint/2010/main" val="528925312"/>
              </p:ext>
            </p:extLst>
          </p:nvPr>
        </p:nvGraphicFramePr>
        <p:xfrm>
          <a:off x="5587987" y="4267761"/>
          <a:ext cx="1535832" cy="1311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Graphique 17"/>
          <p:cNvGraphicFramePr/>
          <p:nvPr>
            <p:extLst>
              <p:ext uri="{D42A27DB-BD31-4B8C-83A1-F6EECF244321}">
                <p14:modId xmlns:p14="http://schemas.microsoft.com/office/powerpoint/2010/main" val="654288760"/>
              </p:ext>
            </p:extLst>
          </p:nvPr>
        </p:nvGraphicFramePr>
        <p:xfrm>
          <a:off x="7028147" y="4267761"/>
          <a:ext cx="1535832" cy="13119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Graphique 19"/>
          <p:cNvGraphicFramePr/>
          <p:nvPr>
            <p:extLst>
              <p:ext uri="{D42A27DB-BD31-4B8C-83A1-F6EECF244321}">
                <p14:modId xmlns:p14="http://schemas.microsoft.com/office/powerpoint/2010/main" val="1521672722"/>
              </p:ext>
            </p:extLst>
          </p:nvPr>
        </p:nvGraphicFramePr>
        <p:xfrm>
          <a:off x="7848600" y="838200"/>
          <a:ext cx="1535832" cy="1311920"/>
        </p:xfrm>
        <a:graphic>
          <a:graphicData uri="http://schemas.openxmlformats.org/drawingml/2006/chart">
            <c:chart xmlns:c="http://schemas.openxmlformats.org/drawingml/2006/chart" xmlns:r="http://schemas.openxmlformats.org/officeDocument/2006/relationships" r:id="rId14"/>
          </a:graphicData>
        </a:graphic>
      </p:graphicFrame>
      <p:sp>
        <p:nvSpPr>
          <p:cNvPr id="22" name="Rectangle 21"/>
          <p:cNvSpPr/>
          <p:nvPr/>
        </p:nvSpPr>
        <p:spPr bwMode="auto">
          <a:xfrm>
            <a:off x="2819400" y="600266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3" name="TextBox 26"/>
          <p:cNvSpPr txBox="1"/>
          <p:nvPr/>
        </p:nvSpPr>
        <p:spPr>
          <a:xfrm>
            <a:off x="2922965" y="5910398"/>
            <a:ext cx="646331" cy="553998"/>
          </a:xfrm>
          <a:prstGeom prst="rect">
            <a:avLst/>
          </a:prstGeom>
          <a:noFill/>
        </p:spPr>
        <p:txBody>
          <a:bodyPr wrap="none" rtlCol="0">
            <a:spAutoFit/>
          </a:bodyPr>
          <a:lstStyle/>
          <a:p>
            <a:pPr>
              <a:lnSpc>
                <a:spcPts val="1200"/>
              </a:lnSpc>
            </a:pPr>
            <a:r>
              <a:rPr lang="en-GB" sz="1000" dirty="0" smtClean="0">
                <a:solidFill>
                  <a:srgbClr val="0A2F60"/>
                </a:solidFill>
                <a:latin typeface="+mj-lt"/>
              </a:rPr>
              <a:t>YES</a:t>
            </a:r>
            <a:r>
              <a:rPr lang="en-GB" sz="1000" dirty="0">
                <a:solidFill>
                  <a:srgbClr val="0A2F60"/>
                </a:solidFill>
                <a:latin typeface="+mj-lt"/>
              </a:rPr>
              <a:t>	</a:t>
            </a:r>
          </a:p>
          <a:p>
            <a:pPr>
              <a:lnSpc>
                <a:spcPts val="1200"/>
              </a:lnSpc>
            </a:pPr>
            <a:r>
              <a:rPr lang="en-GB" sz="1000" dirty="0" smtClean="0">
                <a:solidFill>
                  <a:srgbClr val="0A2F60"/>
                </a:solidFill>
                <a:latin typeface="+mj-lt"/>
              </a:rPr>
              <a:t>NO</a:t>
            </a:r>
            <a:r>
              <a:rPr lang="en-GB" sz="1000" dirty="0">
                <a:solidFill>
                  <a:srgbClr val="0A2F60"/>
                </a:solidFill>
                <a:latin typeface="+mj-lt"/>
              </a:rPr>
              <a:t>	</a:t>
            </a:r>
          </a:p>
          <a:p>
            <a:pPr>
              <a:lnSpc>
                <a:spcPts val="1200"/>
              </a:lnSpc>
            </a:pPr>
            <a:r>
              <a:rPr lang="en-GB" sz="1000" dirty="0">
                <a:solidFill>
                  <a:srgbClr val="0A2F60"/>
                </a:solidFill>
                <a:latin typeface="+mj-lt"/>
              </a:rPr>
              <a:t>	</a:t>
            </a:r>
          </a:p>
        </p:txBody>
      </p:sp>
      <p:sp>
        <p:nvSpPr>
          <p:cNvPr id="24" name="Rectangle 23"/>
          <p:cNvSpPr/>
          <p:nvPr/>
        </p:nvSpPr>
        <p:spPr bwMode="auto">
          <a:xfrm>
            <a:off x="2819400" y="6169786"/>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8" name="TextBox 26"/>
          <p:cNvSpPr txBox="1"/>
          <p:nvPr/>
        </p:nvSpPr>
        <p:spPr>
          <a:xfrm>
            <a:off x="327882" y="1966783"/>
            <a:ext cx="415498" cy="230832"/>
          </a:xfrm>
          <a:prstGeom prst="rect">
            <a:avLst/>
          </a:prstGeom>
          <a:noFill/>
        </p:spPr>
        <p:txBody>
          <a:bodyPr wrap="none" rtlCol="0">
            <a:spAutoFit/>
          </a:bodyPr>
          <a:lstStyle/>
          <a:p>
            <a:r>
              <a:rPr lang="en-GB" sz="900" dirty="0" smtClean="0">
                <a:latin typeface="Futura Std Light"/>
              </a:rPr>
              <a:t>In %</a:t>
            </a:r>
            <a:endParaRPr lang="en-GB" sz="1100" dirty="0">
              <a:latin typeface="Futura Std Light"/>
            </a:endParaRPr>
          </a:p>
        </p:txBody>
      </p:sp>
      <p:pic>
        <p:nvPicPr>
          <p:cNvPr id="31" name="Image 30"/>
          <p:cNvPicPr>
            <a:picLocks noChangeAspect="1"/>
          </p:cNvPicPr>
          <p:nvPr/>
        </p:nvPicPr>
        <p:blipFill>
          <a:blip r:embed="rId15"/>
          <a:stretch>
            <a:fillRect/>
          </a:stretch>
        </p:blipFill>
        <p:spPr>
          <a:xfrm>
            <a:off x="6172200" y="2362200"/>
            <a:ext cx="282327" cy="188218"/>
          </a:xfrm>
          <a:prstGeom prst="rect">
            <a:avLst/>
          </a:prstGeom>
          <a:ln>
            <a:solidFill>
              <a:schemeClr val="bg1">
                <a:lumMod val="75000"/>
              </a:schemeClr>
            </a:solidFill>
          </a:ln>
        </p:spPr>
      </p:pic>
      <p:pic>
        <p:nvPicPr>
          <p:cNvPr id="32" name="Image 31"/>
          <p:cNvPicPr>
            <a:picLocks noChangeAspect="1"/>
          </p:cNvPicPr>
          <p:nvPr/>
        </p:nvPicPr>
        <p:blipFill>
          <a:blip r:embed="rId16"/>
          <a:stretch>
            <a:fillRect/>
          </a:stretch>
        </p:blipFill>
        <p:spPr>
          <a:xfrm>
            <a:off x="7647071" y="2409786"/>
            <a:ext cx="282327" cy="188218"/>
          </a:xfrm>
          <a:prstGeom prst="rect">
            <a:avLst/>
          </a:prstGeom>
        </p:spPr>
      </p:pic>
      <p:pic>
        <p:nvPicPr>
          <p:cNvPr id="33" name="Image 32"/>
          <p:cNvPicPr>
            <a:picLocks noChangeAspect="1"/>
          </p:cNvPicPr>
          <p:nvPr/>
        </p:nvPicPr>
        <p:blipFill>
          <a:blip r:embed="rId17"/>
          <a:stretch>
            <a:fillRect/>
          </a:stretch>
        </p:blipFill>
        <p:spPr>
          <a:xfrm>
            <a:off x="6186215" y="4113067"/>
            <a:ext cx="282327" cy="188218"/>
          </a:xfrm>
          <a:prstGeom prst="rect">
            <a:avLst/>
          </a:prstGeom>
        </p:spPr>
      </p:pic>
      <p:pic>
        <p:nvPicPr>
          <p:cNvPr id="34" name="Image 33"/>
          <p:cNvPicPr>
            <a:picLocks noChangeAspect="1"/>
          </p:cNvPicPr>
          <p:nvPr/>
        </p:nvPicPr>
        <p:blipFill>
          <a:blip r:embed="rId18"/>
          <a:stretch>
            <a:fillRect/>
          </a:stretch>
        </p:blipFill>
        <p:spPr>
          <a:xfrm>
            <a:off x="7580883" y="4102482"/>
            <a:ext cx="282327" cy="188218"/>
          </a:xfrm>
          <a:prstGeom prst="rect">
            <a:avLst/>
          </a:prstGeom>
        </p:spPr>
      </p:pic>
      <p:pic>
        <p:nvPicPr>
          <p:cNvPr id="35" name="Image 34"/>
          <p:cNvPicPr>
            <a:picLocks noChangeAspect="1"/>
          </p:cNvPicPr>
          <p:nvPr/>
        </p:nvPicPr>
        <p:blipFill>
          <a:blip r:embed="rId19"/>
          <a:stretch>
            <a:fillRect/>
          </a:stretch>
        </p:blipFill>
        <p:spPr>
          <a:xfrm>
            <a:off x="2102893" y="4108431"/>
            <a:ext cx="282327" cy="188218"/>
          </a:xfrm>
          <a:prstGeom prst="rect">
            <a:avLst/>
          </a:prstGeom>
        </p:spPr>
      </p:pic>
      <p:pic>
        <p:nvPicPr>
          <p:cNvPr id="36" name="Image 35"/>
          <p:cNvPicPr>
            <a:picLocks noChangeAspect="1"/>
          </p:cNvPicPr>
          <p:nvPr/>
        </p:nvPicPr>
        <p:blipFill>
          <a:blip r:embed="rId20"/>
          <a:stretch>
            <a:fillRect/>
          </a:stretch>
        </p:blipFill>
        <p:spPr>
          <a:xfrm>
            <a:off x="2133600" y="2362200"/>
            <a:ext cx="266309" cy="177540"/>
          </a:xfrm>
          <a:prstGeom prst="rect">
            <a:avLst/>
          </a:prstGeom>
        </p:spPr>
      </p:pic>
      <p:pic>
        <p:nvPicPr>
          <p:cNvPr id="37" name="Image 36"/>
          <p:cNvPicPr>
            <a:picLocks noChangeAspect="1"/>
          </p:cNvPicPr>
          <p:nvPr/>
        </p:nvPicPr>
        <p:blipFill>
          <a:blip r:embed="rId21"/>
          <a:stretch>
            <a:fillRect/>
          </a:stretch>
        </p:blipFill>
        <p:spPr>
          <a:xfrm>
            <a:off x="838200" y="4094550"/>
            <a:ext cx="250876" cy="167251"/>
          </a:xfrm>
          <a:prstGeom prst="rect">
            <a:avLst/>
          </a:prstGeom>
        </p:spPr>
      </p:pic>
      <p:pic>
        <p:nvPicPr>
          <p:cNvPr id="38" name="Image 37"/>
          <p:cNvPicPr>
            <a:picLocks noChangeAspect="1"/>
          </p:cNvPicPr>
          <p:nvPr/>
        </p:nvPicPr>
        <p:blipFill>
          <a:blip r:embed="rId22"/>
          <a:stretch>
            <a:fillRect/>
          </a:stretch>
        </p:blipFill>
        <p:spPr>
          <a:xfrm>
            <a:off x="3482437" y="4113067"/>
            <a:ext cx="282327" cy="188218"/>
          </a:xfrm>
          <a:prstGeom prst="rect">
            <a:avLst/>
          </a:prstGeom>
        </p:spPr>
      </p:pic>
      <p:pic>
        <p:nvPicPr>
          <p:cNvPr id="39" name="Image 38"/>
          <p:cNvPicPr>
            <a:picLocks noChangeAspect="1"/>
          </p:cNvPicPr>
          <p:nvPr/>
        </p:nvPicPr>
        <p:blipFill>
          <a:blip r:embed="rId23"/>
          <a:stretch>
            <a:fillRect/>
          </a:stretch>
        </p:blipFill>
        <p:spPr>
          <a:xfrm>
            <a:off x="3430110" y="2362200"/>
            <a:ext cx="283304" cy="188869"/>
          </a:xfrm>
          <a:prstGeom prst="rect">
            <a:avLst/>
          </a:prstGeom>
        </p:spPr>
      </p:pic>
      <p:pic>
        <p:nvPicPr>
          <p:cNvPr id="40" name="Image 39"/>
          <p:cNvPicPr>
            <a:picLocks noChangeAspect="1"/>
          </p:cNvPicPr>
          <p:nvPr/>
        </p:nvPicPr>
        <p:blipFill>
          <a:blip r:embed="rId24"/>
          <a:stretch>
            <a:fillRect/>
          </a:stretch>
        </p:blipFill>
        <p:spPr>
          <a:xfrm>
            <a:off x="4823073" y="4122004"/>
            <a:ext cx="282327" cy="188218"/>
          </a:xfrm>
          <a:prstGeom prst="rect">
            <a:avLst/>
          </a:prstGeom>
          <a:ln>
            <a:solidFill>
              <a:schemeClr val="bg1">
                <a:lumMod val="75000"/>
              </a:schemeClr>
            </a:solidFill>
          </a:ln>
        </p:spPr>
      </p:pic>
      <p:pic>
        <p:nvPicPr>
          <p:cNvPr id="41" name="Image 40"/>
          <p:cNvPicPr>
            <a:picLocks noChangeAspect="1"/>
          </p:cNvPicPr>
          <p:nvPr/>
        </p:nvPicPr>
        <p:blipFill>
          <a:blip r:embed="rId25"/>
          <a:stretch>
            <a:fillRect/>
          </a:stretch>
        </p:blipFill>
        <p:spPr>
          <a:xfrm>
            <a:off x="4843118" y="2362200"/>
            <a:ext cx="288683" cy="192455"/>
          </a:xfrm>
          <a:prstGeom prst="rect">
            <a:avLst/>
          </a:prstGeom>
        </p:spPr>
      </p:pic>
      <p:pic>
        <p:nvPicPr>
          <p:cNvPr id="42" name="Image 41"/>
          <p:cNvPicPr>
            <a:picLocks noChangeAspect="1"/>
          </p:cNvPicPr>
          <p:nvPr/>
        </p:nvPicPr>
        <p:blipFill>
          <a:blip r:embed="rId26"/>
          <a:stretch>
            <a:fillRect/>
          </a:stretch>
        </p:blipFill>
        <p:spPr>
          <a:xfrm>
            <a:off x="907278" y="2362200"/>
            <a:ext cx="250210" cy="166807"/>
          </a:xfrm>
          <a:prstGeom prst="rect">
            <a:avLst/>
          </a:prstGeom>
        </p:spPr>
      </p:pic>
      <p:sp>
        <p:nvSpPr>
          <p:cNvPr id="43" name="Text Box 117"/>
          <p:cNvSpPr txBox="1">
            <a:spLocks noChangeArrowheads="1"/>
          </p:cNvSpPr>
          <p:nvPr/>
        </p:nvSpPr>
        <p:spPr bwMode="auto">
          <a:xfrm>
            <a:off x="6111875" y="601186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44" name="Rectangle 120"/>
          <p:cNvSpPr>
            <a:spLocks noChangeArrowheads="1"/>
          </p:cNvSpPr>
          <p:nvPr/>
        </p:nvSpPr>
        <p:spPr bwMode="auto">
          <a:xfrm>
            <a:off x="5791200" y="586740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45" name="ZoneTexte 44"/>
          <p:cNvSpPr txBox="1"/>
          <p:nvPr/>
        </p:nvSpPr>
        <p:spPr>
          <a:xfrm>
            <a:off x="5861665" y="5867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6" name="ZoneTexte 45"/>
          <p:cNvSpPr txBox="1"/>
          <p:nvPr/>
        </p:nvSpPr>
        <p:spPr>
          <a:xfrm>
            <a:off x="5884107" y="6043221"/>
            <a:ext cx="255198" cy="369332"/>
          </a:xfrm>
          <a:prstGeom prst="rect">
            <a:avLst/>
          </a:prstGeom>
          <a:noFill/>
        </p:spPr>
        <p:txBody>
          <a:bodyPr wrap="none" rtlCol="0">
            <a:spAutoFit/>
          </a:bodyPr>
          <a:lstStyle/>
          <a:p>
            <a:r>
              <a:rPr lang="en-GB" b="1" dirty="0">
                <a:solidFill>
                  <a:srgbClr val="E65D2E"/>
                </a:solidFill>
              </a:rPr>
              <a:t>-</a:t>
            </a:r>
          </a:p>
        </p:txBody>
      </p:sp>
      <p:sp>
        <p:nvSpPr>
          <p:cNvPr id="47" name="ZoneTexte 46"/>
          <p:cNvSpPr txBox="1"/>
          <p:nvPr/>
        </p:nvSpPr>
        <p:spPr>
          <a:xfrm>
            <a:off x="1101316" y="3316674"/>
            <a:ext cx="255198" cy="369332"/>
          </a:xfrm>
          <a:prstGeom prst="rect">
            <a:avLst/>
          </a:prstGeom>
          <a:noFill/>
        </p:spPr>
        <p:txBody>
          <a:bodyPr wrap="none" rtlCol="0">
            <a:spAutoFit/>
          </a:bodyPr>
          <a:lstStyle/>
          <a:p>
            <a:r>
              <a:rPr lang="en-GB" b="1" dirty="0">
                <a:solidFill>
                  <a:srgbClr val="E65D2E"/>
                </a:solidFill>
              </a:rPr>
              <a:t>-</a:t>
            </a:r>
          </a:p>
        </p:txBody>
      </p:sp>
      <p:sp>
        <p:nvSpPr>
          <p:cNvPr id="48" name="ZoneTexte 47"/>
          <p:cNvSpPr txBox="1"/>
          <p:nvPr/>
        </p:nvSpPr>
        <p:spPr>
          <a:xfrm>
            <a:off x="3661410" y="3271022"/>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9" name="ZoneTexte 48"/>
          <p:cNvSpPr txBox="1"/>
          <p:nvPr/>
        </p:nvSpPr>
        <p:spPr>
          <a:xfrm>
            <a:off x="5083389" y="3253777"/>
            <a:ext cx="255198" cy="369332"/>
          </a:xfrm>
          <a:prstGeom prst="rect">
            <a:avLst/>
          </a:prstGeom>
          <a:noFill/>
        </p:spPr>
        <p:txBody>
          <a:bodyPr wrap="none" rtlCol="0">
            <a:spAutoFit/>
          </a:bodyPr>
          <a:lstStyle/>
          <a:p>
            <a:r>
              <a:rPr lang="en-GB" b="1" dirty="0">
                <a:solidFill>
                  <a:srgbClr val="E65D2E"/>
                </a:solidFill>
              </a:rPr>
              <a:t>-</a:t>
            </a:r>
          </a:p>
        </p:txBody>
      </p:sp>
      <p:sp>
        <p:nvSpPr>
          <p:cNvPr id="50" name="ZoneTexte 49"/>
          <p:cNvSpPr txBox="1"/>
          <p:nvPr/>
        </p:nvSpPr>
        <p:spPr>
          <a:xfrm>
            <a:off x="6483468" y="3206831"/>
            <a:ext cx="255198" cy="369332"/>
          </a:xfrm>
          <a:prstGeom prst="rect">
            <a:avLst/>
          </a:prstGeom>
          <a:noFill/>
        </p:spPr>
        <p:txBody>
          <a:bodyPr wrap="none" rtlCol="0">
            <a:spAutoFit/>
          </a:bodyPr>
          <a:lstStyle/>
          <a:p>
            <a:r>
              <a:rPr lang="en-GB" b="1" dirty="0">
                <a:solidFill>
                  <a:srgbClr val="E65D2E"/>
                </a:solidFill>
              </a:rPr>
              <a:t>-</a:t>
            </a:r>
          </a:p>
        </p:txBody>
      </p:sp>
      <p:sp>
        <p:nvSpPr>
          <p:cNvPr id="51" name="ZoneTexte 50"/>
          <p:cNvSpPr txBox="1"/>
          <p:nvPr/>
        </p:nvSpPr>
        <p:spPr>
          <a:xfrm>
            <a:off x="2416125" y="499981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2" name="ZoneTexte 51"/>
          <p:cNvSpPr txBox="1"/>
          <p:nvPr/>
        </p:nvSpPr>
        <p:spPr>
          <a:xfrm>
            <a:off x="6421042" y="499981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3" name="ZoneTexte 52"/>
          <p:cNvSpPr txBox="1"/>
          <p:nvPr/>
        </p:nvSpPr>
        <p:spPr>
          <a:xfrm>
            <a:off x="7890282" y="4987192"/>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Tree>
    <p:extLst>
      <p:ext uri="{BB962C8B-B14F-4D97-AF65-F5344CB8AC3E}">
        <p14:creationId xmlns:p14="http://schemas.microsoft.com/office/powerpoint/2010/main" val="147364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A high level of importance in choosing their service provider throughout the 12 countries </a:t>
            </a:r>
            <a:endParaRPr lang="en-GB" dirty="0"/>
          </a:p>
        </p:txBody>
      </p:sp>
      <p:graphicFrame>
        <p:nvGraphicFramePr>
          <p:cNvPr id="5" name="Graphique 4"/>
          <p:cNvGraphicFramePr/>
          <p:nvPr>
            <p:extLst>
              <p:ext uri="{D42A27DB-BD31-4B8C-83A1-F6EECF244321}">
                <p14:modId xmlns:p14="http://schemas.microsoft.com/office/powerpoint/2010/main" val="3815637440"/>
              </p:ext>
            </p:extLst>
          </p:nvPr>
        </p:nvGraphicFramePr>
        <p:xfrm>
          <a:off x="971600" y="1933104"/>
          <a:ext cx="7224464" cy="42390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6"/>
          <p:cNvSpPr txBox="1"/>
          <p:nvPr/>
        </p:nvSpPr>
        <p:spPr>
          <a:xfrm>
            <a:off x="3578912" y="1534180"/>
            <a:ext cx="3335593" cy="523220"/>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Importance in choosing service provider</a:t>
            </a:r>
          </a:p>
          <a:p>
            <a:pPr algn="ctr"/>
            <a:r>
              <a:rPr lang="en-GB" sz="1400" b="1" dirty="0" smtClean="0">
                <a:solidFill>
                  <a:srgbClr val="002D5F"/>
                </a:solidFill>
                <a:latin typeface="+mj-lt"/>
              </a:rPr>
              <a:t>(when sending information to breakdown)</a:t>
            </a:r>
            <a:endParaRPr lang="en-GB" sz="2000" b="1" dirty="0">
              <a:solidFill>
                <a:srgbClr val="002D5F"/>
              </a:solidFill>
              <a:latin typeface="+mj-lt"/>
            </a:endParaRPr>
          </a:p>
        </p:txBody>
      </p:sp>
      <p:sp>
        <p:nvSpPr>
          <p:cNvPr id="9" name="TextBox 26"/>
          <p:cNvSpPr txBox="1"/>
          <p:nvPr/>
        </p:nvSpPr>
        <p:spPr>
          <a:xfrm>
            <a:off x="0" y="6629400"/>
            <a:ext cx="3570208" cy="215444"/>
          </a:xfrm>
          <a:prstGeom prst="rect">
            <a:avLst/>
          </a:prstGeom>
          <a:noFill/>
        </p:spPr>
        <p:txBody>
          <a:bodyPr wrap="none" rtlCol="0">
            <a:spAutoFit/>
          </a:bodyPr>
          <a:lstStyle>
            <a:defPPr>
              <a:defRPr lang="nl-NL"/>
            </a:defPPr>
            <a:lvl1pPr>
              <a:defRPr sz="800">
                <a:latin typeface="+mj-lt"/>
              </a:defRPr>
            </a:lvl1pPr>
          </a:lstStyle>
          <a:p>
            <a:r>
              <a:rPr lang="en-GB" dirty="0" smtClean="0"/>
              <a:t>A8. </a:t>
            </a:r>
            <a:r>
              <a:rPr lang="en-GB" dirty="0"/>
              <a:t>If yes, how important is it to you to be able to choose your service provider</a:t>
            </a:r>
            <a:r>
              <a:rPr lang="en-GB" dirty="0" smtClean="0"/>
              <a:t>?</a:t>
            </a:r>
            <a:endParaRPr lang="en-GB" dirty="0"/>
          </a:p>
        </p:txBody>
      </p:sp>
      <p:sp>
        <p:nvSpPr>
          <p:cNvPr id="11" name="Rectangle 10"/>
          <p:cNvSpPr/>
          <p:nvPr/>
        </p:nvSpPr>
        <p:spPr bwMode="auto">
          <a:xfrm>
            <a:off x="2464110" y="620577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2" name="TextBox 26"/>
          <p:cNvSpPr txBox="1"/>
          <p:nvPr/>
        </p:nvSpPr>
        <p:spPr>
          <a:xfrm>
            <a:off x="2532574" y="6096000"/>
            <a:ext cx="933269"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Not important</a:t>
            </a:r>
            <a:br>
              <a:rPr lang="en-GB" sz="1000" dirty="0" smtClean="0">
                <a:solidFill>
                  <a:srgbClr val="002D5F"/>
                </a:solidFill>
                <a:latin typeface="+mj-lt"/>
              </a:rPr>
            </a:br>
            <a:r>
              <a:rPr lang="en-GB" sz="1000" dirty="0" smtClean="0">
                <a:solidFill>
                  <a:srgbClr val="002D5F"/>
                </a:solidFill>
                <a:latin typeface="+mj-lt"/>
              </a:rPr>
              <a:t>at all</a:t>
            </a:r>
            <a:r>
              <a:rPr lang="en-GB" sz="1000" dirty="0">
                <a:solidFill>
                  <a:srgbClr val="002D5F"/>
                </a:solidFill>
                <a:latin typeface="+mj-lt"/>
              </a:rPr>
              <a:t>	</a:t>
            </a:r>
          </a:p>
        </p:txBody>
      </p:sp>
      <p:sp>
        <p:nvSpPr>
          <p:cNvPr id="13" name="Rectangle 12"/>
          <p:cNvSpPr/>
          <p:nvPr/>
        </p:nvSpPr>
        <p:spPr bwMode="auto">
          <a:xfrm>
            <a:off x="5359710" y="6189713"/>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4" name="Rectangle 13"/>
          <p:cNvSpPr/>
          <p:nvPr/>
        </p:nvSpPr>
        <p:spPr bwMode="auto">
          <a:xfrm>
            <a:off x="3872002" y="6193923"/>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5" name="Rectangle 14"/>
          <p:cNvSpPr/>
          <p:nvPr/>
        </p:nvSpPr>
        <p:spPr bwMode="auto">
          <a:xfrm>
            <a:off x="6858000" y="6193923"/>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 name="TextBox 26"/>
          <p:cNvSpPr txBox="1"/>
          <p:nvPr/>
        </p:nvSpPr>
        <p:spPr>
          <a:xfrm>
            <a:off x="3943531" y="6096000"/>
            <a:ext cx="933269"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Not important</a:t>
            </a:r>
            <a:endParaRPr lang="en-GB" sz="1000" dirty="0">
              <a:solidFill>
                <a:srgbClr val="002D5F"/>
              </a:solidFill>
              <a:latin typeface="+mj-lt"/>
            </a:endParaRPr>
          </a:p>
        </p:txBody>
      </p:sp>
      <p:sp>
        <p:nvSpPr>
          <p:cNvPr id="17" name="TextBox 26"/>
          <p:cNvSpPr txBox="1"/>
          <p:nvPr/>
        </p:nvSpPr>
        <p:spPr>
          <a:xfrm>
            <a:off x="5436638" y="6096000"/>
            <a:ext cx="713657"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Important</a:t>
            </a:r>
            <a:endParaRPr lang="en-GB" sz="1000" dirty="0">
              <a:solidFill>
                <a:srgbClr val="002D5F"/>
              </a:solidFill>
              <a:latin typeface="+mj-lt"/>
            </a:endParaRPr>
          </a:p>
        </p:txBody>
      </p:sp>
      <p:sp>
        <p:nvSpPr>
          <p:cNvPr id="18" name="TextBox 26"/>
          <p:cNvSpPr txBox="1"/>
          <p:nvPr/>
        </p:nvSpPr>
        <p:spPr>
          <a:xfrm>
            <a:off x="6937470" y="6096000"/>
            <a:ext cx="978153"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Very important</a:t>
            </a:r>
            <a:endParaRPr lang="en-GB" sz="1000" dirty="0">
              <a:solidFill>
                <a:srgbClr val="002D5F"/>
              </a:solidFill>
              <a:latin typeface="+mj-lt"/>
            </a:endParaRPr>
          </a:p>
        </p:txBody>
      </p:sp>
      <p:sp>
        <p:nvSpPr>
          <p:cNvPr id="20" name="TextBox 26"/>
          <p:cNvSpPr txBox="1"/>
          <p:nvPr/>
        </p:nvSpPr>
        <p:spPr>
          <a:xfrm>
            <a:off x="8075462" y="1550837"/>
            <a:ext cx="939680" cy="507831"/>
          </a:xfrm>
          <a:prstGeom prst="rect">
            <a:avLst/>
          </a:prstGeom>
          <a:noFill/>
        </p:spPr>
        <p:txBody>
          <a:bodyPr wrap="none" rtlCol="0">
            <a:spAutoFit/>
          </a:bodyPr>
          <a:lstStyle/>
          <a:p>
            <a:pPr algn="ctr"/>
            <a:r>
              <a:rPr lang="en-GB" sz="900" b="1" dirty="0" smtClean="0">
                <a:latin typeface="+mj-lt"/>
              </a:rPr>
              <a:t>% of </a:t>
            </a:r>
            <a:br>
              <a:rPr lang="en-GB" sz="900" b="1" dirty="0" smtClean="0">
                <a:latin typeface="+mj-lt"/>
              </a:rPr>
            </a:br>
            <a:r>
              <a:rPr lang="en-GB" sz="900" b="1" dirty="0" smtClean="0">
                <a:latin typeface="+mj-lt"/>
              </a:rPr>
              <a:t>‘very important</a:t>
            </a:r>
            <a:br>
              <a:rPr lang="en-GB" sz="900" b="1" dirty="0" smtClean="0">
                <a:latin typeface="+mj-lt"/>
              </a:rPr>
            </a:br>
            <a:r>
              <a:rPr lang="en-GB" sz="900" b="1" dirty="0" smtClean="0">
                <a:latin typeface="+mj-lt"/>
              </a:rPr>
              <a:t>+ important’</a:t>
            </a:r>
            <a:endParaRPr lang="en-GB" sz="1100" b="1" dirty="0">
              <a:latin typeface="+mj-lt"/>
            </a:endParaRPr>
          </a:p>
        </p:txBody>
      </p:sp>
      <p:graphicFrame>
        <p:nvGraphicFramePr>
          <p:cNvPr id="33" name="Tableau 32"/>
          <p:cNvGraphicFramePr>
            <a:graphicFrameLocks noGrp="1"/>
          </p:cNvGraphicFramePr>
          <p:nvPr>
            <p:extLst>
              <p:ext uri="{D42A27DB-BD31-4B8C-83A1-F6EECF244321}">
                <p14:modId xmlns:p14="http://schemas.microsoft.com/office/powerpoint/2010/main" val="1390938101"/>
              </p:ext>
            </p:extLst>
          </p:nvPr>
        </p:nvGraphicFramePr>
        <p:xfrm>
          <a:off x="8398858" y="2088759"/>
          <a:ext cx="440342" cy="3892145"/>
        </p:xfrm>
        <a:graphic>
          <a:graphicData uri="http://schemas.openxmlformats.org/drawingml/2006/table">
            <a:tbl>
              <a:tblPr>
                <a:tableStyleId>{5C22544A-7EE6-4342-B048-85BDC9FD1C3A}</a:tableStyleId>
              </a:tblPr>
              <a:tblGrid>
                <a:gridCol w="440342"/>
              </a:tblGrid>
              <a:tr h="285352">
                <a:tc>
                  <a:txBody>
                    <a:bodyPr/>
                    <a:lstStyle/>
                    <a:p>
                      <a:pPr algn="ctr" fontAlgn="ctr"/>
                      <a:r>
                        <a:rPr lang="en-GB" sz="1100" b="1" u="none" strike="noStrike" dirty="0" smtClean="0">
                          <a:effectLst/>
                        </a:rPr>
                        <a:t>92%</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dirty="0" smtClean="0">
                          <a:effectLst/>
                        </a:rPr>
                        <a:t>91%</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12337">
                <a:tc>
                  <a:txBody>
                    <a:bodyPr/>
                    <a:lstStyle/>
                    <a:p>
                      <a:pPr algn="ctr" fontAlgn="ctr"/>
                      <a:r>
                        <a:rPr lang="en-GB" sz="1100" b="1" u="none" strike="noStrike" dirty="0" smtClean="0">
                          <a:effectLst/>
                        </a:rPr>
                        <a:t>91%</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31785">
                <a:tc>
                  <a:txBody>
                    <a:bodyPr/>
                    <a:lstStyle/>
                    <a:p>
                      <a:pPr algn="ctr" fontAlgn="ctr"/>
                      <a:r>
                        <a:rPr lang="en-GB" sz="1100" b="1" u="none" strike="noStrike" dirty="0" smtClean="0">
                          <a:effectLst/>
                        </a:rPr>
                        <a:t>96%</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dirty="0" smtClean="0">
                          <a:effectLst/>
                        </a:rPr>
                        <a:t>81%</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97263">
                <a:tc>
                  <a:txBody>
                    <a:bodyPr/>
                    <a:lstStyle/>
                    <a:p>
                      <a:pPr algn="ctr" fontAlgn="ctr"/>
                      <a:r>
                        <a:rPr lang="en-GB" sz="1100" b="1" u="none" strike="noStrike" dirty="0" smtClean="0">
                          <a:effectLst/>
                        </a:rPr>
                        <a:t>92%</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dirty="0" smtClean="0">
                          <a:effectLst/>
                        </a:rPr>
                        <a:t>93%</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dirty="0" smtClean="0">
                          <a:effectLst/>
                        </a:rPr>
                        <a:t>93%</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dirty="0" smtClean="0">
                          <a:effectLst/>
                        </a:rPr>
                        <a:t>93%</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dirty="0" smtClean="0">
                          <a:effectLst/>
                        </a:rPr>
                        <a:t>90%</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4800">
                <a:tc>
                  <a:txBody>
                    <a:bodyPr/>
                    <a:lstStyle/>
                    <a:p>
                      <a:pPr algn="ctr" fontAlgn="ctr"/>
                      <a:r>
                        <a:rPr lang="en-GB" sz="1100" b="1" u="none" strike="noStrike" dirty="0" smtClean="0">
                          <a:effectLst/>
                        </a:rPr>
                        <a:t>96%</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dirty="0" smtClean="0">
                          <a:effectLst/>
                        </a:rPr>
                        <a:t>96%</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5352">
                <a:tc>
                  <a:txBody>
                    <a:bodyPr/>
                    <a:lstStyle/>
                    <a:p>
                      <a:pPr algn="ctr" fontAlgn="ctr"/>
                      <a:r>
                        <a:rPr lang="en-GB" sz="1100" b="1" u="none" strike="noStrike" dirty="0" smtClean="0">
                          <a:effectLst/>
                        </a:rPr>
                        <a:t>91%</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bl>
          </a:graphicData>
        </a:graphic>
      </p:graphicFrame>
      <p:sp>
        <p:nvSpPr>
          <p:cNvPr id="34" name="Text Box 117"/>
          <p:cNvSpPr txBox="1">
            <a:spLocks noChangeArrowheads="1"/>
          </p:cNvSpPr>
          <p:nvPr/>
        </p:nvSpPr>
        <p:spPr bwMode="auto">
          <a:xfrm>
            <a:off x="619480" y="617690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35" name="Rectangle 120"/>
          <p:cNvSpPr>
            <a:spLocks noChangeArrowheads="1"/>
          </p:cNvSpPr>
          <p:nvPr/>
        </p:nvSpPr>
        <p:spPr bwMode="auto">
          <a:xfrm>
            <a:off x="298805" y="603244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36" name="ZoneTexte 35"/>
          <p:cNvSpPr txBox="1"/>
          <p:nvPr/>
        </p:nvSpPr>
        <p:spPr>
          <a:xfrm>
            <a:off x="369270" y="603244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37" name="ZoneTexte 36"/>
          <p:cNvSpPr txBox="1"/>
          <p:nvPr/>
        </p:nvSpPr>
        <p:spPr>
          <a:xfrm>
            <a:off x="391712" y="6208261"/>
            <a:ext cx="255198" cy="369332"/>
          </a:xfrm>
          <a:prstGeom prst="rect">
            <a:avLst/>
          </a:prstGeom>
          <a:noFill/>
        </p:spPr>
        <p:txBody>
          <a:bodyPr wrap="none" rtlCol="0">
            <a:spAutoFit/>
          </a:bodyPr>
          <a:lstStyle/>
          <a:p>
            <a:r>
              <a:rPr lang="en-GB" b="1" dirty="0">
                <a:solidFill>
                  <a:srgbClr val="E65D2E"/>
                </a:solidFill>
              </a:rPr>
              <a:t>-</a:t>
            </a:r>
          </a:p>
        </p:txBody>
      </p:sp>
      <p:sp>
        <p:nvSpPr>
          <p:cNvPr id="38" name="ZoneTexte 37"/>
          <p:cNvSpPr txBox="1"/>
          <p:nvPr/>
        </p:nvSpPr>
        <p:spPr>
          <a:xfrm>
            <a:off x="8689159" y="2971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39" name="ZoneTexte 38"/>
          <p:cNvSpPr txBox="1"/>
          <p:nvPr/>
        </p:nvSpPr>
        <p:spPr>
          <a:xfrm>
            <a:off x="8711601" y="4736068"/>
            <a:ext cx="255198" cy="369332"/>
          </a:xfrm>
          <a:prstGeom prst="rect">
            <a:avLst/>
          </a:prstGeom>
          <a:noFill/>
        </p:spPr>
        <p:txBody>
          <a:bodyPr wrap="none" rtlCol="0">
            <a:spAutoFit/>
          </a:bodyPr>
          <a:lstStyle/>
          <a:p>
            <a:r>
              <a:rPr lang="en-GB" b="1" dirty="0">
                <a:solidFill>
                  <a:srgbClr val="E65D2E"/>
                </a:solidFill>
              </a:rPr>
              <a:t>-</a:t>
            </a:r>
          </a:p>
        </p:txBody>
      </p:sp>
      <p:sp>
        <p:nvSpPr>
          <p:cNvPr id="40" name="ZoneTexte 39"/>
          <p:cNvSpPr txBox="1"/>
          <p:nvPr/>
        </p:nvSpPr>
        <p:spPr>
          <a:xfrm>
            <a:off x="8666717" y="509933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1" name="ZoneTexte 40"/>
          <p:cNvSpPr txBox="1"/>
          <p:nvPr/>
        </p:nvSpPr>
        <p:spPr>
          <a:xfrm>
            <a:off x="8666717" y="535545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2" name="ZoneTexte 41"/>
          <p:cNvSpPr txBox="1"/>
          <p:nvPr/>
        </p:nvSpPr>
        <p:spPr>
          <a:xfrm>
            <a:off x="7905008" y="2310166"/>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3" name="ZoneTexte 42"/>
          <p:cNvSpPr txBox="1"/>
          <p:nvPr/>
        </p:nvSpPr>
        <p:spPr>
          <a:xfrm>
            <a:off x="6176918" y="26024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4" name="ZoneTexte 43"/>
          <p:cNvSpPr txBox="1"/>
          <p:nvPr/>
        </p:nvSpPr>
        <p:spPr>
          <a:xfrm>
            <a:off x="7900345" y="3217928"/>
            <a:ext cx="255198" cy="369332"/>
          </a:xfrm>
          <a:prstGeom prst="rect">
            <a:avLst/>
          </a:prstGeom>
          <a:noFill/>
        </p:spPr>
        <p:txBody>
          <a:bodyPr wrap="none" rtlCol="0">
            <a:spAutoFit/>
          </a:bodyPr>
          <a:lstStyle/>
          <a:p>
            <a:r>
              <a:rPr lang="en-GB" b="1" dirty="0">
                <a:solidFill>
                  <a:srgbClr val="E65D2E"/>
                </a:solidFill>
              </a:rPr>
              <a:t>-</a:t>
            </a:r>
          </a:p>
        </p:txBody>
      </p:sp>
      <p:sp>
        <p:nvSpPr>
          <p:cNvPr id="45" name="ZoneTexte 44"/>
          <p:cNvSpPr txBox="1"/>
          <p:nvPr/>
        </p:nvSpPr>
        <p:spPr>
          <a:xfrm>
            <a:off x="6148346" y="35168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6" name="ZoneTexte 45"/>
          <p:cNvSpPr txBox="1"/>
          <p:nvPr/>
        </p:nvSpPr>
        <p:spPr>
          <a:xfrm>
            <a:off x="7877903" y="43935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7" name="ZoneTexte 46"/>
          <p:cNvSpPr txBox="1"/>
          <p:nvPr/>
        </p:nvSpPr>
        <p:spPr>
          <a:xfrm>
            <a:off x="6448428" y="4729999"/>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8" name="ZoneTexte 47"/>
          <p:cNvSpPr txBox="1"/>
          <p:nvPr/>
        </p:nvSpPr>
        <p:spPr>
          <a:xfrm>
            <a:off x="3259891" y="3206234"/>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9" name="ZoneTexte 48"/>
          <p:cNvSpPr txBox="1"/>
          <p:nvPr/>
        </p:nvSpPr>
        <p:spPr>
          <a:xfrm>
            <a:off x="2845236" y="471920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0" name="ZoneTexte 49"/>
          <p:cNvSpPr txBox="1"/>
          <p:nvPr/>
        </p:nvSpPr>
        <p:spPr>
          <a:xfrm>
            <a:off x="7877903" y="5355451"/>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Tree>
    <p:extLst>
      <p:ext uri="{BB962C8B-B14F-4D97-AF65-F5344CB8AC3E}">
        <p14:creationId xmlns:p14="http://schemas.microsoft.com/office/powerpoint/2010/main" val="773687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Almost all drivers declare to have the possibility to switch off </a:t>
            </a:r>
            <a:br>
              <a:rPr lang="en-GB" dirty="0" smtClean="0"/>
            </a:br>
            <a:r>
              <a:rPr lang="en-GB" dirty="0" smtClean="0"/>
              <a:t>all communication from their vehicle</a:t>
            </a:r>
            <a:endParaRPr lang="en-GB" dirty="0"/>
          </a:p>
        </p:txBody>
      </p:sp>
      <p:sp>
        <p:nvSpPr>
          <p:cNvPr id="4" name="Rectangle 3"/>
          <p:cNvSpPr/>
          <p:nvPr/>
        </p:nvSpPr>
        <p:spPr bwMode="auto">
          <a:xfrm>
            <a:off x="7979657" y="838200"/>
            <a:ext cx="1152128" cy="1472590"/>
          </a:xfrm>
          <a:prstGeom prst="rect">
            <a:avLst/>
          </a:prstGeom>
          <a:solidFill>
            <a:srgbClr val="E9EDF6">
              <a:alpha val="75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 name="TextBox 26"/>
          <p:cNvSpPr txBox="1"/>
          <p:nvPr/>
        </p:nvSpPr>
        <p:spPr>
          <a:xfrm>
            <a:off x="-18207" y="6629400"/>
            <a:ext cx="4684296" cy="215444"/>
          </a:xfrm>
          <a:prstGeom prst="rect">
            <a:avLst/>
          </a:prstGeom>
          <a:noFill/>
        </p:spPr>
        <p:txBody>
          <a:bodyPr wrap="none" rtlCol="0">
            <a:spAutoFit/>
          </a:bodyPr>
          <a:lstStyle>
            <a:defPPr>
              <a:defRPr lang="nl-NL"/>
            </a:defPPr>
            <a:lvl1pPr>
              <a:defRPr sz="800">
                <a:latin typeface="+mj-lt"/>
              </a:defRPr>
            </a:lvl1pPr>
          </a:lstStyle>
          <a:p>
            <a:r>
              <a:rPr lang="en-GB" dirty="0" smtClean="0"/>
              <a:t>A9. </a:t>
            </a:r>
            <a:r>
              <a:rPr lang="en-GB" dirty="0"/>
              <a:t>Should it be possible for the driver to switch off all communication from the vehicle, if they choose to</a:t>
            </a:r>
            <a:r>
              <a:rPr lang="en-GB" dirty="0" smtClean="0"/>
              <a:t>?</a:t>
            </a:r>
            <a:endParaRPr lang="en-GB" dirty="0"/>
          </a:p>
        </p:txBody>
      </p:sp>
      <p:sp>
        <p:nvSpPr>
          <p:cNvPr id="6" name="TextBox 26"/>
          <p:cNvSpPr txBox="1"/>
          <p:nvPr/>
        </p:nvSpPr>
        <p:spPr>
          <a:xfrm>
            <a:off x="2514600" y="1866937"/>
            <a:ext cx="4579202" cy="307777"/>
          </a:xfrm>
          <a:prstGeom prst="rect">
            <a:avLst/>
          </a:prstGeom>
          <a:noFill/>
          <a:ln>
            <a:noFill/>
          </a:ln>
        </p:spPr>
        <p:txBody>
          <a:bodyPr wrap="none" rtlCol="0">
            <a:spAutoFit/>
          </a:bodyPr>
          <a:lstStyle/>
          <a:p>
            <a:r>
              <a:rPr lang="en-GB" sz="1400" b="1" dirty="0" smtClean="0">
                <a:solidFill>
                  <a:srgbClr val="002D5F"/>
                </a:solidFill>
                <a:latin typeface="+mj-lt"/>
              </a:rPr>
              <a:t>Possibility to switch off all communication from the vehicle</a:t>
            </a:r>
            <a:endParaRPr lang="en-GB" sz="2000" b="1" dirty="0">
              <a:solidFill>
                <a:srgbClr val="002D5F"/>
              </a:solidFill>
              <a:latin typeface="+mj-lt"/>
            </a:endParaRPr>
          </a:p>
        </p:txBody>
      </p:sp>
      <p:graphicFrame>
        <p:nvGraphicFramePr>
          <p:cNvPr id="7" name="Graphique 6"/>
          <p:cNvGraphicFramePr/>
          <p:nvPr>
            <p:extLst>
              <p:ext uri="{D42A27DB-BD31-4B8C-83A1-F6EECF244321}">
                <p14:modId xmlns:p14="http://schemas.microsoft.com/office/powerpoint/2010/main" val="2828616127"/>
              </p:ext>
            </p:extLst>
          </p:nvPr>
        </p:nvGraphicFramePr>
        <p:xfrm>
          <a:off x="259395" y="2533908"/>
          <a:ext cx="1535832" cy="131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p:nvPr>
            <p:extLst>
              <p:ext uri="{D42A27DB-BD31-4B8C-83A1-F6EECF244321}">
                <p14:modId xmlns:p14="http://schemas.microsoft.com/office/powerpoint/2010/main" val="2772703663"/>
              </p:ext>
            </p:extLst>
          </p:nvPr>
        </p:nvGraphicFramePr>
        <p:xfrm>
          <a:off x="1555539" y="2533908"/>
          <a:ext cx="1535832" cy="131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4286587288"/>
              </p:ext>
            </p:extLst>
          </p:nvPr>
        </p:nvGraphicFramePr>
        <p:xfrm>
          <a:off x="2851683" y="2533908"/>
          <a:ext cx="1535832" cy="131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3456463495"/>
              </p:ext>
            </p:extLst>
          </p:nvPr>
        </p:nvGraphicFramePr>
        <p:xfrm>
          <a:off x="4219835" y="2539569"/>
          <a:ext cx="1535832" cy="1311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1541308657"/>
              </p:ext>
            </p:extLst>
          </p:nvPr>
        </p:nvGraphicFramePr>
        <p:xfrm>
          <a:off x="5587987" y="2539569"/>
          <a:ext cx="1535832" cy="1311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ique 11"/>
          <p:cNvGraphicFramePr/>
          <p:nvPr>
            <p:extLst>
              <p:ext uri="{D42A27DB-BD31-4B8C-83A1-F6EECF244321}">
                <p14:modId xmlns:p14="http://schemas.microsoft.com/office/powerpoint/2010/main" val="1350227927"/>
              </p:ext>
            </p:extLst>
          </p:nvPr>
        </p:nvGraphicFramePr>
        <p:xfrm>
          <a:off x="7028147" y="2539569"/>
          <a:ext cx="1535832" cy="1311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aphique 12"/>
          <p:cNvGraphicFramePr/>
          <p:nvPr>
            <p:extLst>
              <p:ext uri="{D42A27DB-BD31-4B8C-83A1-F6EECF244321}">
                <p14:modId xmlns:p14="http://schemas.microsoft.com/office/powerpoint/2010/main" val="2750570489"/>
              </p:ext>
            </p:extLst>
          </p:nvPr>
        </p:nvGraphicFramePr>
        <p:xfrm>
          <a:off x="259395" y="4262100"/>
          <a:ext cx="1535832" cy="13119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aphique 13"/>
          <p:cNvGraphicFramePr/>
          <p:nvPr>
            <p:extLst>
              <p:ext uri="{D42A27DB-BD31-4B8C-83A1-F6EECF244321}">
                <p14:modId xmlns:p14="http://schemas.microsoft.com/office/powerpoint/2010/main" val="980996605"/>
              </p:ext>
            </p:extLst>
          </p:nvPr>
        </p:nvGraphicFramePr>
        <p:xfrm>
          <a:off x="1555539" y="4262100"/>
          <a:ext cx="1535832" cy="13119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Graphique 14"/>
          <p:cNvGraphicFramePr/>
          <p:nvPr>
            <p:extLst>
              <p:ext uri="{D42A27DB-BD31-4B8C-83A1-F6EECF244321}">
                <p14:modId xmlns:p14="http://schemas.microsoft.com/office/powerpoint/2010/main" val="2630330387"/>
              </p:ext>
            </p:extLst>
          </p:nvPr>
        </p:nvGraphicFramePr>
        <p:xfrm>
          <a:off x="2851683" y="4262100"/>
          <a:ext cx="1535832" cy="13119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Graphique 15"/>
          <p:cNvGraphicFramePr/>
          <p:nvPr>
            <p:extLst>
              <p:ext uri="{D42A27DB-BD31-4B8C-83A1-F6EECF244321}">
                <p14:modId xmlns:p14="http://schemas.microsoft.com/office/powerpoint/2010/main" val="3197800123"/>
              </p:ext>
            </p:extLst>
          </p:nvPr>
        </p:nvGraphicFramePr>
        <p:xfrm>
          <a:off x="4219835" y="4267761"/>
          <a:ext cx="1535832" cy="13119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Graphique 16"/>
          <p:cNvGraphicFramePr/>
          <p:nvPr>
            <p:extLst>
              <p:ext uri="{D42A27DB-BD31-4B8C-83A1-F6EECF244321}">
                <p14:modId xmlns:p14="http://schemas.microsoft.com/office/powerpoint/2010/main" val="1764493917"/>
              </p:ext>
            </p:extLst>
          </p:nvPr>
        </p:nvGraphicFramePr>
        <p:xfrm>
          <a:off x="5587987" y="4267761"/>
          <a:ext cx="1535832" cy="1311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Graphique 17"/>
          <p:cNvGraphicFramePr/>
          <p:nvPr>
            <p:extLst>
              <p:ext uri="{D42A27DB-BD31-4B8C-83A1-F6EECF244321}">
                <p14:modId xmlns:p14="http://schemas.microsoft.com/office/powerpoint/2010/main" val="3030618630"/>
              </p:ext>
            </p:extLst>
          </p:nvPr>
        </p:nvGraphicFramePr>
        <p:xfrm>
          <a:off x="7028147" y="4267761"/>
          <a:ext cx="1535832" cy="13119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Graphique 19"/>
          <p:cNvGraphicFramePr/>
          <p:nvPr>
            <p:extLst>
              <p:ext uri="{D42A27DB-BD31-4B8C-83A1-F6EECF244321}">
                <p14:modId xmlns:p14="http://schemas.microsoft.com/office/powerpoint/2010/main" val="1170802809"/>
              </p:ext>
            </p:extLst>
          </p:nvPr>
        </p:nvGraphicFramePr>
        <p:xfrm>
          <a:off x="7848600" y="838200"/>
          <a:ext cx="1535832" cy="1311920"/>
        </p:xfrm>
        <a:graphic>
          <a:graphicData uri="http://schemas.openxmlformats.org/drawingml/2006/chart">
            <c:chart xmlns:c="http://schemas.openxmlformats.org/drawingml/2006/chart" xmlns:r="http://schemas.openxmlformats.org/officeDocument/2006/relationships" r:id="rId14"/>
          </a:graphicData>
        </a:graphic>
      </p:graphicFrame>
      <p:sp>
        <p:nvSpPr>
          <p:cNvPr id="22" name="Rectangle 21"/>
          <p:cNvSpPr/>
          <p:nvPr/>
        </p:nvSpPr>
        <p:spPr bwMode="auto">
          <a:xfrm>
            <a:off x="2819400" y="600266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3" name="TextBox 26"/>
          <p:cNvSpPr txBox="1"/>
          <p:nvPr/>
        </p:nvSpPr>
        <p:spPr>
          <a:xfrm>
            <a:off x="2922965" y="5910398"/>
            <a:ext cx="646331" cy="553998"/>
          </a:xfrm>
          <a:prstGeom prst="rect">
            <a:avLst/>
          </a:prstGeom>
          <a:noFill/>
        </p:spPr>
        <p:txBody>
          <a:bodyPr wrap="none" rtlCol="0">
            <a:spAutoFit/>
          </a:bodyPr>
          <a:lstStyle/>
          <a:p>
            <a:pPr>
              <a:lnSpc>
                <a:spcPts val="1200"/>
              </a:lnSpc>
            </a:pPr>
            <a:r>
              <a:rPr lang="en-GB" sz="1000" dirty="0" smtClean="0">
                <a:solidFill>
                  <a:srgbClr val="0A2F60"/>
                </a:solidFill>
                <a:latin typeface="+mj-lt"/>
              </a:rPr>
              <a:t>YES</a:t>
            </a:r>
            <a:r>
              <a:rPr lang="en-GB" sz="1000" dirty="0">
                <a:solidFill>
                  <a:srgbClr val="0A2F60"/>
                </a:solidFill>
                <a:latin typeface="+mj-lt"/>
              </a:rPr>
              <a:t>	</a:t>
            </a:r>
          </a:p>
          <a:p>
            <a:pPr>
              <a:lnSpc>
                <a:spcPts val="1200"/>
              </a:lnSpc>
            </a:pPr>
            <a:r>
              <a:rPr lang="en-GB" sz="1000" dirty="0" smtClean="0">
                <a:solidFill>
                  <a:srgbClr val="0A2F60"/>
                </a:solidFill>
                <a:latin typeface="+mj-lt"/>
              </a:rPr>
              <a:t>NO</a:t>
            </a:r>
            <a:r>
              <a:rPr lang="en-GB" sz="1000" dirty="0">
                <a:solidFill>
                  <a:srgbClr val="0A2F60"/>
                </a:solidFill>
                <a:latin typeface="+mj-lt"/>
              </a:rPr>
              <a:t>	</a:t>
            </a:r>
          </a:p>
          <a:p>
            <a:pPr>
              <a:lnSpc>
                <a:spcPts val="1200"/>
              </a:lnSpc>
            </a:pPr>
            <a:r>
              <a:rPr lang="en-GB" sz="1000" dirty="0">
                <a:solidFill>
                  <a:srgbClr val="0A2F60"/>
                </a:solidFill>
                <a:latin typeface="+mj-lt"/>
              </a:rPr>
              <a:t>	</a:t>
            </a:r>
          </a:p>
        </p:txBody>
      </p:sp>
      <p:sp>
        <p:nvSpPr>
          <p:cNvPr id="24" name="Rectangle 23"/>
          <p:cNvSpPr/>
          <p:nvPr/>
        </p:nvSpPr>
        <p:spPr bwMode="auto">
          <a:xfrm>
            <a:off x="2819400" y="6169786"/>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8" name="TextBox 26"/>
          <p:cNvSpPr txBox="1"/>
          <p:nvPr/>
        </p:nvSpPr>
        <p:spPr>
          <a:xfrm>
            <a:off x="327882" y="1966783"/>
            <a:ext cx="415498" cy="230832"/>
          </a:xfrm>
          <a:prstGeom prst="rect">
            <a:avLst/>
          </a:prstGeom>
          <a:noFill/>
        </p:spPr>
        <p:txBody>
          <a:bodyPr wrap="none" rtlCol="0">
            <a:spAutoFit/>
          </a:bodyPr>
          <a:lstStyle/>
          <a:p>
            <a:r>
              <a:rPr lang="en-GB" sz="900" dirty="0" smtClean="0">
                <a:latin typeface="Futura Std Light"/>
              </a:rPr>
              <a:t>In %</a:t>
            </a:r>
            <a:endParaRPr lang="en-GB" sz="1100" dirty="0">
              <a:latin typeface="Futura Std Light"/>
            </a:endParaRPr>
          </a:p>
        </p:txBody>
      </p:sp>
      <p:pic>
        <p:nvPicPr>
          <p:cNvPr id="31" name="Image 30"/>
          <p:cNvPicPr>
            <a:picLocks noChangeAspect="1"/>
          </p:cNvPicPr>
          <p:nvPr/>
        </p:nvPicPr>
        <p:blipFill>
          <a:blip r:embed="rId15"/>
          <a:stretch>
            <a:fillRect/>
          </a:stretch>
        </p:blipFill>
        <p:spPr>
          <a:xfrm>
            <a:off x="6172200" y="2362200"/>
            <a:ext cx="282327" cy="188218"/>
          </a:xfrm>
          <a:prstGeom prst="rect">
            <a:avLst/>
          </a:prstGeom>
          <a:ln>
            <a:solidFill>
              <a:schemeClr val="bg1">
                <a:lumMod val="75000"/>
              </a:schemeClr>
            </a:solidFill>
          </a:ln>
        </p:spPr>
      </p:pic>
      <p:pic>
        <p:nvPicPr>
          <p:cNvPr id="32" name="Image 31"/>
          <p:cNvPicPr>
            <a:picLocks noChangeAspect="1"/>
          </p:cNvPicPr>
          <p:nvPr/>
        </p:nvPicPr>
        <p:blipFill>
          <a:blip r:embed="rId16"/>
          <a:stretch>
            <a:fillRect/>
          </a:stretch>
        </p:blipFill>
        <p:spPr>
          <a:xfrm>
            <a:off x="7647071" y="2409786"/>
            <a:ext cx="282327" cy="188218"/>
          </a:xfrm>
          <a:prstGeom prst="rect">
            <a:avLst/>
          </a:prstGeom>
        </p:spPr>
      </p:pic>
      <p:pic>
        <p:nvPicPr>
          <p:cNvPr id="33" name="Image 32"/>
          <p:cNvPicPr>
            <a:picLocks noChangeAspect="1"/>
          </p:cNvPicPr>
          <p:nvPr/>
        </p:nvPicPr>
        <p:blipFill>
          <a:blip r:embed="rId17"/>
          <a:stretch>
            <a:fillRect/>
          </a:stretch>
        </p:blipFill>
        <p:spPr>
          <a:xfrm>
            <a:off x="6186215" y="4113067"/>
            <a:ext cx="282327" cy="188218"/>
          </a:xfrm>
          <a:prstGeom prst="rect">
            <a:avLst/>
          </a:prstGeom>
        </p:spPr>
      </p:pic>
      <p:pic>
        <p:nvPicPr>
          <p:cNvPr id="34" name="Image 33"/>
          <p:cNvPicPr>
            <a:picLocks noChangeAspect="1"/>
          </p:cNvPicPr>
          <p:nvPr/>
        </p:nvPicPr>
        <p:blipFill>
          <a:blip r:embed="rId18"/>
          <a:stretch>
            <a:fillRect/>
          </a:stretch>
        </p:blipFill>
        <p:spPr>
          <a:xfrm>
            <a:off x="7580883" y="4102482"/>
            <a:ext cx="282327" cy="188218"/>
          </a:xfrm>
          <a:prstGeom prst="rect">
            <a:avLst/>
          </a:prstGeom>
        </p:spPr>
      </p:pic>
      <p:pic>
        <p:nvPicPr>
          <p:cNvPr id="35" name="Image 34"/>
          <p:cNvPicPr>
            <a:picLocks noChangeAspect="1"/>
          </p:cNvPicPr>
          <p:nvPr/>
        </p:nvPicPr>
        <p:blipFill>
          <a:blip r:embed="rId19"/>
          <a:stretch>
            <a:fillRect/>
          </a:stretch>
        </p:blipFill>
        <p:spPr>
          <a:xfrm>
            <a:off x="2102893" y="4108431"/>
            <a:ext cx="282327" cy="188218"/>
          </a:xfrm>
          <a:prstGeom prst="rect">
            <a:avLst/>
          </a:prstGeom>
        </p:spPr>
      </p:pic>
      <p:pic>
        <p:nvPicPr>
          <p:cNvPr id="36" name="Image 35"/>
          <p:cNvPicPr>
            <a:picLocks noChangeAspect="1"/>
          </p:cNvPicPr>
          <p:nvPr/>
        </p:nvPicPr>
        <p:blipFill>
          <a:blip r:embed="rId20"/>
          <a:stretch>
            <a:fillRect/>
          </a:stretch>
        </p:blipFill>
        <p:spPr>
          <a:xfrm>
            <a:off x="2133600" y="2362200"/>
            <a:ext cx="266309" cy="177540"/>
          </a:xfrm>
          <a:prstGeom prst="rect">
            <a:avLst/>
          </a:prstGeom>
        </p:spPr>
      </p:pic>
      <p:pic>
        <p:nvPicPr>
          <p:cNvPr id="37" name="Image 36"/>
          <p:cNvPicPr>
            <a:picLocks noChangeAspect="1"/>
          </p:cNvPicPr>
          <p:nvPr/>
        </p:nvPicPr>
        <p:blipFill>
          <a:blip r:embed="rId21"/>
          <a:stretch>
            <a:fillRect/>
          </a:stretch>
        </p:blipFill>
        <p:spPr>
          <a:xfrm>
            <a:off x="838200" y="4094550"/>
            <a:ext cx="250876" cy="167251"/>
          </a:xfrm>
          <a:prstGeom prst="rect">
            <a:avLst/>
          </a:prstGeom>
        </p:spPr>
      </p:pic>
      <p:pic>
        <p:nvPicPr>
          <p:cNvPr id="38" name="Image 37"/>
          <p:cNvPicPr>
            <a:picLocks noChangeAspect="1"/>
          </p:cNvPicPr>
          <p:nvPr/>
        </p:nvPicPr>
        <p:blipFill>
          <a:blip r:embed="rId22"/>
          <a:stretch>
            <a:fillRect/>
          </a:stretch>
        </p:blipFill>
        <p:spPr>
          <a:xfrm>
            <a:off x="3482437" y="4113067"/>
            <a:ext cx="282327" cy="188218"/>
          </a:xfrm>
          <a:prstGeom prst="rect">
            <a:avLst/>
          </a:prstGeom>
        </p:spPr>
      </p:pic>
      <p:pic>
        <p:nvPicPr>
          <p:cNvPr id="39" name="Image 38"/>
          <p:cNvPicPr>
            <a:picLocks noChangeAspect="1"/>
          </p:cNvPicPr>
          <p:nvPr/>
        </p:nvPicPr>
        <p:blipFill>
          <a:blip r:embed="rId23"/>
          <a:stretch>
            <a:fillRect/>
          </a:stretch>
        </p:blipFill>
        <p:spPr>
          <a:xfrm>
            <a:off x="3430110" y="2362200"/>
            <a:ext cx="283304" cy="188869"/>
          </a:xfrm>
          <a:prstGeom prst="rect">
            <a:avLst/>
          </a:prstGeom>
        </p:spPr>
      </p:pic>
      <p:pic>
        <p:nvPicPr>
          <p:cNvPr id="40" name="Image 39"/>
          <p:cNvPicPr>
            <a:picLocks noChangeAspect="1"/>
          </p:cNvPicPr>
          <p:nvPr/>
        </p:nvPicPr>
        <p:blipFill>
          <a:blip r:embed="rId24"/>
          <a:stretch>
            <a:fillRect/>
          </a:stretch>
        </p:blipFill>
        <p:spPr>
          <a:xfrm>
            <a:off x="4823073" y="4122004"/>
            <a:ext cx="282327" cy="188218"/>
          </a:xfrm>
          <a:prstGeom prst="rect">
            <a:avLst/>
          </a:prstGeom>
          <a:ln>
            <a:solidFill>
              <a:schemeClr val="bg1">
                <a:lumMod val="75000"/>
              </a:schemeClr>
            </a:solidFill>
          </a:ln>
        </p:spPr>
      </p:pic>
      <p:pic>
        <p:nvPicPr>
          <p:cNvPr id="41" name="Image 40"/>
          <p:cNvPicPr>
            <a:picLocks noChangeAspect="1"/>
          </p:cNvPicPr>
          <p:nvPr/>
        </p:nvPicPr>
        <p:blipFill>
          <a:blip r:embed="rId25"/>
          <a:stretch>
            <a:fillRect/>
          </a:stretch>
        </p:blipFill>
        <p:spPr>
          <a:xfrm>
            <a:off x="4843118" y="2362200"/>
            <a:ext cx="288683" cy="192455"/>
          </a:xfrm>
          <a:prstGeom prst="rect">
            <a:avLst/>
          </a:prstGeom>
        </p:spPr>
      </p:pic>
      <p:pic>
        <p:nvPicPr>
          <p:cNvPr id="42" name="Image 41"/>
          <p:cNvPicPr>
            <a:picLocks noChangeAspect="1"/>
          </p:cNvPicPr>
          <p:nvPr/>
        </p:nvPicPr>
        <p:blipFill>
          <a:blip r:embed="rId26"/>
          <a:stretch>
            <a:fillRect/>
          </a:stretch>
        </p:blipFill>
        <p:spPr>
          <a:xfrm>
            <a:off x="907278" y="2362200"/>
            <a:ext cx="250210" cy="166807"/>
          </a:xfrm>
          <a:prstGeom prst="rect">
            <a:avLst/>
          </a:prstGeom>
        </p:spPr>
      </p:pic>
      <p:sp>
        <p:nvSpPr>
          <p:cNvPr id="43" name="Text Box 117"/>
          <p:cNvSpPr txBox="1">
            <a:spLocks noChangeArrowheads="1"/>
          </p:cNvSpPr>
          <p:nvPr/>
        </p:nvSpPr>
        <p:spPr bwMode="auto">
          <a:xfrm>
            <a:off x="5908662" y="614712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44" name="Rectangle 120"/>
          <p:cNvSpPr>
            <a:spLocks noChangeArrowheads="1"/>
          </p:cNvSpPr>
          <p:nvPr/>
        </p:nvSpPr>
        <p:spPr bwMode="auto">
          <a:xfrm>
            <a:off x="5587987" y="600266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45" name="ZoneTexte 44"/>
          <p:cNvSpPr txBox="1"/>
          <p:nvPr/>
        </p:nvSpPr>
        <p:spPr>
          <a:xfrm>
            <a:off x="5658452" y="600266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6" name="ZoneTexte 45"/>
          <p:cNvSpPr txBox="1"/>
          <p:nvPr/>
        </p:nvSpPr>
        <p:spPr>
          <a:xfrm>
            <a:off x="5680894" y="6178481"/>
            <a:ext cx="255198" cy="369332"/>
          </a:xfrm>
          <a:prstGeom prst="rect">
            <a:avLst/>
          </a:prstGeom>
          <a:noFill/>
        </p:spPr>
        <p:txBody>
          <a:bodyPr wrap="none" rtlCol="0">
            <a:spAutoFit/>
          </a:bodyPr>
          <a:lstStyle/>
          <a:p>
            <a:r>
              <a:rPr lang="en-GB" b="1" dirty="0">
                <a:solidFill>
                  <a:srgbClr val="E65D2E"/>
                </a:solidFill>
              </a:rPr>
              <a:t>-</a:t>
            </a:r>
          </a:p>
        </p:txBody>
      </p:sp>
      <p:sp>
        <p:nvSpPr>
          <p:cNvPr id="47" name="ZoneTexte 46"/>
          <p:cNvSpPr txBox="1"/>
          <p:nvPr/>
        </p:nvSpPr>
        <p:spPr>
          <a:xfrm>
            <a:off x="1101412" y="336507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8" name="ZoneTexte 47"/>
          <p:cNvSpPr txBox="1"/>
          <p:nvPr/>
        </p:nvSpPr>
        <p:spPr>
          <a:xfrm>
            <a:off x="2428344" y="3304756"/>
            <a:ext cx="255198" cy="369332"/>
          </a:xfrm>
          <a:prstGeom prst="rect">
            <a:avLst/>
          </a:prstGeom>
          <a:noFill/>
        </p:spPr>
        <p:txBody>
          <a:bodyPr wrap="none" rtlCol="0">
            <a:spAutoFit/>
          </a:bodyPr>
          <a:lstStyle/>
          <a:p>
            <a:r>
              <a:rPr lang="en-GB" b="1" dirty="0">
                <a:solidFill>
                  <a:srgbClr val="E65D2E"/>
                </a:solidFill>
              </a:rPr>
              <a:t>-</a:t>
            </a:r>
          </a:p>
        </p:txBody>
      </p:sp>
      <p:sp>
        <p:nvSpPr>
          <p:cNvPr id="49" name="ZoneTexte 48"/>
          <p:cNvSpPr txBox="1"/>
          <p:nvPr/>
        </p:nvSpPr>
        <p:spPr>
          <a:xfrm>
            <a:off x="3724488" y="3325169"/>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0" name="ZoneTexte 49"/>
          <p:cNvSpPr txBox="1"/>
          <p:nvPr/>
        </p:nvSpPr>
        <p:spPr>
          <a:xfrm>
            <a:off x="5077250" y="3304756"/>
            <a:ext cx="255198" cy="369332"/>
          </a:xfrm>
          <a:prstGeom prst="rect">
            <a:avLst/>
          </a:prstGeom>
          <a:noFill/>
        </p:spPr>
        <p:txBody>
          <a:bodyPr wrap="none" rtlCol="0">
            <a:spAutoFit/>
          </a:bodyPr>
          <a:lstStyle/>
          <a:p>
            <a:r>
              <a:rPr lang="en-GB" b="1" dirty="0">
                <a:solidFill>
                  <a:srgbClr val="E65D2E"/>
                </a:solidFill>
              </a:rPr>
              <a:t>-</a:t>
            </a:r>
          </a:p>
        </p:txBody>
      </p:sp>
      <p:sp>
        <p:nvSpPr>
          <p:cNvPr id="51" name="ZoneTexte 50"/>
          <p:cNvSpPr txBox="1"/>
          <p:nvPr/>
        </p:nvSpPr>
        <p:spPr>
          <a:xfrm>
            <a:off x="7856322" y="3325169"/>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2" name="ZoneTexte 51"/>
          <p:cNvSpPr txBox="1"/>
          <p:nvPr/>
        </p:nvSpPr>
        <p:spPr>
          <a:xfrm>
            <a:off x="1027649" y="5126854"/>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3" name="ZoneTexte 52"/>
          <p:cNvSpPr txBox="1"/>
          <p:nvPr/>
        </p:nvSpPr>
        <p:spPr>
          <a:xfrm>
            <a:off x="2460828" y="5056154"/>
            <a:ext cx="255198" cy="369332"/>
          </a:xfrm>
          <a:prstGeom prst="rect">
            <a:avLst/>
          </a:prstGeom>
          <a:noFill/>
        </p:spPr>
        <p:txBody>
          <a:bodyPr wrap="none" rtlCol="0">
            <a:spAutoFit/>
          </a:bodyPr>
          <a:lstStyle/>
          <a:p>
            <a:r>
              <a:rPr lang="en-GB" b="1" dirty="0">
                <a:solidFill>
                  <a:srgbClr val="E65D2E"/>
                </a:solidFill>
              </a:rPr>
              <a:t>-</a:t>
            </a:r>
          </a:p>
        </p:txBody>
      </p:sp>
      <p:sp>
        <p:nvSpPr>
          <p:cNvPr id="54" name="ZoneTexte 53"/>
          <p:cNvSpPr txBox="1"/>
          <p:nvPr/>
        </p:nvSpPr>
        <p:spPr>
          <a:xfrm>
            <a:off x="5159507" y="5056154"/>
            <a:ext cx="255198" cy="369332"/>
          </a:xfrm>
          <a:prstGeom prst="rect">
            <a:avLst/>
          </a:prstGeom>
          <a:noFill/>
        </p:spPr>
        <p:txBody>
          <a:bodyPr wrap="none" rtlCol="0">
            <a:spAutoFit/>
          </a:bodyPr>
          <a:lstStyle/>
          <a:p>
            <a:r>
              <a:rPr lang="en-GB" b="1" dirty="0">
                <a:solidFill>
                  <a:srgbClr val="E65D2E"/>
                </a:solidFill>
              </a:rPr>
              <a:t>-</a:t>
            </a:r>
          </a:p>
        </p:txBody>
      </p:sp>
      <p:sp>
        <p:nvSpPr>
          <p:cNvPr id="55" name="ZoneTexte 54"/>
          <p:cNvSpPr txBox="1"/>
          <p:nvPr/>
        </p:nvSpPr>
        <p:spPr>
          <a:xfrm>
            <a:off x="6454527" y="5056154"/>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Tree>
    <p:extLst>
      <p:ext uri="{BB962C8B-B14F-4D97-AF65-F5344CB8AC3E}">
        <p14:creationId xmlns:p14="http://schemas.microsoft.com/office/powerpoint/2010/main" val="3336486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Sharing </a:t>
            </a:r>
            <a:r>
              <a:rPr lang="fr-FR" dirty="0" err="1" smtClean="0"/>
              <a:t>your</a:t>
            </a:r>
            <a:r>
              <a:rPr lang="fr-FR" dirty="0" smtClean="0"/>
              <a:t> </a:t>
            </a:r>
            <a:r>
              <a:rPr lang="fr-FR" dirty="0" err="1" smtClean="0"/>
              <a:t>vehicle</a:t>
            </a:r>
            <a:r>
              <a:rPr lang="fr-FR" dirty="0" smtClean="0"/>
              <a:t> data</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466467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Summary: Sharing your vehicle data</a:t>
            </a:r>
            <a:endParaRPr lang="en-GB" dirty="0"/>
          </a:p>
        </p:txBody>
      </p:sp>
      <p:sp>
        <p:nvSpPr>
          <p:cNvPr id="3" name="Espace réservé du contenu 2"/>
          <p:cNvSpPr>
            <a:spLocks noGrp="1"/>
          </p:cNvSpPr>
          <p:nvPr>
            <p:ph idx="1"/>
          </p:nvPr>
        </p:nvSpPr>
        <p:spPr/>
        <p:txBody>
          <a:bodyPr>
            <a:normAutofit/>
          </a:bodyPr>
          <a:lstStyle/>
          <a:p>
            <a:pPr algn="just"/>
            <a:r>
              <a:rPr lang="en-GB" sz="2000" dirty="0" smtClean="0">
                <a:solidFill>
                  <a:srgbClr val="0A2F60"/>
                </a:solidFill>
              </a:rPr>
              <a:t>Considering the information a connected car is able to send, people seem to be </a:t>
            </a:r>
            <a:r>
              <a:rPr lang="en-GB" sz="2000" b="1" dirty="0" smtClean="0">
                <a:solidFill>
                  <a:srgbClr val="0A2F60"/>
                </a:solidFill>
              </a:rPr>
              <a:t>comfortable to share </a:t>
            </a:r>
          </a:p>
          <a:p>
            <a:pPr lvl="1" algn="just"/>
            <a:r>
              <a:rPr lang="en-GB" b="1" dirty="0" smtClean="0">
                <a:solidFill>
                  <a:srgbClr val="0A2F60"/>
                </a:solidFill>
              </a:rPr>
              <a:t>vehicle breakdown diagnostic data </a:t>
            </a:r>
            <a:r>
              <a:rPr lang="en-GB" dirty="0" smtClean="0">
                <a:solidFill>
                  <a:srgbClr val="0A2F60"/>
                </a:solidFill>
              </a:rPr>
              <a:t>( 88%)</a:t>
            </a:r>
          </a:p>
          <a:p>
            <a:pPr lvl="1" algn="just"/>
            <a:r>
              <a:rPr lang="en-GB" b="1" dirty="0">
                <a:solidFill>
                  <a:srgbClr val="0A2F60"/>
                </a:solidFill>
              </a:rPr>
              <a:t>v</a:t>
            </a:r>
            <a:r>
              <a:rPr lang="en-GB" b="1" dirty="0" smtClean="0">
                <a:solidFill>
                  <a:srgbClr val="0A2F60"/>
                </a:solidFill>
              </a:rPr>
              <a:t>ehicle data such as mileage or fluid levels </a:t>
            </a:r>
            <a:r>
              <a:rPr lang="en-GB" dirty="0" smtClean="0">
                <a:solidFill>
                  <a:srgbClr val="0A2F60"/>
                </a:solidFill>
              </a:rPr>
              <a:t>(85%)</a:t>
            </a:r>
          </a:p>
          <a:p>
            <a:pPr lvl="1" algn="just"/>
            <a:r>
              <a:rPr lang="en-GB" dirty="0">
                <a:solidFill>
                  <a:srgbClr val="0A2F60"/>
                </a:solidFill>
              </a:rPr>
              <a:t>a</a:t>
            </a:r>
            <a:r>
              <a:rPr lang="en-GB" dirty="0" smtClean="0">
                <a:solidFill>
                  <a:srgbClr val="0A2F60"/>
                </a:solidFill>
              </a:rPr>
              <a:t>nd even </a:t>
            </a:r>
            <a:r>
              <a:rPr lang="en-GB" b="1" dirty="0" smtClean="0">
                <a:solidFill>
                  <a:srgbClr val="0A2F60"/>
                </a:solidFill>
              </a:rPr>
              <a:t>their driving profile or habits </a:t>
            </a:r>
          </a:p>
          <a:p>
            <a:pPr marL="457200" lvl="1" indent="0" algn="just">
              <a:buNone/>
            </a:pPr>
            <a:endParaRPr lang="en-GB" b="1" dirty="0" smtClean="0">
              <a:solidFill>
                <a:srgbClr val="0A2F60"/>
              </a:solidFill>
            </a:endParaRPr>
          </a:p>
          <a:p>
            <a:pPr lvl="0" algn="just"/>
            <a:r>
              <a:rPr lang="en-GB" sz="2000" dirty="0" smtClean="0">
                <a:solidFill>
                  <a:srgbClr val="0A2F60"/>
                </a:solidFill>
              </a:rPr>
              <a:t>But they feel </a:t>
            </a:r>
            <a:r>
              <a:rPr lang="en-GB" sz="2000" b="1" dirty="0" smtClean="0">
                <a:solidFill>
                  <a:srgbClr val="0A2F60"/>
                </a:solidFill>
              </a:rPr>
              <a:t>more reluctant to share personal </a:t>
            </a:r>
            <a:r>
              <a:rPr lang="en-GB" sz="2000" dirty="0" smtClean="0">
                <a:solidFill>
                  <a:srgbClr val="0A2F60"/>
                </a:solidFill>
              </a:rPr>
              <a:t>data such as their entertainment preferences, their usage of connected features, their identity or the content of their phone.</a:t>
            </a:r>
            <a:r>
              <a:rPr lang="fr-FR" sz="2000" dirty="0">
                <a:solidFill>
                  <a:srgbClr val="0A2F60"/>
                </a:solidFill>
              </a:rPr>
              <a:t> </a:t>
            </a:r>
            <a:endParaRPr lang="fr-FR" sz="2000" dirty="0" smtClean="0">
              <a:solidFill>
                <a:srgbClr val="0A2F60"/>
              </a:solidFill>
            </a:endParaRPr>
          </a:p>
          <a:p>
            <a:pPr lvl="0" algn="just"/>
            <a:endParaRPr lang="en-GB" sz="2400" dirty="0" smtClean="0"/>
          </a:p>
          <a:p>
            <a:pPr marL="457200" lvl="1" indent="0" algn="just">
              <a:buNone/>
            </a:pPr>
            <a:endParaRPr lang="en-GB" sz="2500" dirty="0" smtClean="0"/>
          </a:p>
        </p:txBody>
      </p:sp>
      <p:pic>
        <p:nvPicPr>
          <p:cNvPr id="5" name="Image 4"/>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278909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Summary: Sharing </a:t>
            </a:r>
            <a:r>
              <a:rPr lang="en-GB" dirty="0" smtClean="0"/>
              <a:t>your vehicle data</a:t>
            </a:r>
            <a:endParaRPr lang="en-GB" dirty="0"/>
          </a:p>
        </p:txBody>
      </p:sp>
      <p:sp>
        <p:nvSpPr>
          <p:cNvPr id="3" name="Espace réservé du contenu 2"/>
          <p:cNvSpPr>
            <a:spLocks noGrp="1"/>
          </p:cNvSpPr>
          <p:nvPr>
            <p:ph idx="1"/>
          </p:nvPr>
        </p:nvSpPr>
        <p:spPr/>
        <p:txBody>
          <a:bodyPr>
            <a:normAutofit/>
          </a:bodyPr>
          <a:lstStyle/>
          <a:p>
            <a:pPr marL="0" lvl="0" indent="0" algn="just">
              <a:buNone/>
            </a:pPr>
            <a:endParaRPr lang="en-GB" sz="2200" dirty="0"/>
          </a:p>
          <a:p>
            <a:pPr lvl="0" algn="just"/>
            <a:r>
              <a:rPr lang="en-GB" sz="2000" b="1" dirty="0" smtClean="0">
                <a:solidFill>
                  <a:srgbClr val="0A2F60"/>
                </a:solidFill>
              </a:rPr>
              <a:t>2/3 </a:t>
            </a:r>
            <a:r>
              <a:rPr lang="en-GB" sz="2000" b="1" dirty="0">
                <a:solidFill>
                  <a:srgbClr val="0A2F60"/>
                </a:solidFill>
              </a:rPr>
              <a:t>of the respondents declare to be ready to share anonymous </a:t>
            </a:r>
            <a:r>
              <a:rPr lang="en-GB" sz="2000" b="1" dirty="0" smtClean="0">
                <a:solidFill>
                  <a:srgbClr val="0A2F60"/>
                </a:solidFill>
              </a:rPr>
              <a:t>data</a:t>
            </a:r>
            <a:r>
              <a:rPr lang="en-GB" sz="2000" dirty="0" smtClean="0">
                <a:solidFill>
                  <a:srgbClr val="0A2F60"/>
                </a:solidFill>
              </a:rPr>
              <a:t>.</a:t>
            </a:r>
          </a:p>
          <a:p>
            <a:pPr marL="355600" lvl="0" indent="0" algn="just">
              <a:buNone/>
            </a:pPr>
            <a:r>
              <a:rPr lang="en-GB" sz="2000" dirty="0" smtClean="0">
                <a:solidFill>
                  <a:srgbClr val="0A2F60"/>
                </a:solidFill>
              </a:rPr>
              <a:t>Sharing personal data should give them a direct benefit : a driving benefit by enhancing their driving experience or increasing their safety, or a monetary benefit if given incentives such as discount rates or coupons.</a:t>
            </a:r>
            <a:r>
              <a:rPr lang="en-GB" sz="2000" dirty="0">
                <a:solidFill>
                  <a:srgbClr val="0A2F60"/>
                </a:solidFill>
              </a:rPr>
              <a:t> </a:t>
            </a:r>
          </a:p>
          <a:p>
            <a:pPr marL="355600" lvl="0" indent="0" algn="just">
              <a:buNone/>
            </a:pPr>
            <a:endParaRPr lang="en-GB" sz="2000" dirty="0" smtClean="0">
              <a:solidFill>
                <a:srgbClr val="0A2F60"/>
              </a:solidFill>
            </a:endParaRPr>
          </a:p>
          <a:p>
            <a:pPr lvl="0" algn="just"/>
            <a:r>
              <a:rPr lang="en-GB" sz="2000" dirty="0" smtClean="0">
                <a:solidFill>
                  <a:srgbClr val="0A2F60"/>
                </a:solidFill>
              </a:rPr>
              <a:t>The </a:t>
            </a:r>
            <a:r>
              <a:rPr lang="en-GB" sz="2000" b="1" dirty="0">
                <a:solidFill>
                  <a:srgbClr val="0A2F60"/>
                </a:solidFill>
              </a:rPr>
              <a:t>main concerns </a:t>
            </a:r>
            <a:r>
              <a:rPr lang="en-GB" sz="2000" dirty="0">
                <a:solidFill>
                  <a:srgbClr val="0A2F60"/>
                </a:solidFill>
              </a:rPr>
              <a:t>when sharing data are about the </a:t>
            </a:r>
            <a:r>
              <a:rPr lang="en-GB" sz="2000" b="1" dirty="0">
                <a:solidFill>
                  <a:srgbClr val="0A2F60"/>
                </a:solidFill>
              </a:rPr>
              <a:t>disclosure of private information</a:t>
            </a:r>
            <a:r>
              <a:rPr lang="en-GB" sz="2000" dirty="0">
                <a:solidFill>
                  <a:srgbClr val="0A2F60"/>
                </a:solidFill>
              </a:rPr>
              <a:t>(88%) or the </a:t>
            </a:r>
            <a:r>
              <a:rPr lang="en-GB" sz="2000" b="1" dirty="0">
                <a:solidFill>
                  <a:srgbClr val="0A2F60"/>
                </a:solidFill>
              </a:rPr>
              <a:t>commercial use of personal data</a:t>
            </a:r>
            <a:r>
              <a:rPr lang="en-GB" sz="2000" dirty="0">
                <a:solidFill>
                  <a:srgbClr val="0A2F60"/>
                </a:solidFill>
              </a:rPr>
              <a:t>( 86%). But they also fear </a:t>
            </a:r>
            <a:r>
              <a:rPr lang="en-GB" sz="2000" dirty="0" smtClean="0">
                <a:solidFill>
                  <a:srgbClr val="0A2F60"/>
                </a:solidFill>
              </a:rPr>
              <a:t>that</a:t>
            </a:r>
            <a:r>
              <a:rPr lang="en-GB" sz="2000" b="1" dirty="0" smtClean="0">
                <a:solidFill>
                  <a:srgbClr val="0A2F60"/>
                </a:solidFill>
              </a:rPr>
              <a:t> hackers </a:t>
            </a:r>
            <a:r>
              <a:rPr lang="en-GB" sz="2000" dirty="0">
                <a:solidFill>
                  <a:srgbClr val="0A2F60"/>
                </a:solidFill>
              </a:rPr>
              <a:t>could interfere with their driving ( 85</a:t>
            </a:r>
            <a:r>
              <a:rPr lang="en-GB" sz="2000" dirty="0" smtClean="0">
                <a:solidFill>
                  <a:srgbClr val="0A2F60"/>
                </a:solidFill>
              </a:rPr>
              <a:t>%).</a:t>
            </a:r>
          </a:p>
          <a:p>
            <a:pPr lvl="0" algn="just"/>
            <a:endParaRPr lang="en-GB" sz="2200" dirty="0">
              <a:solidFill>
                <a:srgbClr val="0A2F60"/>
              </a:solidFill>
            </a:endParaRPr>
          </a:p>
        </p:txBody>
      </p:sp>
      <p:pic>
        <p:nvPicPr>
          <p:cNvPr id="4" name="Image 3"/>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3608141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Summary: Sharing </a:t>
            </a:r>
            <a:r>
              <a:rPr lang="en-GB" dirty="0" smtClean="0"/>
              <a:t>your </a:t>
            </a:r>
            <a:r>
              <a:rPr lang="en-GB" dirty="0"/>
              <a:t>vehicle data</a:t>
            </a:r>
            <a:endParaRPr lang="fr-FR" dirty="0"/>
          </a:p>
        </p:txBody>
      </p:sp>
      <p:sp>
        <p:nvSpPr>
          <p:cNvPr id="3" name="Espace réservé du contenu 2"/>
          <p:cNvSpPr>
            <a:spLocks noGrp="1"/>
          </p:cNvSpPr>
          <p:nvPr>
            <p:ph idx="1"/>
          </p:nvPr>
        </p:nvSpPr>
        <p:spPr/>
        <p:txBody>
          <a:bodyPr>
            <a:normAutofit fontScale="92500" lnSpcReduction="20000"/>
          </a:bodyPr>
          <a:lstStyle/>
          <a:p>
            <a:pPr lvl="0" algn="just"/>
            <a:r>
              <a:rPr lang="en-GB" sz="2200" dirty="0" smtClean="0">
                <a:solidFill>
                  <a:srgbClr val="0A2F60"/>
                </a:solidFill>
              </a:rPr>
              <a:t>Their </a:t>
            </a:r>
            <a:r>
              <a:rPr lang="en-GB" sz="2200" b="1" dirty="0" smtClean="0">
                <a:solidFill>
                  <a:srgbClr val="0A2F60"/>
                </a:solidFill>
              </a:rPr>
              <a:t>acceptance to share the information </a:t>
            </a:r>
            <a:r>
              <a:rPr lang="en-GB" sz="2200" dirty="0" smtClean="0">
                <a:solidFill>
                  <a:srgbClr val="0A2F60"/>
                </a:solidFill>
              </a:rPr>
              <a:t>generated by their car depends on the situation they are facing:</a:t>
            </a:r>
          </a:p>
          <a:p>
            <a:pPr lvl="1" algn="just"/>
            <a:r>
              <a:rPr lang="fr-FR" sz="2200" dirty="0" smtClean="0">
                <a:solidFill>
                  <a:srgbClr val="0A2F60"/>
                </a:solidFill>
              </a:rPr>
              <a:t> </a:t>
            </a:r>
            <a:r>
              <a:rPr lang="en-GB" sz="2200" dirty="0">
                <a:solidFill>
                  <a:srgbClr val="0A2F60"/>
                </a:solidFill>
              </a:rPr>
              <a:t>When having a breakdown, they </a:t>
            </a:r>
            <a:r>
              <a:rPr lang="en-GB" sz="2200" dirty="0" smtClean="0">
                <a:solidFill>
                  <a:srgbClr val="0A2F60"/>
                </a:solidFill>
              </a:rPr>
              <a:t>are </a:t>
            </a:r>
            <a:r>
              <a:rPr lang="en-GB" sz="2200" dirty="0">
                <a:solidFill>
                  <a:srgbClr val="0A2F60"/>
                </a:solidFill>
              </a:rPr>
              <a:t>willing to share the location and status of their car with the road assistance </a:t>
            </a:r>
            <a:r>
              <a:rPr lang="en-GB" sz="2200" dirty="0" smtClean="0">
                <a:solidFill>
                  <a:srgbClr val="0A2F60"/>
                </a:solidFill>
              </a:rPr>
              <a:t>(87</a:t>
            </a:r>
            <a:r>
              <a:rPr lang="en-GB" sz="2200" dirty="0">
                <a:solidFill>
                  <a:srgbClr val="0A2F60"/>
                </a:solidFill>
              </a:rPr>
              <a:t>%). </a:t>
            </a:r>
          </a:p>
          <a:p>
            <a:pPr lvl="1" algn="just"/>
            <a:r>
              <a:rPr lang="en-GB" sz="2200" dirty="0">
                <a:solidFill>
                  <a:srgbClr val="0A2F60"/>
                </a:solidFill>
              </a:rPr>
              <a:t>They will also let their repair shop remotely access to their car’s diagnostic data </a:t>
            </a:r>
            <a:r>
              <a:rPr lang="en-GB" sz="2200" dirty="0" smtClean="0">
                <a:solidFill>
                  <a:srgbClr val="0A2F60"/>
                </a:solidFill>
              </a:rPr>
              <a:t>(78</a:t>
            </a:r>
            <a:r>
              <a:rPr lang="en-GB" sz="2200" dirty="0">
                <a:solidFill>
                  <a:srgbClr val="0A2F60"/>
                </a:solidFill>
              </a:rPr>
              <a:t>%).</a:t>
            </a:r>
          </a:p>
          <a:p>
            <a:pPr lvl="1" algn="just"/>
            <a:r>
              <a:rPr lang="en-GB" sz="2200" dirty="0" smtClean="0">
                <a:solidFill>
                  <a:srgbClr val="0A2F60"/>
                </a:solidFill>
              </a:rPr>
              <a:t>Regarding </a:t>
            </a:r>
            <a:r>
              <a:rPr lang="en-GB" sz="2200" dirty="0">
                <a:solidFill>
                  <a:srgbClr val="0A2F60"/>
                </a:solidFill>
              </a:rPr>
              <a:t>the “pay as you </a:t>
            </a:r>
            <a:r>
              <a:rPr lang="en-GB" sz="2200" dirty="0" smtClean="0">
                <a:solidFill>
                  <a:srgbClr val="0A2F60"/>
                </a:solidFill>
              </a:rPr>
              <a:t>drive insurance”, </a:t>
            </a:r>
            <a:r>
              <a:rPr lang="en-GB" sz="2200" dirty="0">
                <a:solidFill>
                  <a:srgbClr val="0A2F60"/>
                </a:solidFill>
              </a:rPr>
              <a:t>they are more likely to accept to give their insurance company  information about their </a:t>
            </a:r>
            <a:r>
              <a:rPr lang="en-GB" sz="2200" dirty="0" smtClean="0">
                <a:solidFill>
                  <a:srgbClr val="0A2F60"/>
                </a:solidFill>
              </a:rPr>
              <a:t>mileage</a:t>
            </a:r>
            <a:br>
              <a:rPr lang="en-GB" sz="2200" dirty="0" smtClean="0">
                <a:solidFill>
                  <a:srgbClr val="0A2F60"/>
                </a:solidFill>
              </a:rPr>
            </a:br>
            <a:r>
              <a:rPr lang="en-GB" sz="2200" dirty="0" smtClean="0">
                <a:solidFill>
                  <a:srgbClr val="0A2F60"/>
                </a:solidFill>
              </a:rPr>
              <a:t>(73%) rather </a:t>
            </a:r>
            <a:r>
              <a:rPr lang="en-GB" sz="2200" dirty="0">
                <a:solidFill>
                  <a:srgbClr val="0A2F60"/>
                </a:solidFill>
              </a:rPr>
              <a:t>than about their driving profile (60%)</a:t>
            </a:r>
          </a:p>
          <a:p>
            <a:pPr lvl="1" algn="just"/>
            <a:r>
              <a:rPr lang="en-GB" sz="2200" dirty="0">
                <a:solidFill>
                  <a:srgbClr val="0A2F60"/>
                </a:solidFill>
              </a:rPr>
              <a:t>And they are not ready at accept the synchronization of their phone</a:t>
            </a:r>
            <a:r>
              <a:rPr lang="en-GB" sz="2200" dirty="0" smtClean="0">
                <a:solidFill>
                  <a:srgbClr val="0A2F60"/>
                </a:solidFill>
              </a:rPr>
              <a:t>.</a:t>
            </a:r>
          </a:p>
          <a:p>
            <a:pPr marL="457200" lvl="1" indent="0" algn="just">
              <a:buNone/>
            </a:pPr>
            <a:endParaRPr lang="en-GB" sz="2200" dirty="0">
              <a:solidFill>
                <a:srgbClr val="0A2F60"/>
              </a:solidFill>
            </a:endParaRPr>
          </a:p>
          <a:p>
            <a:pPr lvl="0" algn="just"/>
            <a:r>
              <a:rPr lang="en-GB" sz="2200" dirty="0">
                <a:solidFill>
                  <a:srgbClr val="0A2F60"/>
                </a:solidFill>
              </a:rPr>
              <a:t>Consequently, respondents are </a:t>
            </a:r>
            <a:r>
              <a:rPr lang="en-GB" sz="2200" b="1" dirty="0">
                <a:solidFill>
                  <a:srgbClr val="0A2F60"/>
                </a:solidFill>
              </a:rPr>
              <a:t>more willing to share their data with their local garage </a:t>
            </a:r>
            <a:r>
              <a:rPr lang="en-GB" sz="2200" dirty="0">
                <a:solidFill>
                  <a:srgbClr val="0A2F60"/>
                </a:solidFill>
              </a:rPr>
              <a:t>(75</a:t>
            </a:r>
            <a:r>
              <a:rPr lang="en-GB" sz="2200" dirty="0" smtClean="0">
                <a:solidFill>
                  <a:srgbClr val="0A2F60"/>
                </a:solidFill>
              </a:rPr>
              <a:t>%), with </a:t>
            </a:r>
            <a:r>
              <a:rPr lang="en-GB" sz="2200" dirty="0">
                <a:solidFill>
                  <a:srgbClr val="0A2F60"/>
                </a:solidFill>
              </a:rPr>
              <a:t>the </a:t>
            </a:r>
            <a:r>
              <a:rPr lang="en-GB" sz="2200" b="1" dirty="0">
                <a:solidFill>
                  <a:srgbClr val="0A2F60"/>
                </a:solidFill>
              </a:rPr>
              <a:t>car </a:t>
            </a:r>
            <a:r>
              <a:rPr lang="en-GB" sz="2200" b="1" dirty="0" smtClean="0">
                <a:solidFill>
                  <a:srgbClr val="0A2F60"/>
                </a:solidFill>
              </a:rPr>
              <a:t>manufacturer </a:t>
            </a:r>
            <a:r>
              <a:rPr lang="en-GB" sz="2200" dirty="0" smtClean="0">
                <a:solidFill>
                  <a:srgbClr val="0A2F60"/>
                </a:solidFill>
              </a:rPr>
              <a:t>(</a:t>
            </a:r>
            <a:r>
              <a:rPr lang="en-GB" sz="2200" dirty="0">
                <a:solidFill>
                  <a:srgbClr val="0A2F60"/>
                </a:solidFill>
              </a:rPr>
              <a:t>66</a:t>
            </a:r>
            <a:r>
              <a:rPr lang="en-GB" sz="2200" dirty="0" smtClean="0">
                <a:solidFill>
                  <a:srgbClr val="0A2F60"/>
                </a:solidFill>
              </a:rPr>
              <a:t>%) or with their </a:t>
            </a:r>
            <a:r>
              <a:rPr lang="en-GB" sz="2200" b="1" dirty="0" smtClean="0">
                <a:solidFill>
                  <a:srgbClr val="0A2F60"/>
                </a:solidFill>
              </a:rPr>
              <a:t>insurance company</a:t>
            </a:r>
            <a:r>
              <a:rPr lang="en-GB" sz="2200" dirty="0" smtClean="0">
                <a:solidFill>
                  <a:srgbClr val="0A2F60"/>
                </a:solidFill>
              </a:rPr>
              <a:t> rather than </a:t>
            </a:r>
            <a:r>
              <a:rPr lang="en-GB" sz="2200" dirty="0">
                <a:solidFill>
                  <a:srgbClr val="0A2F60"/>
                </a:solidFill>
              </a:rPr>
              <a:t>with an App provider. </a:t>
            </a:r>
            <a:endParaRPr lang="en-GB" sz="2200" dirty="0" smtClean="0">
              <a:solidFill>
                <a:srgbClr val="0A2F60"/>
              </a:solidFill>
            </a:endParaRPr>
          </a:p>
          <a:p>
            <a:pPr lvl="0" algn="just"/>
            <a:endParaRPr lang="en-GB" dirty="0"/>
          </a:p>
          <a:p>
            <a:pPr algn="just"/>
            <a:endParaRPr lang="fr-FR" dirty="0"/>
          </a:p>
        </p:txBody>
      </p:sp>
      <p:pic>
        <p:nvPicPr>
          <p:cNvPr id="4" name="Image 3"/>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3445989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Summary: Sharing </a:t>
            </a:r>
            <a:r>
              <a:rPr lang="en-GB" dirty="0" smtClean="0"/>
              <a:t>your </a:t>
            </a:r>
            <a:r>
              <a:rPr lang="en-GB" dirty="0"/>
              <a:t>vehicle data</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lgn="just">
              <a:buNone/>
            </a:pPr>
            <a:endParaRPr lang="en-GB" dirty="0" smtClean="0"/>
          </a:p>
          <a:p>
            <a:pPr algn="just"/>
            <a:r>
              <a:rPr lang="en-GB" dirty="0">
                <a:solidFill>
                  <a:srgbClr val="0A2F60"/>
                </a:solidFill>
              </a:rPr>
              <a:t>When buying a connected car, drivers will give importance to the document detailing the terms of conditions of services. </a:t>
            </a:r>
            <a:r>
              <a:rPr lang="en-GB" b="1" dirty="0">
                <a:solidFill>
                  <a:srgbClr val="0A2F60"/>
                </a:solidFill>
              </a:rPr>
              <a:t>2/3 of them will read it </a:t>
            </a:r>
            <a:r>
              <a:rPr lang="en-GB" dirty="0" smtClean="0">
                <a:solidFill>
                  <a:srgbClr val="0A2F60"/>
                </a:solidFill>
              </a:rPr>
              <a:t>partly </a:t>
            </a:r>
            <a:r>
              <a:rPr lang="en-GB" dirty="0">
                <a:solidFill>
                  <a:srgbClr val="0A2F60"/>
                </a:solidFill>
              </a:rPr>
              <a:t>or totally before signing it</a:t>
            </a:r>
            <a:r>
              <a:rPr lang="en-GB" dirty="0" smtClean="0">
                <a:solidFill>
                  <a:srgbClr val="0A2F60"/>
                </a:solidFill>
              </a:rPr>
              <a:t>.</a:t>
            </a:r>
          </a:p>
          <a:p>
            <a:pPr marL="0" indent="0" algn="just">
              <a:buNone/>
            </a:pPr>
            <a:endParaRPr lang="en-GB" dirty="0">
              <a:solidFill>
                <a:srgbClr val="0A2F60"/>
              </a:solidFill>
            </a:endParaRPr>
          </a:p>
          <a:p>
            <a:pPr algn="just"/>
            <a:r>
              <a:rPr lang="en-GB" dirty="0" smtClean="0">
                <a:solidFill>
                  <a:srgbClr val="0A2F60"/>
                </a:solidFill>
              </a:rPr>
              <a:t>They mostly consider that the consent of </a:t>
            </a:r>
            <a:r>
              <a:rPr lang="en-GB" b="1" dirty="0" smtClean="0">
                <a:solidFill>
                  <a:srgbClr val="0A2F60"/>
                </a:solidFill>
              </a:rPr>
              <a:t>access to car data should be for a given time</a:t>
            </a:r>
            <a:r>
              <a:rPr lang="en-GB" dirty="0" smtClean="0">
                <a:solidFill>
                  <a:srgbClr val="0A2F60"/>
                </a:solidFill>
              </a:rPr>
              <a:t>, some of them would even like to give it per ride. In their view, the data generated by the connected vehicle belong to the owner ( 69%) or to the user ( 41%)of the car, but not at all to any third parties.</a:t>
            </a:r>
          </a:p>
          <a:p>
            <a:pPr marL="0" indent="0" algn="just">
              <a:buNone/>
            </a:pPr>
            <a:endParaRPr lang="en-GB" dirty="0" smtClean="0">
              <a:solidFill>
                <a:srgbClr val="0A2F60"/>
              </a:solidFill>
            </a:endParaRPr>
          </a:p>
          <a:p>
            <a:pPr algn="just"/>
            <a:r>
              <a:rPr lang="en-GB" dirty="0">
                <a:solidFill>
                  <a:srgbClr val="0A2F60"/>
                </a:solidFill>
              </a:rPr>
              <a:t>There is a </a:t>
            </a:r>
            <a:r>
              <a:rPr lang="en-GB" b="1" dirty="0">
                <a:solidFill>
                  <a:srgbClr val="0A2F60"/>
                </a:solidFill>
              </a:rPr>
              <a:t>very strong need </a:t>
            </a:r>
            <a:r>
              <a:rPr lang="en-GB" dirty="0">
                <a:solidFill>
                  <a:srgbClr val="0A2F60"/>
                </a:solidFill>
              </a:rPr>
              <a:t>( 95%) </a:t>
            </a:r>
            <a:r>
              <a:rPr lang="en-GB" b="1" dirty="0">
                <a:solidFill>
                  <a:srgbClr val="0A2F60"/>
                </a:solidFill>
              </a:rPr>
              <a:t>for a specific legal framework </a:t>
            </a:r>
            <a:r>
              <a:rPr lang="en-GB" dirty="0">
                <a:solidFill>
                  <a:srgbClr val="0A2F60"/>
                </a:solidFill>
              </a:rPr>
              <a:t>to protect consumers’ rights about the share of the connected car data. European legislation seems to be slightly more accurate to define it, but opinion differ according to the country.</a:t>
            </a:r>
          </a:p>
          <a:p>
            <a:pPr algn="just"/>
            <a:endParaRPr lang="en-GB" dirty="0" smtClean="0"/>
          </a:p>
          <a:p>
            <a:pPr marL="0" indent="0" algn="just">
              <a:buNone/>
            </a:pPr>
            <a:endParaRPr lang="fr-FR" dirty="0"/>
          </a:p>
        </p:txBody>
      </p:sp>
      <p:pic>
        <p:nvPicPr>
          <p:cNvPr id="4" name="Image 3"/>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38740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Contents</a:t>
            </a:r>
            <a:endParaRPr lang="en-GB" dirty="0"/>
          </a:p>
        </p:txBody>
      </p:sp>
      <p:sp>
        <p:nvSpPr>
          <p:cNvPr id="3" name="Espace réservé du texte 2"/>
          <p:cNvSpPr>
            <a:spLocks noGrp="1"/>
          </p:cNvSpPr>
          <p:nvPr>
            <p:ph type="body" idx="1"/>
          </p:nvPr>
        </p:nvSpPr>
        <p:spPr>
          <a:xfrm>
            <a:off x="1066800" y="1663700"/>
            <a:ext cx="7772400" cy="3822700"/>
          </a:xfrm>
        </p:spPr>
        <p:txBody>
          <a:bodyPr>
            <a:noAutofit/>
          </a:bodyPr>
          <a:lstStyle/>
          <a:p>
            <a:pPr defTabSz="438150"/>
            <a:r>
              <a:rPr lang="en-GB" sz="1600" b="1" dirty="0" smtClean="0">
                <a:solidFill>
                  <a:srgbClr val="0A2F60"/>
                </a:solidFill>
              </a:rPr>
              <a:t>Car usage habits</a:t>
            </a:r>
            <a:r>
              <a:rPr lang="en-GB" sz="1400" dirty="0" smtClean="0">
                <a:solidFill>
                  <a:srgbClr val="0A2F60"/>
                </a:solidFill>
              </a:rPr>
              <a:t>														Summary page + questions dedicated to usage of a car (frequency, means of transportation used 	additionally to car, purchase factors when buying a car)</a:t>
            </a:r>
          </a:p>
          <a:p>
            <a:r>
              <a:rPr lang="en-GB" sz="1400" dirty="0">
                <a:solidFill>
                  <a:srgbClr val="0A2F60"/>
                </a:solidFill>
              </a:rPr>
              <a:t>	</a:t>
            </a:r>
          </a:p>
          <a:p>
            <a:r>
              <a:rPr lang="en-GB" sz="1600" b="1" dirty="0" smtClean="0">
                <a:solidFill>
                  <a:srgbClr val="0A2F60"/>
                </a:solidFill>
              </a:rPr>
              <a:t>You &amp; Your car</a:t>
            </a:r>
            <a:r>
              <a:rPr lang="en-GB" sz="1400" dirty="0" smtClean="0">
                <a:solidFill>
                  <a:srgbClr val="0A2F60"/>
                </a:solidFill>
              </a:rPr>
              <a:t>												   </a:t>
            </a:r>
          </a:p>
          <a:p>
            <a:r>
              <a:rPr lang="en-GB" sz="1400" dirty="0" smtClean="0">
                <a:solidFill>
                  <a:srgbClr val="0A2F60"/>
                </a:solidFill>
              </a:rPr>
              <a:t>	Summary page + questions about Connectivity (Connected Car awareness &amp; definition, familiarity, 	features they would be willing to buy a connected car &amp; Importance, sharing data information 	during breakdown &amp;  </a:t>
            </a:r>
            <a:r>
              <a:rPr lang="en-GB" sz="1400" dirty="0">
                <a:solidFill>
                  <a:srgbClr val="002D5F"/>
                </a:solidFill>
              </a:rPr>
              <a:t>Importance in choosing service </a:t>
            </a:r>
            <a:r>
              <a:rPr lang="en-GB" sz="1400" dirty="0" smtClean="0">
                <a:solidFill>
                  <a:srgbClr val="002D5F"/>
                </a:solidFill>
              </a:rPr>
              <a:t>provider)</a:t>
            </a:r>
            <a:endParaRPr lang="en-GB" sz="2000" dirty="0">
              <a:solidFill>
                <a:srgbClr val="002D5F"/>
              </a:solidFill>
            </a:endParaRPr>
          </a:p>
          <a:p>
            <a:pPr lvl="1"/>
            <a:endParaRPr lang="en-GB" sz="1400" dirty="0" smtClean="0">
              <a:solidFill>
                <a:srgbClr val="0A2F60"/>
              </a:solidFill>
            </a:endParaRPr>
          </a:p>
          <a:p>
            <a:r>
              <a:rPr lang="en-GB" sz="1600" b="1" dirty="0" smtClean="0">
                <a:solidFill>
                  <a:srgbClr val="0A2F60"/>
                </a:solidFill>
              </a:rPr>
              <a:t>Sharing your vehicle data</a:t>
            </a:r>
            <a:r>
              <a:rPr lang="en-GB" sz="1400" dirty="0" smtClean="0">
                <a:solidFill>
                  <a:srgbClr val="0A2F60"/>
                </a:solidFill>
              </a:rPr>
              <a:t>	</a:t>
            </a:r>
          </a:p>
          <a:p>
            <a:r>
              <a:rPr lang="en-GB" sz="1400" dirty="0" smtClean="0">
                <a:solidFill>
                  <a:srgbClr val="0A2F60"/>
                </a:solidFill>
              </a:rPr>
              <a:t>	Summary page + questions about sharing data &amp; privacy (Comfort/Concern about sharing vehicle 	data, 	Data they would be ready to share with 3</a:t>
            </a:r>
            <a:r>
              <a:rPr lang="en-GB" sz="1400" baseline="30000" dirty="0" smtClean="0">
                <a:solidFill>
                  <a:srgbClr val="0A2F60"/>
                </a:solidFill>
              </a:rPr>
              <a:t>rd</a:t>
            </a:r>
            <a:r>
              <a:rPr lang="en-GB" sz="1400" dirty="0" smtClean="0">
                <a:solidFill>
                  <a:srgbClr val="0A2F60"/>
                </a:solidFill>
              </a:rPr>
              <a:t> parties, Information they would be willing to 	share, and with who, consent of access to car data, who is the owner of the data, need for a legal 	framework..)</a:t>
            </a:r>
          </a:p>
          <a:p>
            <a:endParaRPr lang="en-GB" sz="1400" dirty="0">
              <a:solidFill>
                <a:srgbClr val="0A2F60"/>
              </a:solidFill>
            </a:endParaRPr>
          </a:p>
          <a:p>
            <a:pPr>
              <a:tabLst>
                <a:tab pos="6999288" algn="l"/>
              </a:tabLst>
            </a:pPr>
            <a:r>
              <a:rPr lang="en-GB" sz="1600" b="1" dirty="0" smtClean="0">
                <a:solidFill>
                  <a:srgbClr val="0A2F60"/>
                </a:solidFill>
              </a:rPr>
              <a:t>Sample description – all demographics questions</a:t>
            </a:r>
            <a:r>
              <a:rPr lang="en-GB" sz="1400" dirty="0" smtClean="0">
                <a:solidFill>
                  <a:srgbClr val="0A2F60"/>
                </a:solidFill>
              </a:rPr>
              <a:t>	</a:t>
            </a:r>
            <a:endParaRPr lang="en-GB" sz="1400" dirty="0">
              <a:solidFill>
                <a:srgbClr val="0A2F60"/>
              </a:solidFill>
            </a:endParaRPr>
          </a:p>
        </p:txBody>
      </p:sp>
    </p:spTree>
    <p:extLst>
      <p:ext uri="{BB962C8B-B14F-4D97-AF65-F5344CB8AC3E}">
        <p14:creationId xmlns:p14="http://schemas.microsoft.com/office/powerpoint/2010/main" val="1052712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404467"/>
            <a:ext cx="8763000" cy="823200"/>
          </a:xfrm>
        </p:spPr>
        <p:txBody>
          <a:bodyPr>
            <a:normAutofit fontScale="90000"/>
          </a:bodyPr>
          <a:lstStyle/>
          <a:p>
            <a:r>
              <a:rPr lang="en-US" dirty="0" smtClean="0"/>
              <a:t>Respondents feel comfortable to share vehicle breakdown diagnostic data and fluids level, but are less confident regarding personal data</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262415152"/>
              </p:ext>
            </p:extLst>
          </p:nvPr>
        </p:nvGraphicFramePr>
        <p:xfrm>
          <a:off x="228590" y="1764000"/>
          <a:ext cx="4346201" cy="4536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26"/>
          <p:cNvSpPr txBox="1"/>
          <p:nvPr/>
        </p:nvSpPr>
        <p:spPr>
          <a:xfrm>
            <a:off x="6717980" y="1371600"/>
            <a:ext cx="1346844" cy="230832"/>
          </a:xfrm>
          <a:prstGeom prst="rect">
            <a:avLst/>
          </a:prstGeom>
          <a:solidFill>
            <a:schemeClr val="bg1"/>
          </a:solidFill>
        </p:spPr>
        <p:txBody>
          <a:bodyPr wrap="none" rtlCol="0">
            <a:spAutoFit/>
          </a:bodyPr>
          <a:lstStyle/>
          <a:p>
            <a:pPr algn="ctr"/>
            <a:r>
              <a:rPr lang="en-GB" sz="900" b="1" dirty="0" smtClean="0">
                <a:latin typeface="+mj-lt"/>
              </a:rPr>
              <a:t>% of ‘very comfortable’</a:t>
            </a:r>
            <a:endParaRPr lang="en-GB" sz="1100" b="1" dirty="0">
              <a:latin typeface="+mj-lt"/>
            </a:endParaRPr>
          </a:p>
        </p:txBody>
      </p:sp>
      <p:sp>
        <p:nvSpPr>
          <p:cNvPr id="9" name="ZoneTexte 8"/>
          <p:cNvSpPr txBox="1"/>
          <p:nvPr/>
        </p:nvSpPr>
        <p:spPr>
          <a:xfrm>
            <a:off x="4519923" y="2072789"/>
            <a:ext cx="433178"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88</a:t>
            </a:r>
            <a:endParaRPr lang="en-GB" sz="1200" b="1" dirty="0"/>
          </a:p>
        </p:txBody>
      </p:sp>
      <p:sp>
        <p:nvSpPr>
          <p:cNvPr id="10" name="ZoneTexte 9"/>
          <p:cNvSpPr txBox="1"/>
          <p:nvPr/>
        </p:nvSpPr>
        <p:spPr>
          <a:xfrm>
            <a:off x="4495800" y="2549234"/>
            <a:ext cx="431900" cy="277021"/>
          </a:xfrm>
          <a:prstGeom prst="rect">
            <a:avLst/>
          </a:prstGeom>
          <a:solidFill>
            <a:schemeClr val="bg1"/>
          </a:solidFill>
          <a:ln>
            <a:solidFill>
              <a:schemeClr val="bg1">
                <a:lumMod val="50000"/>
              </a:schemeClr>
            </a:solidFill>
          </a:ln>
        </p:spPr>
        <p:txBody>
          <a:bodyPr wrap="square" rtlCol="0">
            <a:spAutoFit/>
          </a:bodyPr>
          <a:lstStyle/>
          <a:p>
            <a:r>
              <a:rPr lang="en-GB" sz="1200" b="1" dirty="0" smtClean="0"/>
              <a:t>85</a:t>
            </a:r>
            <a:endParaRPr lang="en-GB" sz="1200" b="1" dirty="0"/>
          </a:p>
        </p:txBody>
      </p:sp>
      <p:sp>
        <p:nvSpPr>
          <p:cNvPr id="11" name="ZoneTexte 10"/>
          <p:cNvSpPr txBox="1"/>
          <p:nvPr/>
        </p:nvSpPr>
        <p:spPr>
          <a:xfrm>
            <a:off x="4495800" y="2971800"/>
            <a:ext cx="433178"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68</a:t>
            </a:r>
            <a:endParaRPr lang="en-GB" sz="1200" b="1" dirty="0"/>
          </a:p>
        </p:txBody>
      </p:sp>
      <p:sp>
        <p:nvSpPr>
          <p:cNvPr id="12" name="ZoneTexte 11"/>
          <p:cNvSpPr txBox="1"/>
          <p:nvPr/>
        </p:nvSpPr>
        <p:spPr>
          <a:xfrm>
            <a:off x="4495800" y="3346623"/>
            <a:ext cx="421406"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70</a:t>
            </a:r>
            <a:endParaRPr lang="en-GB" sz="1200" b="1" dirty="0"/>
          </a:p>
        </p:txBody>
      </p:sp>
      <p:sp>
        <p:nvSpPr>
          <p:cNvPr id="16" name="ZoneTexte 15"/>
          <p:cNvSpPr txBox="1"/>
          <p:nvPr/>
        </p:nvSpPr>
        <p:spPr>
          <a:xfrm>
            <a:off x="4495800" y="5029200"/>
            <a:ext cx="421406"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48</a:t>
            </a:r>
            <a:endParaRPr lang="en-GB" sz="1200" b="1" dirty="0"/>
          </a:p>
        </p:txBody>
      </p:sp>
      <p:pic>
        <p:nvPicPr>
          <p:cNvPr id="17" name="Image 16"/>
          <p:cNvPicPr>
            <a:picLocks noChangeAspect="1"/>
          </p:cNvPicPr>
          <p:nvPr/>
        </p:nvPicPr>
        <p:blipFill>
          <a:blip r:embed="rId3"/>
          <a:stretch>
            <a:fillRect/>
          </a:stretch>
        </p:blipFill>
        <p:spPr>
          <a:xfrm>
            <a:off x="6423273" y="1805700"/>
            <a:ext cx="282327" cy="188218"/>
          </a:xfrm>
          <a:prstGeom prst="rect">
            <a:avLst/>
          </a:prstGeom>
        </p:spPr>
      </p:pic>
      <p:pic>
        <p:nvPicPr>
          <p:cNvPr id="18" name="Image 17"/>
          <p:cNvPicPr>
            <a:picLocks noChangeAspect="1"/>
          </p:cNvPicPr>
          <p:nvPr/>
        </p:nvPicPr>
        <p:blipFill>
          <a:blip r:embed="rId4"/>
          <a:stretch>
            <a:fillRect/>
          </a:stretch>
        </p:blipFill>
        <p:spPr>
          <a:xfrm>
            <a:off x="6781578" y="1805700"/>
            <a:ext cx="282327" cy="188218"/>
          </a:xfrm>
          <a:prstGeom prst="rect">
            <a:avLst/>
          </a:prstGeom>
        </p:spPr>
      </p:pic>
      <p:pic>
        <p:nvPicPr>
          <p:cNvPr id="19" name="Image 18"/>
          <p:cNvPicPr>
            <a:picLocks noChangeAspect="1"/>
          </p:cNvPicPr>
          <p:nvPr/>
        </p:nvPicPr>
        <p:blipFill>
          <a:blip r:embed="rId5"/>
          <a:stretch>
            <a:fillRect/>
          </a:stretch>
        </p:blipFill>
        <p:spPr>
          <a:xfrm>
            <a:off x="8480673" y="1805700"/>
            <a:ext cx="282327" cy="188218"/>
          </a:xfrm>
          <a:prstGeom prst="rect">
            <a:avLst/>
          </a:prstGeom>
        </p:spPr>
      </p:pic>
      <p:pic>
        <p:nvPicPr>
          <p:cNvPr id="20" name="Image 19"/>
          <p:cNvPicPr>
            <a:picLocks noChangeAspect="1"/>
          </p:cNvPicPr>
          <p:nvPr/>
        </p:nvPicPr>
        <p:blipFill>
          <a:blip r:embed="rId6"/>
          <a:stretch>
            <a:fillRect/>
          </a:stretch>
        </p:blipFill>
        <p:spPr>
          <a:xfrm>
            <a:off x="8839200" y="1805700"/>
            <a:ext cx="282327" cy="188218"/>
          </a:xfrm>
          <a:prstGeom prst="rect">
            <a:avLst/>
          </a:prstGeom>
        </p:spPr>
      </p:pic>
      <p:pic>
        <p:nvPicPr>
          <p:cNvPr id="21" name="Image 20"/>
          <p:cNvPicPr>
            <a:picLocks noChangeAspect="1"/>
          </p:cNvPicPr>
          <p:nvPr/>
        </p:nvPicPr>
        <p:blipFill>
          <a:blip r:embed="rId7"/>
          <a:stretch>
            <a:fillRect/>
          </a:stretch>
        </p:blipFill>
        <p:spPr>
          <a:xfrm>
            <a:off x="7467600" y="1805700"/>
            <a:ext cx="282327" cy="188218"/>
          </a:xfrm>
          <a:prstGeom prst="rect">
            <a:avLst/>
          </a:prstGeom>
        </p:spPr>
      </p:pic>
      <p:pic>
        <p:nvPicPr>
          <p:cNvPr id="22" name="Image 21"/>
          <p:cNvPicPr>
            <a:picLocks noChangeAspect="1"/>
          </p:cNvPicPr>
          <p:nvPr/>
        </p:nvPicPr>
        <p:blipFill>
          <a:blip r:embed="rId8"/>
          <a:stretch>
            <a:fillRect/>
          </a:stretch>
        </p:blipFill>
        <p:spPr>
          <a:xfrm>
            <a:off x="5410200" y="1805700"/>
            <a:ext cx="266309" cy="177540"/>
          </a:xfrm>
          <a:prstGeom prst="rect">
            <a:avLst/>
          </a:prstGeom>
        </p:spPr>
      </p:pic>
      <p:pic>
        <p:nvPicPr>
          <p:cNvPr id="23" name="Image 22"/>
          <p:cNvPicPr>
            <a:picLocks noChangeAspect="1"/>
          </p:cNvPicPr>
          <p:nvPr/>
        </p:nvPicPr>
        <p:blipFill>
          <a:blip r:embed="rId9"/>
          <a:stretch>
            <a:fillRect/>
          </a:stretch>
        </p:blipFill>
        <p:spPr>
          <a:xfrm>
            <a:off x="7140524" y="1805700"/>
            <a:ext cx="250876" cy="167251"/>
          </a:xfrm>
          <a:prstGeom prst="rect">
            <a:avLst/>
          </a:prstGeom>
        </p:spPr>
      </p:pic>
      <p:pic>
        <p:nvPicPr>
          <p:cNvPr id="24" name="Image 23"/>
          <p:cNvPicPr>
            <a:picLocks noChangeAspect="1"/>
          </p:cNvPicPr>
          <p:nvPr/>
        </p:nvPicPr>
        <p:blipFill>
          <a:blip r:embed="rId10"/>
          <a:stretch>
            <a:fillRect/>
          </a:stretch>
        </p:blipFill>
        <p:spPr>
          <a:xfrm>
            <a:off x="7794873" y="1805700"/>
            <a:ext cx="282327" cy="188218"/>
          </a:xfrm>
          <a:prstGeom prst="rect">
            <a:avLst/>
          </a:prstGeom>
        </p:spPr>
      </p:pic>
      <p:pic>
        <p:nvPicPr>
          <p:cNvPr id="25" name="Image 24"/>
          <p:cNvPicPr>
            <a:picLocks noChangeAspect="1"/>
          </p:cNvPicPr>
          <p:nvPr/>
        </p:nvPicPr>
        <p:blipFill>
          <a:blip r:embed="rId11"/>
          <a:stretch>
            <a:fillRect/>
          </a:stretch>
        </p:blipFill>
        <p:spPr>
          <a:xfrm>
            <a:off x="5736496" y="1805700"/>
            <a:ext cx="283304" cy="188869"/>
          </a:xfrm>
          <a:prstGeom prst="rect">
            <a:avLst/>
          </a:prstGeom>
        </p:spPr>
      </p:pic>
      <p:pic>
        <p:nvPicPr>
          <p:cNvPr id="26" name="Image 25"/>
          <p:cNvPicPr>
            <a:picLocks noChangeAspect="1"/>
          </p:cNvPicPr>
          <p:nvPr/>
        </p:nvPicPr>
        <p:blipFill>
          <a:blip r:embed="rId12"/>
          <a:stretch>
            <a:fillRect/>
          </a:stretch>
        </p:blipFill>
        <p:spPr>
          <a:xfrm>
            <a:off x="8153400" y="1805700"/>
            <a:ext cx="282327" cy="188218"/>
          </a:xfrm>
          <a:prstGeom prst="rect">
            <a:avLst/>
          </a:prstGeom>
        </p:spPr>
      </p:pic>
      <p:pic>
        <p:nvPicPr>
          <p:cNvPr id="27" name="Image 26"/>
          <p:cNvPicPr>
            <a:picLocks noChangeAspect="1"/>
          </p:cNvPicPr>
          <p:nvPr/>
        </p:nvPicPr>
        <p:blipFill>
          <a:blip r:embed="rId13"/>
          <a:stretch>
            <a:fillRect/>
          </a:stretch>
        </p:blipFill>
        <p:spPr>
          <a:xfrm>
            <a:off x="6096000" y="1805700"/>
            <a:ext cx="288683" cy="192455"/>
          </a:xfrm>
          <a:prstGeom prst="rect">
            <a:avLst/>
          </a:prstGeom>
        </p:spPr>
      </p:pic>
      <p:pic>
        <p:nvPicPr>
          <p:cNvPr id="28" name="Image 27"/>
          <p:cNvPicPr>
            <a:picLocks noChangeAspect="1"/>
          </p:cNvPicPr>
          <p:nvPr/>
        </p:nvPicPr>
        <p:blipFill>
          <a:blip r:embed="rId14"/>
          <a:stretch>
            <a:fillRect/>
          </a:stretch>
        </p:blipFill>
        <p:spPr>
          <a:xfrm>
            <a:off x="5083790" y="1805700"/>
            <a:ext cx="250210" cy="166807"/>
          </a:xfrm>
          <a:prstGeom prst="rect">
            <a:avLst/>
          </a:prstGeom>
        </p:spPr>
      </p:pic>
      <p:sp>
        <p:nvSpPr>
          <p:cNvPr id="29" name="TextBox 26"/>
          <p:cNvSpPr txBox="1"/>
          <p:nvPr/>
        </p:nvSpPr>
        <p:spPr>
          <a:xfrm>
            <a:off x="6705600" y="1569351"/>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30" name="TextBox 26"/>
          <p:cNvSpPr txBox="1"/>
          <p:nvPr/>
        </p:nvSpPr>
        <p:spPr>
          <a:xfrm>
            <a:off x="5266697" y="1569351"/>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31" name="TextBox 26"/>
          <p:cNvSpPr txBox="1"/>
          <p:nvPr/>
        </p:nvSpPr>
        <p:spPr>
          <a:xfrm>
            <a:off x="5943600" y="1569351"/>
            <a:ext cx="566181" cy="215444"/>
          </a:xfrm>
          <a:prstGeom prst="rect">
            <a:avLst/>
          </a:prstGeom>
          <a:noFill/>
        </p:spPr>
        <p:txBody>
          <a:bodyPr wrap="none" rtlCol="0">
            <a:spAutoFit/>
          </a:bodyPr>
          <a:lstStyle/>
          <a:p>
            <a:r>
              <a:rPr lang="en-GB" sz="800" dirty="0" smtClean="0"/>
              <a:t>Denmark</a:t>
            </a:r>
            <a:endParaRPr lang="en-GB" sz="1050" dirty="0"/>
          </a:p>
        </p:txBody>
      </p:sp>
      <p:sp>
        <p:nvSpPr>
          <p:cNvPr id="32" name="TextBox 26"/>
          <p:cNvSpPr txBox="1"/>
          <p:nvPr/>
        </p:nvSpPr>
        <p:spPr>
          <a:xfrm>
            <a:off x="6365557" y="1569351"/>
            <a:ext cx="492443" cy="215444"/>
          </a:xfrm>
          <a:prstGeom prst="rect">
            <a:avLst/>
          </a:prstGeom>
          <a:noFill/>
        </p:spPr>
        <p:txBody>
          <a:bodyPr wrap="none" rtlCol="0">
            <a:spAutoFit/>
          </a:bodyPr>
          <a:lstStyle/>
          <a:p>
            <a:r>
              <a:rPr lang="en-GB" sz="800" dirty="0" smtClean="0"/>
              <a:t>Finland</a:t>
            </a:r>
            <a:endParaRPr lang="en-GB" sz="1050" dirty="0"/>
          </a:p>
        </p:txBody>
      </p:sp>
      <p:sp>
        <p:nvSpPr>
          <p:cNvPr id="33" name="TextBox 26"/>
          <p:cNvSpPr txBox="1"/>
          <p:nvPr/>
        </p:nvSpPr>
        <p:spPr>
          <a:xfrm>
            <a:off x="5656376" y="1563104"/>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34" name="TextBox 26"/>
          <p:cNvSpPr txBox="1"/>
          <p:nvPr/>
        </p:nvSpPr>
        <p:spPr>
          <a:xfrm>
            <a:off x="7783530" y="1569351"/>
            <a:ext cx="293670" cy="215444"/>
          </a:xfrm>
          <a:prstGeom prst="rect">
            <a:avLst/>
          </a:prstGeom>
          <a:noFill/>
        </p:spPr>
        <p:txBody>
          <a:bodyPr wrap="none" rtlCol="0">
            <a:spAutoFit/>
          </a:bodyPr>
          <a:lstStyle/>
          <a:p>
            <a:r>
              <a:rPr lang="en-GB" sz="800" dirty="0" smtClean="0"/>
              <a:t>NL</a:t>
            </a:r>
            <a:endParaRPr lang="en-GB" sz="1050" dirty="0"/>
          </a:p>
        </p:txBody>
      </p:sp>
      <p:sp>
        <p:nvSpPr>
          <p:cNvPr id="35" name="TextBox 26"/>
          <p:cNvSpPr txBox="1"/>
          <p:nvPr/>
        </p:nvSpPr>
        <p:spPr>
          <a:xfrm>
            <a:off x="7010400" y="1569351"/>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36" name="TextBox 26"/>
          <p:cNvSpPr txBox="1"/>
          <p:nvPr/>
        </p:nvSpPr>
        <p:spPr>
          <a:xfrm>
            <a:off x="8839200" y="1569351"/>
            <a:ext cx="303288" cy="215444"/>
          </a:xfrm>
          <a:prstGeom prst="rect">
            <a:avLst/>
          </a:prstGeom>
          <a:noFill/>
        </p:spPr>
        <p:txBody>
          <a:bodyPr wrap="none" rtlCol="0">
            <a:spAutoFit/>
          </a:bodyPr>
          <a:lstStyle/>
          <a:p>
            <a:pPr algn="ctr"/>
            <a:r>
              <a:rPr lang="en-GB" sz="800" dirty="0" smtClean="0"/>
              <a:t>UK</a:t>
            </a:r>
            <a:endParaRPr lang="en-GB" sz="1050" dirty="0"/>
          </a:p>
        </p:txBody>
      </p:sp>
      <p:sp>
        <p:nvSpPr>
          <p:cNvPr id="37" name="TextBox 26"/>
          <p:cNvSpPr txBox="1"/>
          <p:nvPr/>
        </p:nvSpPr>
        <p:spPr>
          <a:xfrm>
            <a:off x="8425304" y="1569351"/>
            <a:ext cx="413896" cy="215444"/>
          </a:xfrm>
          <a:prstGeom prst="rect">
            <a:avLst/>
          </a:prstGeom>
          <a:noFill/>
        </p:spPr>
        <p:txBody>
          <a:bodyPr wrap="none" rtlCol="0">
            <a:spAutoFit/>
          </a:bodyPr>
          <a:lstStyle/>
          <a:p>
            <a:r>
              <a:rPr lang="en-GB" sz="800" dirty="0" smtClean="0"/>
              <a:t>Spain</a:t>
            </a:r>
            <a:endParaRPr lang="en-GB" sz="1050" dirty="0"/>
          </a:p>
        </p:txBody>
      </p:sp>
      <p:sp>
        <p:nvSpPr>
          <p:cNvPr id="38" name="TextBox 26"/>
          <p:cNvSpPr txBox="1"/>
          <p:nvPr/>
        </p:nvSpPr>
        <p:spPr>
          <a:xfrm>
            <a:off x="7467600" y="1569351"/>
            <a:ext cx="364202" cy="215444"/>
          </a:xfrm>
          <a:prstGeom prst="rect">
            <a:avLst/>
          </a:prstGeom>
          <a:noFill/>
        </p:spPr>
        <p:txBody>
          <a:bodyPr wrap="none" rtlCol="0">
            <a:spAutoFit/>
          </a:bodyPr>
          <a:lstStyle/>
          <a:p>
            <a:r>
              <a:rPr lang="en-GB" sz="800" dirty="0" smtClean="0"/>
              <a:t>Italy</a:t>
            </a:r>
            <a:endParaRPr lang="en-GB" sz="1050" dirty="0"/>
          </a:p>
        </p:txBody>
      </p:sp>
      <p:sp>
        <p:nvSpPr>
          <p:cNvPr id="39" name="TextBox 26"/>
          <p:cNvSpPr txBox="1"/>
          <p:nvPr/>
        </p:nvSpPr>
        <p:spPr>
          <a:xfrm>
            <a:off x="8059590" y="1569351"/>
            <a:ext cx="474810" cy="215444"/>
          </a:xfrm>
          <a:prstGeom prst="rect">
            <a:avLst/>
          </a:prstGeom>
          <a:noFill/>
        </p:spPr>
        <p:txBody>
          <a:bodyPr wrap="none" rtlCol="0">
            <a:spAutoFit/>
          </a:bodyPr>
          <a:lstStyle/>
          <a:p>
            <a:r>
              <a:rPr lang="en-GB" sz="800" dirty="0" smtClean="0"/>
              <a:t>Poland</a:t>
            </a:r>
            <a:endParaRPr lang="en-GB" sz="1050" dirty="0"/>
          </a:p>
        </p:txBody>
      </p:sp>
      <p:sp>
        <p:nvSpPr>
          <p:cNvPr id="40" name="TextBox 26"/>
          <p:cNvSpPr txBox="1"/>
          <p:nvPr/>
        </p:nvSpPr>
        <p:spPr>
          <a:xfrm>
            <a:off x="4928978" y="1569758"/>
            <a:ext cx="481222" cy="215444"/>
          </a:xfrm>
          <a:prstGeom prst="rect">
            <a:avLst/>
          </a:prstGeom>
          <a:noFill/>
        </p:spPr>
        <p:txBody>
          <a:bodyPr wrap="none" rtlCol="0">
            <a:spAutoFit/>
          </a:bodyPr>
          <a:lstStyle/>
          <a:p>
            <a:pPr algn="ctr"/>
            <a:r>
              <a:rPr lang="en-GB" sz="800" dirty="0" smtClean="0"/>
              <a:t>Austria</a:t>
            </a:r>
            <a:endParaRPr lang="en-GB" sz="1050" dirty="0"/>
          </a:p>
        </p:txBody>
      </p:sp>
      <p:sp>
        <p:nvSpPr>
          <p:cNvPr id="41" name="ZoneTexte 40"/>
          <p:cNvSpPr txBox="1"/>
          <p:nvPr/>
        </p:nvSpPr>
        <p:spPr>
          <a:xfrm>
            <a:off x="4495800" y="3761601"/>
            <a:ext cx="421406"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62</a:t>
            </a:r>
            <a:endParaRPr lang="en-GB" sz="1200" b="1" dirty="0"/>
          </a:p>
        </p:txBody>
      </p:sp>
      <p:sp>
        <p:nvSpPr>
          <p:cNvPr id="43" name="ZoneTexte 42"/>
          <p:cNvSpPr txBox="1"/>
          <p:nvPr/>
        </p:nvSpPr>
        <p:spPr>
          <a:xfrm>
            <a:off x="4495800" y="5468779"/>
            <a:ext cx="421406"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36</a:t>
            </a:r>
            <a:endParaRPr lang="en-GB" sz="1200" b="1" dirty="0"/>
          </a:p>
        </p:txBody>
      </p:sp>
      <p:graphicFrame>
        <p:nvGraphicFramePr>
          <p:cNvPr id="50" name="Espace réservé du contenu 5"/>
          <p:cNvGraphicFramePr>
            <a:graphicFrameLocks/>
          </p:cNvGraphicFramePr>
          <p:nvPr>
            <p:extLst/>
          </p:nvPr>
        </p:nvGraphicFramePr>
        <p:xfrm>
          <a:off x="5083790" y="2063917"/>
          <a:ext cx="4060212" cy="3692673"/>
        </p:xfrm>
        <a:graphic>
          <a:graphicData uri="http://schemas.openxmlformats.org/drawingml/2006/table">
            <a:tbl>
              <a:tblPr/>
              <a:tblGrid>
                <a:gridCol w="338351"/>
                <a:gridCol w="338351"/>
                <a:gridCol w="338351"/>
                <a:gridCol w="338351"/>
                <a:gridCol w="338351"/>
                <a:gridCol w="338351"/>
                <a:gridCol w="338351"/>
                <a:gridCol w="338351"/>
                <a:gridCol w="338351"/>
                <a:gridCol w="338351"/>
                <a:gridCol w="338351"/>
                <a:gridCol w="338351"/>
              </a:tblGrid>
              <a:tr h="410297">
                <a:tc>
                  <a:txBody>
                    <a:bodyPr/>
                    <a:lstStyle/>
                    <a:p>
                      <a:pPr algn="ctr" fontAlgn="ctr"/>
                      <a:r>
                        <a:rPr lang="fr-FR" sz="1200" b="0" i="0" u="none" strike="noStrike" dirty="0">
                          <a:solidFill>
                            <a:srgbClr val="000080"/>
                          </a:solidFill>
                          <a:effectLst/>
                          <a:latin typeface="+mj-lt"/>
                        </a:rPr>
                        <a:t>54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31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39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29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24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41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52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a:solidFill>
                            <a:srgbClr val="000080"/>
                          </a:solidFill>
                          <a:effectLst/>
                          <a:latin typeface="+mj-lt"/>
                        </a:rPr>
                        <a:t>48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kern="1200" dirty="0">
                          <a:solidFill>
                            <a:srgbClr val="0A2F60"/>
                          </a:solidFill>
                          <a:effectLst/>
                          <a:latin typeface="+mj-lt"/>
                          <a:ea typeface="+mn-ea"/>
                          <a:cs typeface="+mn-cs"/>
                        </a:rPr>
                        <a:t>33</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36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56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a:solidFill>
                            <a:srgbClr val="000080"/>
                          </a:solidFill>
                          <a:effectLst/>
                          <a:latin typeface="+mj-lt"/>
                        </a:rPr>
                        <a:t>42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0297">
                <a:tc>
                  <a:txBody>
                    <a:bodyPr/>
                    <a:lstStyle/>
                    <a:p>
                      <a:pPr algn="ctr" fontAlgn="ctr"/>
                      <a:r>
                        <a:rPr lang="fr-FR" sz="1200" b="0" i="0" u="none" strike="noStrike" dirty="0">
                          <a:solidFill>
                            <a:srgbClr val="000080"/>
                          </a:solidFill>
                          <a:effectLst/>
                          <a:latin typeface="+mj-lt"/>
                        </a:rPr>
                        <a:t>51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marL="0" algn="ctr" defTabSz="457200" rtl="0" eaLnBrk="1" fontAlgn="ctr" latinLnBrk="0" hangingPunct="1"/>
                      <a:r>
                        <a:rPr lang="fr-FR" sz="1200" b="0" i="0" u="none" strike="noStrike" kern="1200" dirty="0">
                          <a:solidFill>
                            <a:srgbClr val="000080"/>
                          </a:solidFill>
                          <a:effectLst/>
                          <a:latin typeface="+mj-lt"/>
                          <a:ea typeface="+mn-ea"/>
                          <a:cs typeface="+mn-cs"/>
                        </a:rPr>
                        <a:t>28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marL="0" algn="ctr" defTabSz="457200" rtl="0" eaLnBrk="1" fontAlgn="ctr" latinLnBrk="0" hangingPunct="1"/>
                      <a:r>
                        <a:rPr lang="fr-FR" sz="1200" b="0" i="0" u="none" strike="noStrike" kern="1200" dirty="0">
                          <a:solidFill>
                            <a:srgbClr val="000080"/>
                          </a:solidFill>
                          <a:effectLst/>
                          <a:latin typeface="+mj-lt"/>
                          <a:ea typeface="+mn-ea"/>
                          <a:cs typeface="+mn-cs"/>
                        </a:rPr>
                        <a:t>32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marL="0" algn="ctr" defTabSz="457200" rtl="0" eaLnBrk="1" fontAlgn="ctr" latinLnBrk="0" hangingPunct="1"/>
                      <a:r>
                        <a:rPr lang="fr-FR" sz="1200" b="0" i="0" u="none" strike="noStrike" kern="1200" dirty="0">
                          <a:solidFill>
                            <a:srgbClr val="000080"/>
                          </a:solidFill>
                          <a:effectLst/>
                          <a:latin typeface="+mj-lt"/>
                          <a:ea typeface="+mn-ea"/>
                          <a:cs typeface="+mn-cs"/>
                        </a:rPr>
                        <a:t>25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marL="0" algn="ctr" defTabSz="457200" rtl="0" eaLnBrk="1" fontAlgn="ctr" latinLnBrk="0" hangingPunct="1"/>
                      <a:r>
                        <a:rPr lang="fr-FR" sz="1200" b="0" i="0" u="none" strike="noStrike" kern="1200" dirty="0">
                          <a:solidFill>
                            <a:srgbClr val="000080"/>
                          </a:solidFill>
                          <a:effectLst/>
                          <a:latin typeface="+mj-lt"/>
                          <a:ea typeface="+mn-ea"/>
                          <a:cs typeface="+mn-cs"/>
                        </a:rPr>
                        <a:t>19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39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a:solidFill>
                            <a:srgbClr val="000080"/>
                          </a:solidFill>
                          <a:effectLst/>
                          <a:latin typeface="+mj-lt"/>
                        </a:rPr>
                        <a:t>47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41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22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35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48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a:solidFill>
                            <a:srgbClr val="000080"/>
                          </a:solidFill>
                          <a:effectLst/>
                          <a:latin typeface="+mj-lt"/>
                        </a:rPr>
                        <a:t>35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0297">
                <a:tc>
                  <a:txBody>
                    <a:bodyPr/>
                    <a:lstStyle/>
                    <a:p>
                      <a:pPr algn="ctr" fontAlgn="ctr"/>
                      <a:r>
                        <a:rPr lang="fr-FR" sz="1200" b="0" i="0" u="none" strike="noStrike" dirty="0">
                          <a:solidFill>
                            <a:srgbClr val="000080"/>
                          </a:solidFill>
                          <a:effectLst/>
                          <a:latin typeface="+mj-lt"/>
                        </a:rPr>
                        <a:t>29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a:solidFill>
                            <a:srgbClr val="000080"/>
                          </a:solidFill>
                          <a:effectLst/>
                          <a:latin typeface="+mj-lt"/>
                        </a:rPr>
                        <a:t>20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10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23</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29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24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a:solidFill>
                            <a:srgbClr val="000080"/>
                          </a:solidFill>
                          <a:effectLst/>
                          <a:latin typeface="+mj-lt"/>
                        </a:rPr>
                        <a:t>21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a:solidFill>
                            <a:srgbClr val="000080"/>
                          </a:solidFill>
                          <a:effectLst/>
                          <a:latin typeface="+mj-lt"/>
                        </a:rPr>
                        <a:t>18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27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0297">
                <a:tc>
                  <a:txBody>
                    <a:bodyPr/>
                    <a:lstStyle/>
                    <a:p>
                      <a:pPr algn="ctr" fontAlgn="ctr"/>
                      <a:r>
                        <a:rPr lang="fr-FR" sz="1200" b="0" i="0" u="none" strike="noStrike" dirty="0">
                          <a:solidFill>
                            <a:srgbClr val="000080"/>
                          </a:solidFill>
                          <a:effectLst/>
                          <a:latin typeface="+mj-lt"/>
                        </a:rPr>
                        <a:t>25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18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457200" rtl="0" eaLnBrk="1" fontAlgn="b" latinLnBrk="0" hangingPunct="1"/>
                      <a:r>
                        <a:rPr lang="fr-FR" sz="1200" b="0" i="0" u="none" strike="noStrike" kern="1200" dirty="0">
                          <a:solidFill>
                            <a:srgbClr val="0A2F60"/>
                          </a:solidFill>
                          <a:effectLst/>
                          <a:latin typeface="+mj-lt"/>
                          <a:ea typeface="+mn-ea"/>
                          <a:cs typeface="+mn-cs"/>
                        </a:rPr>
                        <a:t>14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marL="0" algn="ctr" defTabSz="457200" rtl="0" eaLnBrk="1" fontAlgn="b" latinLnBrk="0" hangingPunct="1"/>
                      <a:r>
                        <a:rPr lang="fr-FR" sz="1200" b="0" i="0" u="none" strike="noStrike" kern="1200" dirty="0">
                          <a:solidFill>
                            <a:srgbClr val="0A2F60"/>
                          </a:solidFill>
                          <a:effectLst/>
                          <a:latin typeface="+mj-lt"/>
                          <a:ea typeface="+mn-ea"/>
                          <a:cs typeface="+mn-cs"/>
                        </a:rPr>
                        <a:t>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21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24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26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22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29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0297">
                <a:tc>
                  <a:txBody>
                    <a:bodyPr/>
                    <a:lstStyle/>
                    <a:p>
                      <a:pPr algn="ctr" fontAlgn="ctr"/>
                      <a:r>
                        <a:rPr lang="fr-FR" sz="1200" b="0" i="0" u="none" strike="noStrike">
                          <a:solidFill>
                            <a:srgbClr val="000080"/>
                          </a:solidFill>
                          <a:effectLst/>
                          <a:latin typeface="+mj-lt"/>
                        </a:rPr>
                        <a:t>20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15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18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13</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18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a:solidFill>
                            <a:srgbClr val="000080"/>
                          </a:solidFill>
                          <a:effectLst/>
                          <a:latin typeface="+mj-lt"/>
                        </a:rPr>
                        <a:t>21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26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21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26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23</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r>
              <a:tr h="410297">
                <a:tc>
                  <a:txBody>
                    <a:bodyPr/>
                    <a:lstStyle/>
                    <a:p>
                      <a:pPr algn="ctr" fontAlgn="ctr"/>
                      <a:r>
                        <a:rPr lang="fr-FR" sz="1200" b="0" i="0" u="none" strike="noStrike" dirty="0">
                          <a:solidFill>
                            <a:srgbClr val="000080"/>
                          </a:solidFill>
                          <a:effectLst/>
                          <a:latin typeface="+mj-lt"/>
                        </a:rPr>
                        <a:t>34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29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a:solidFill>
                            <a:srgbClr val="000080"/>
                          </a:solidFill>
                          <a:effectLst/>
                          <a:latin typeface="+mj-lt"/>
                        </a:rPr>
                        <a:t>16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0297">
                <a:tc>
                  <a:txBody>
                    <a:bodyPr/>
                    <a:lstStyle/>
                    <a:p>
                      <a:pPr algn="ctr" fontAlgn="ctr"/>
                      <a:r>
                        <a:rPr lang="fr-FR" sz="1200" b="0" i="0" u="none" strike="noStrike" dirty="0">
                          <a:solidFill>
                            <a:srgbClr val="000080"/>
                          </a:solidFill>
                          <a:effectLst/>
                          <a:latin typeface="+mj-lt"/>
                        </a:rPr>
                        <a:t>17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11</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fontAlgn="ctr"/>
                      <a:r>
                        <a:rPr lang="fr-FR" sz="1200" b="0" i="0" u="none" strike="noStrike">
                          <a:solidFill>
                            <a:srgbClr val="000080"/>
                          </a:solidFill>
                          <a:effectLst/>
                          <a:latin typeface="+mj-lt"/>
                        </a:rPr>
                        <a:t>15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19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18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r>
              <a:tr h="410297">
                <a:tc>
                  <a:txBody>
                    <a:bodyPr/>
                    <a:lstStyle/>
                    <a:p>
                      <a:pPr algn="ctr" fontAlgn="ctr"/>
                      <a:r>
                        <a:rPr lang="fr-FR" sz="1200" b="0" i="0" u="none" strike="noStrike">
                          <a:solidFill>
                            <a:srgbClr val="000080"/>
                          </a:solidFill>
                          <a:effectLst/>
                          <a:latin typeface="+mj-lt"/>
                        </a:rPr>
                        <a:t>12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a:solidFill>
                            <a:srgbClr val="000080"/>
                          </a:solidFill>
                          <a:effectLst/>
                          <a:latin typeface="+mj-lt"/>
                        </a:rPr>
                        <a:t>12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14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a:solidFill>
                            <a:srgbClr val="000080"/>
                          </a:solidFill>
                          <a:effectLst/>
                          <a:latin typeface="+mj-lt"/>
                        </a:rPr>
                        <a:t>13</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20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15</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r>
              <a:tr h="410297">
                <a:tc>
                  <a:txBody>
                    <a:bodyPr/>
                    <a:lstStyle/>
                    <a:p>
                      <a:pPr algn="ctr" fontAlgn="ctr"/>
                      <a:r>
                        <a:rPr lang="fr-FR" sz="1200" b="0" i="0" u="none" strike="noStrike" dirty="0">
                          <a:solidFill>
                            <a:srgbClr val="000080"/>
                          </a:solidFill>
                          <a:effectLst/>
                          <a:latin typeface="+mj-lt"/>
                        </a:rPr>
                        <a:t>9</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a:solidFill>
                            <a:srgbClr val="000080"/>
                          </a:solidFill>
                          <a:effectLst/>
                          <a:latin typeface="+mj-lt"/>
                        </a:rPr>
                        <a:t>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a:solidFill>
                            <a:srgbClr val="000080"/>
                          </a:solidFill>
                          <a:effectLst/>
                          <a:latin typeface="+mj-lt"/>
                        </a:rPr>
                        <a:t>7</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3</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a:solidFill>
                            <a:srgbClr val="000080"/>
                          </a:solidFill>
                          <a:effectLst/>
                          <a:latin typeface="+mj-lt"/>
                        </a:rPr>
                        <a:t>10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8</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dirty="0">
                          <a:solidFill>
                            <a:srgbClr val="000080"/>
                          </a:solidFill>
                          <a:effectLst/>
                          <a:latin typeface="+mj-lt"/>
                        </a:rPr>
                        <a:t>13</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6</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dirty="0">
                          <a:solidFill>
                            <a:srgbClr val="000080"/>
                          </a:solidFill>
                          <a:effectLst/>
                          <a:latin typeface="+mj-lt"/>
                        </a:rPr>
                        <a:t>12</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14</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dirty="0">
                          <a:solidFill>
                            <a:srgbClr val="000080"/>
                          </a:solidFill>
                          <a:effectLst/>
                          <a:latin typeface="+mj-lt"/>
                        </a:rPr>
                        <a:t>10</a:t>
                      </a:r>
                    </a:p>
                  </a:txBody>
                  <a:tcPr marL="6085" marR="6085" marT="60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5" name="Rectangle 54"/>
          <p:cNvSpPr/>
          <p:nvPr/>
        </p:nvSpPr>
        <p:spPr bwMode="auto">
          <a:xfrm>
            <a:off x="6060996" y="5943600"/>
            <a:ext cx="103565" cy="78614"/>
          </a:xfrm>
          <a:prstGeom prst="rect">
            <a:avLst/>
          </a:prstGeom>
          <a:solidFill>
            <a:srgbClr val="E65D2E">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6" name="TextBox 26"/>
          <p:cNvSpPr txBox="1"/>
          <p:nvPr/>
        </p:nvSpPr>
        <p:spPr>
          <a:xfrm>
            <a:off x="6185318" y="5943600"/>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57" name="Rectangle 56"/>
          <p:cNvSpPr/>
          <p:nvPr/>
        </p:nvSpPr>
        <p:spPr bwMode="auto">
          <a:xfrm>
            <a:off x="7280196" y="5943600"/>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8" name="Rectangle 57"/>
          <p:cNvSpPr/>
          <p:nvPr/>
        </p:nvSpPr>
        <p:spPr>
          <a:xfrm>
            <a:off x="7348487" y="5943600"/>
            <a:ext cx="957313" cy="246221"/>
          </a:xfrm>
          <a:prstGeom prst="rect">
            <a:avLst/>
          </a:prstGeom>
          <a:noFill/>
        </p:spPr>
        <p:txBody>
          <a:bodyPr wrap="square" rtlCol="0">
            <a:spAutoFit/>
          </a:bodyPr>
          <a:lstStyle/>
          <a:p>
            <a:pPr>
              <a:lnSpc>
                <a:spcPts val="1200"/>
              </a:lnSpc>
            </a:pPr>
            <a:r>
              <a:rPr lang="en-GB" sz="1000" dirty="0" smtClean="0">
                <a:latin typeface="+mj-lt"/>
              </a:rPr>
              <a:t>Above average</a:t>
            </a:r>
            <a:endParaRPr lang="en-GB" sz="1000" dirty="0">
              <a:latin typeface="+mj-lt"/>
            </a:endParaRPr>
          </a:p>
        </p:txBody>
      </p:sp>
      <p:sp>
        <p:nvSpPr>
          <p:cNvPr id="62" name="TextBox 26"/>
          <p:cNvSpPr txBox="1"/>
          <p:nvPr/>
        </p:nvSpPr>
        <p:spPr>
          <a:xfrm>
            <a:off x="4096704" y="1371600"/>
            <a:ext cx="932496" cy="646331"/>
          </a:xfrm>
          <a:prstGeom prst="rect">
            <a:avLst/>
          </a:prstGeom>
          <a:noFill/>
        </p:spPr>
        <p:txBody>
          <a:bodyPr wrap="square" rtlCol="0">
            <a:spAutoFit/>
          </a:bodyPr>
          <a:lstStyle/>
          <a:p>
            <a:pPr algn="ctr"/>
            <a:r>
              <a:rPr lang="en-GB" sz="900" b="1" dirty="0" smtClean="0">
                <a:latin typeface="+mj-lt"/>
              </a:rPr>
              <a:t>% of </a:t>
            </a:r>
            <a:br>
              <a:rPr lang="en-GB" sz="900" b="1" dirty="0" smtClean="0">
                <a:latin typeface="+mj-lt"/>
              </a:rPr>
            </a:br>
            <a:r>
              <a:rPr lang="en-GB" sz="900" b="1" dirty="0" smtClean="0">
                <a:latin typeface="+mj-lt"/>
              </a:rPr>
              <a:t>‘very comfortable </a:t>
            </a:r>
            <a:br>
              <a:rPr lang="en-GB" sz="900" b="1" dirty="0" smtClean="0">
                <a:latin typeface="+mj-lt"/>
              </a:rPr>
            </a:br>
            <a:r>
              <a:rPr lang="en-GB" sz="900" b="1" dirty="0" smtClean="0">
                <a:latin typeface="+mj-lt"/>
              </a:rPr>
              <a:t>+ comfortable’</a:t>
            </a:r>
            <a:endParaRPr lang="en-GB" sz="1100" b="1" dirty="0">
              <a:latin typeface="+mj-lt"/>
            </a:endParaRPr>
          </a:p>
        </p:txBody>
      </p:sp>
      <p:sp>
        <p:nvSpPr>
          <p:cNvPr id="63" name="TextBox 26"/>
          <p:cNvSpPr txBox="1"/>
          <p:nvPr/>
        </p:nvSpPr>
        <p:spPr>
          <a:xfrm>
            <a:off x="0" y="6629400"/>
            <a:ext cx="2948243" cy="215444"/>
          </a:xfrm>
          <a:prstGeom prst="rect">
            <a:avLst/>
          </a:prstGeom>
          <a:noFill/>
        </p:spPr>
        <p:txBody>
          <a:bodyPr wrap="none" rtlCol="0">
            <a:spAutoFit/>
          </a:bodyPr>
          <a:lstStyle>
            <a:defPPr>
              <a:defRPr lang="nl-NL"/>
            </a:defPPr>
            <a:lvl1pPr>
              <a:defRPr sz="800">
                <a:latin typeface="+mj-lt"/>
              </a:defRPr>
            </a:lvl1pPr>
          </a:lstStyle>
          <a:p>
            <a:r>
              <a:rPr lang="en-GB" dirty="0"/>
              <a:t>B1. How comfortable are you sharing the following vehicle data? </a:t>
            </a:r>
          </a:p>
        </p:txBody>
      </p:sp>
      <p:sp>
        <p:nvSpPr>
          <p:cNvPr id="45" name="ZoneTexte 44"/>
          <p:cNvSpPr txBox="1"/>
          <p:nvPr/>
        </p:nvSpPr>
        <p:spPr>
          <a:xfrm>
            <a:off x="4503883" y="4682011"/>
            <a:ext cx="413323"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56</a:t>
            </a:r>
            <a:endParaRPr lang="en-GB" sz="1200" b="1" dirty="0"/>
          </a:p>
        </p:txBody>
      </p:sp>
      <p:sp>
        <p:nvSpPr>
          <p:cNvPr id="46" name="ZoneTexte 45"/>
          <p:cNvSpPr txBox="1"/>
          <p:nvPr/>
        </p:nvSpPr>
        <p:spPr>
          <a:xfrm>
            <a:off x="4503883" y="4224811"/>
            <a:ext cx="413323"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53</a:t>
            </a:r>
            <a:endParaRPr lang="en-GB" sz="1200" b="1" dirty="0"/>
          </a:p>
        </p:txBody>
      </p:sp>
      <p:sp>
        <p:nvSpPr>
          <p:cNvPr id="49" name="Rectangle 48"/>
          <p:cNvSpPr/>
          <p:nvPr/>
        </p:nvSpPr>
        <p:spPr bwMode="auto">
          <a:xfrm>
            <a:off x="7303631" y="5943600"/>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47" name="Rectangle 46"/>
          <p:cNvSpPr/>
          <p:nvPr/>
        </p:nvSpPr>
        <p:spPr bwMode="auto">
          <a:xfrm>
            <a:off x="986435" y="597717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48" name="TextBox 26"/>
          <p:cNvSpPr txBox="1"/>
          <p:nvPr/>
        </p:nvSpPr>
        <p:spPr>
          <a:xfrm>
            <a:off x="1054899" y="5867400"/>
            <a:ext cx="997389"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Very</a:t>
            </a:r>
            <a:br>
              <a:rPr lang="en-GB" sz="1050" dirty="0" smtClean="0">
                <a:solidFill>
                  <a:srgbClr val="002D5F"/>
                </a:solidFill>
                <a:latin typeface="+mj-lt"/>
              </a:rPr>
            </a:br>
            <a:r>
              <a:rPr lang="en-GB" sz="1050" dirty="0" smtClean="0">
                <a:solidFill>
                  <a:srgbClr val="002D5F"/>
                </a:solidFill>
                <a:latin typeface="+mj-lt"/>
              </a:rPr>
              <a:t>uncomfortable</a:t>
            </a:r>
            <a:endParaRPr lang="en-GB" sz="1050" dirty="0">
              <a:solidFill>
                <a:srgbClr val="002D5F"/>
              </a:solidFill>
              <a:latin typeface="+mj-lt"/>
            </a:endParaRPr>
          </a:p>
        </p:txBody>
      </p:sp>
      <p:sp>
        <p:nvSpPr>
          <p:cNvPr id="51" name="Rectangle 50"/>
          <p:cNvSpPr/>
          <p:nvPr/>
        </p:nvSpPr>
        <p:spPr bwMode="auto">
          <a:xfrm>
            <a:off x="2039252" y="5965323"/>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2" name="TextBox 26"/>
          <p:cNvSpPr txBox="1"/>
          <p:nvPr/>
        </p:nvSpPr>
        <p:spPr>
          <a:xfrm>
            <a:off x="2110781" y="5867400"/>
            <a:ext cx="997389"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Somewhat</a:t>
            </a:r>
            <a:br>
              <a:rPr lang="en-GB" sz="1050" dirty="0" smtClean="0">
                <a:solidFill>
                  <a:srgbClr val="002D5F"/>
                </a:solidFill>
                <a:latin typeface="+mj-lt"/>
              </a:rPr>
            </a:br>
            <a:r>
              <a:rPr lang="en-GB" sz="1050" dirty="0" smtClean="0">
                <a:solidFill>
                  <a:srgbClr val="002D5F"/>
                </a:solidFill>
                <a:latin typeface="+mj-lt"/>
              </a:rPr>
              <a:t>uncomfortable</a:t>
            </a:r>
            <a:endParaRPr lang="en-GB" sz="1050" dirty="0">
              <a:solidFill>
                <a:srgbClr val="002D5F"/>
              </a:solidFill>
              <a:latin typeface="+mj-lt"/>
            </a:endParaRPr>
          </a:p>
        </p:txBody>
      </p:sp>
      <p:sp>
        <p:nvSpPr>
          <p:cNvPr id="53" name="TextBox 26"/>
          <p:cNvSpPr txBox="1"/>
          <p:nvPr/>
        </p:nvSpPr>
        <p:spPr>
          <a:xfrm>
            <a:off x="3090045" y="5867400"/>
            <a:ext cx="856325"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Somewhat </a:t>
            </a:r>
            <a:br>
              <a:rPr lang="en-GB" sz="1050" dirty="0" smtClean="0">
                <a:solidFill>
                  <a:srgbClr val="002D5F"/>
                </a:solidFill>
                <a:latin typeface="+mj-lt"/>
              </a:rPr>
            </a:br>
            <a:r>
              <a:rPr lang="en-GB" sz="1050" dirty="0" smtClean="0">
                <a:solidFill>
                  <a:srgbClr val="002D5F"/>
                </a:solidFill>
                <a:latin typeface="+mj-lt"/>
              </a:rPr>
              <a:t>comfortable</a:t>
            </a:r>
            <a:endParaRPr lang="en-GB" sz="1050" dirty="0">
              <a:solidFill>
                <a:srgbClr val="002D5F"/>
              </a:solidFill>
              <a:latin typeface="+mj-lt"/>
            </a:endParaRPr>
          </a:p>
        </p:txBody>
      </p:sp>
      <p:sp>
        <p:nvSpPr>
          <p:cNvPr id="54" name="TextBox 26"/>
          <p:cNvSpPr txBox="1"/>
          <p:nvPr/>
        </p:nvSpPr>
        <p:spPr>
          <a:xfrm>
            <a:off x="3944275" y="5867400"/>
            <a:ext cx="856325"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Very </a:t>
            </a:r>
            <a:br>
              <a:rPr lang="en-GB" sz="1050" dirty="0" smtClean="0">
                <a:solidFill>
                  <a:srgbClr val="002D5F"/>
                </a:solidFill>
                <a:latin typeface="+mj-lt"/>
              </a:rPr>
            </a:br>
            <a:r>
              <a:rPr lang="en-GB" sz="1050" dirty="0" smtClean="0">
                <a:solidFill>
                  <a:srgbClr val="002D5F"/>
                </a:solidFill>
                <a:latin typeface="+mj-lt"/>
              </a:rPr>
              <a:t>comfortable</a:t>
            </a:r>
            <a:endParaRPr lang="en-GB" sz="1050" dirty="0">
              <a:solidFill>
                <a:srgbClr val="002D5F"/>
              </a:solidFill>
              <a:latin typeface="+mj-lt"/>
            </a:endParaRPr>
          </a:p>
        </p:txBody>
      </p:sp>
      <p:sp>
        <p:nvSpPr>
          <p:cNvPr id="59" name="Rectangle 58"/>
          <p:cNvSpPr/>
          <p:nvPr/>
        </p:nvSpPr>
        <p:spPr bwMode="auto">
          <a:xfrm>
            <a:off x="3057102" y="5943600"/>
            <a:ext cx="103565" cy="78614"/>
          </a:xfrm>
          <a:prstGeom prst="rect">
            <a:avLst/>
          </a:prstGeom>
          <a:solidFill>
            <a:srgbClr val="6ABCC5"/>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60" name="Rectangle 59"/>
          <p:cNvSpPr/>
          <p:nvPr/>
        </p:nvSpPr>
        <p:spPr bwMode="auto">
          <a:xfrm>
            <a:off x="3870170" y="5943600"/>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Tree>
    <p:extLst>
      <p:ext uri="{BB962C8B-B14F-4D97-AF65-F5344CB8AC3E}">
        <p14:creationId xmlns:p14="http://schemas.microsoft.com/office/powerpoint/2010/main" val="166377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p:bldP spid="30" grpId="0"/>
      <p:bldP spid="31" grpId="0"/>
      <p:bldP spid="32" grpId="0"/>
      <p:bldP spid="33" grpId="0"/>
      <p:bldP spid="34" grpId="0"/>
      <p:bldP spid="35" grpId="0"/>
      <p:bldP spid="36" grpId="0"/>
      <p:bldP spid="37" grpId="0"/>
      <p:bldP spid="38" grpId="0"/>
      <p:bldP spid="39" grpId="0"/>
      <p:bldP spid="40" grpId="0"/>
      <p:bldP spid="55" grpId="0" animBg="1"/>
      <p:bldP spid="56" grpId="0"/>
      <p:bldP spid="57" grpId="0" animBg="1"/>
      <p:bldP spid="58" grpId="0"/>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Anonymous data are the easiest to share. Respondents are reluctant to share personal data, but getting some benefit from the connectivity features or incentives should increase their willingness.</a:t>
            </a:r>
            <a:endParaRPr lang="en-GB" dirty="0"/>
          </a:p>
        </p:txBody>
      </p:sp>
      <p:sp>
        <p:nvSpPr>
          <p:cNvPr id="30" name="TextBox 26"/>
          <p:cNvSpPr txBox="1"/>
          <p:nvPr/>
        </p:nvSpPr>
        <p:spPr>
          <a:xfrm>
            <a:off x="6365906" y="2040445"/>
            <a:ext cx="1441420" cy="230832"/>
          </a:xfrm>
          <a:prstGeom prst="rect">
            <a:avLst/>
          </a:prstGeom>
          <a:solidFill>
            <a:schemeClr val="bg1"/>
          </a:solidFill>
        </p:spPr>
        <p:txBody>
          <a:bodyPr wrap="none" rtlCol="0">
            <a:spAutoFit/>
          </a:bodyPr>
          <a:lstStyle/>
          <a:p>
            <a:pPr algn="ctr"/>
            <a:r>
              <a:rPr lang="en-GB" sz="900" b="1" dirty="0" smtClean="0">
                <a:latin typeface="+mj-lt"/>
              </a:rPr>
              <a:t>% of ‘certainly + probably’</a:t>
            </a:r>
            <a:endParaRPr lang="en-GB" sz="1100" b="1" dirty="0">
              <a:latin typeface="+mj-lt"/>
            </a:endParaRPr>
          </a:p>
        </p:txBody>
      </p:sp>
      <p:sp>
        <p:nvSpPr>
          <p:cNvPr id="32" name="TextBox 26"/>
          <p:cNvSpPr txBox="1"/>
          <p:nvPr/>
        </p:nvSpPr>
        <p:spPr>
          <a:xfrm>
            <a:off x="609600" y="2130623"/>
            <a:ext cx="2208939" cy="307777"/>
          </a:xfrm>
          <a:prstGeom prst="rect">
            <a:avLst/>
          </a:prstGeom>
          <a:noFill/>
          <a:ln>
            <a:noFill/>
          </a:ln>
        </p:spPr>
        <p:txBody>
          <a:bodyPr wrap="none" rtlCol="0">
            <a:spAutoFit/>
          </a:bodyPr>
          <a:lstStyle>
            <a:defPPr>
              <a:defRPr lang="nl-NL"/>
            </a:defPPr>
            <a:lvl1pPr>
              <a:defRPr sz="1050" b="1">
                <a:solidFill>
                  <a:srgbClr val="002D5F"/>
                </a:solidFill>
                <a:latin typeface="Futura Std Light"/>
              </a:defRPr>
            </a:lvl1pPr>
          </a:lstStyle>
          <a:p>
            <a:pPr algn="ctr"/>
            <a:r>
              <a:rPr lang="en-GB" sz="1400" dirty="0" smtClean="0">
                <a:latin typeface="+mj-lt"/>
              </a:rPr>
              <a:t>Type of data ready to share</a:t>
            </a:r>
            <a:endParaRPr lang="en-GB" sz="1400" dirty="0">
              <a:latin typeface="+mj-lt"/>
            </a:endParaRPr>
          </a:p>
        </p:txBody>
      </p:sp>
      <p:sp>
        <p:nvSpPr>
          <p:cNvPr id="172" name="TextBox 26"/>
          <p:cNvSpPr txBox="1"/>
          <p:nvPr/>
        </p:nvSpPr>
        <p:spPr>
          <a:xfrm>
            <a:off x="3421265" y="2331303"/>
            <a:ext cx="1207382" cy="369332"/>
          </a:xfrm>
          <a:prstGeom prst="rect">
            <a:avLst/>
          </a:prstGeom>
          <a:noFill/>
        </p:spPr>
        <p:txBody>
          <a:bodyPr wrap="none" rtlCol="0">
            <a:spAutoFit/>
          </a:bodyPr>
          <a:lstStyle/>
          <a:p>
            <a:pPr algn="ctr"/>
            <a:r>
              <a:rPr lang="en-GB" sz="900" b="1" dirty="0" smtClean="0">
                <a:latin typeface="+mj-lt"/>
              </a:rPr>
              <a:t>% of </a:t>
            </a:r>
            <a:br>
              <a:rPr lang="en-GB" sz="900" b="1" dirty="0" smtClean="0">
                <a:latin typeface="+mj-lt"/>
              </a:rPr>
            </a:br>
            <a:r>
              <a:rPr lang="en-GB" sz="900" b="1" dirty="0" smtClean="0">
                <a:latin typeface="+mj-lt"/>
              </a:rPr>
              <a:t>‘certainly + probably’</a:t>
            </a:r>
            <a:endParaRPr lang="en-GB" sz="1100" b="1" dirty="0">
              <a:latin typeface="+mj-lt"/>
            </a:endParaRPr>
          </a:p>
        </p:txBody>
      </p:sp>
      <p:pic>
        <p:nvPicPr>
          <p:cNvPr id="173" name="Image 172"/>
          <p:cNvPicPr>
            <a:picLocks noChangeAspect="1"/>
          </p:cNvPicPr>
          <p:nvPr/>
        </p:nvPicPr>
        <p:blipFill>
          <a:blip r:embed="rId2"/>
          <a:stretch>
            <a:fillRect/>
          </a:stretch>
        </p:blipFill>
        <p:spPr>
          <a:xfrm>
            <a:off x="6118473" y="2557247"/>
            <a:ext cx="282327" cy="188218"/>
          </a:xfrm>
          <a:prstGeom prst="rect">
            <a:avLst/>
          </a:prstGeom>
        </p:spPr>
      </p:pic>
      <p:pic>
        <p:nvPicPr>
          <p:cNvPr id="174" name="Image 173"/>
          <p:cNvPicPr>
            <a:picLocks noChangeAspect="1"/>
          </p:cNvPicPr>
          <p:nvPr/>
        </p:nvPicPr>
        <p:blipFill>
          <a:blip r:embed="rId3"/>
          <a:stretch>
            <a:fillRect/>
          </a:stretch>
        </p:blipFill>
        <p:spPr>
          <a:xfrm>
            <a:off x="6476778" y="2557247"/>
            <a:ext cx="282327" cy="188218"/>
          </a:xfrm>
          <a:prstGeom prst="rect">
            <a:avLst/>
          </a:prstGeom>
        </p:spPr>
      </p:pic>
      <p:pic>
        <p:nvPicPr>
          <p:cNvPr id="175" name="Image 174"/>
          <p:cNvPicPr>
            <a:picLocks noChangeAspect="1"/>
          </p:cNvPicPr>
          <p:nvPr/>
        </p:nvPicPr>
        <p:blipFill>
          <a:blip r:embed="rId4"/>
          <a:stretch>
            <a:fillRect/>
          </a:stretch>
        </p:blipFill>
        <p:spPr>
          <a:xfrm>
            <a:off x="8302813" y="2557247"/>
            <a:ext cx="282327" cy="188218"/>
          </a:xfrm>
          <a:prstGeom prst="rect">
            <a:avLst/>
          </a:prstGeom>
        </p:spPr>
      </p:pic>
      <p:pic>
        <p:nvPicPr>
          <p:cNvPr id="176" name="Image 175"/>
          <p:cNvPicPr>
            <a:picLocks noChangeAspect="1"/>
          </p:cNvPicPr>
          <p:nvPr/>
        </p:nvPicPr>
        <p:blipFill>
          <a:blip r:embed="rId5"/>
          <a:stretch>
            <a:fillRect/>
          </a:stretch>
        </p:blipFill>
        <p:spPr>
          <a:xfrm>
            <a:off x="8658203" y="2557247"/>
            <a:ext cx="282327" cy="188218"/>
          </a:xfrm>
          <a:prstGeom prst="rect">
            <a:avLst/>
          </a:prstGeom>
        </p:spPr>
      </p:pic>
      <p:pic>
        <p:nvPicPr>
          <p:cNvPr id="177" name="Image 176"/>
          <p:cNvPicPr>
            <a:picLocks noChangeAspect="1"/>
          </p:cNvPicPr>
          <p:nvPr/>
        </p:nvPicPr>
        <p:blipFill>
          <a:blip r:embed="rId6"/>
          <a:stretch>
            <a:fillRect/>
          </a:stretch>
        </p:blipFill>
        <p:spPr>
          <a:xfrm>
            <a:off x="7178304" y="2557247"/>
            <a:ext cx="282327" cy="188218"/>
          </a:xfrm>
          <a:prstGeom prst="rect">
            <a:avLst/>
          </a:prstGeom>
        </p:spPr>
      </p:pic>
      <p:pic>
        <p:nvPicPr>
          <p:cNvPr id="178" name="Image 177"/>
          <p:cNvPicPr>
            <a:picLocks noChangeAspect="1"/>
          </p:cNvPicPr>
          <p:nvPr/>
        </p:nvPicPr>
        <p:blipFill>
          <a:blip r:embed="rId7"/>
          <a:stretch>
            <a:fillRect/>
          </a:stretch>
        </p:blipFill>
        <p:spPr>
          <a:xfrm>
            <a:off x="5067691" y="2557247"/>
            <a:ext cx="266309" cy="177540"/>
          </a:xfrm>
          <a:prstGeom prst="rect">
            <a:avLst/>
          </a:prstGeom>
        </p:spPr>
      </p:pic>
      <p:pic>
        <p:nvPicPr>
          <p:cNvPr id="179" name="Image 178"/>
          <p:cNvPicPr>
            <a:picLocks noChangeAspect="1"/>
          </p:cNvPicPr>
          <p:nvPr/>
        </p:nvPicPr>
        <p:blipFill>
          <a:blip r:embed="rId8"/>
          <a:stretch>
            <a:fillRect/>
          </a:stretch>
        </p:blipFill>
        <p:spPr>
          <a:xfrm>
            <a:off x="6835724" y="2557247"/>
            <a:ext cx="250876" cy="167251"/>
          </a:xfrm>
          <a:prstGeom prst="rect">
            <a:avLst/>
          </a:prstGeom>
        </p:spPr>
      </p:pic>
      <p:pic>
        <p:nvPicPr>
          <p:cNvPr id="180" name="Image 179"/>
          <p:cNvPicPr>
            <a:picLocks noChangeAspect="1"/>
          </p:cNvPicPr>
          <p:nvPr/>
        </p:nvPicPr>
        <p:blipFill>
          <a:blip r:embed="rId9"/>
          <a:stretch>
            <a:fillRect/>
          </a:stretch>
        </p:blipFill>
        <p:spPr>
          <a:xfrm>
            <a:off x="7565832" y="2557247"/>
            <a:ext cx="282327" cy="188218"/>
          </a:xfrm>
          <a:prstGeom prst="rect">
            <a:avLst/>
          </a:prstGeom>
        </p:spPr>
      </p:pic>
      <p:pic>
        <p:nvPicPr>
          <p:cNvPr id="181" name="Image 180"/>
          <p:cNvPicPr>
            <a:picLocks noChangeAspect="1"/>
          </p:cNvPicPr>
          <p:nvPr/>
        </p:nvPicPr>
        <p:blipFill>
          <a:blip r:embed="rId10"/>
          <a:stretch>
            <a:fillRect/>
          </a:stretch>
        </p:blipFill>
        <p:spPr>
          <a:xfrm>
            <a:off x="5410200" y="2557247"/>
            <a:ext cx="283304" cy="188869"/>
          </a:xfrm>
          <a:prstGeom prst="rect">
            <a:avLst/>
          </a:prstGeom>
        </p:spPr>
      </p:pic>
      <p:pic>
        <p:nvPicPr>
          <p:cNvPr id="182" name="Image 181"/>
          <p:cNvPicPr>
            <a:picLocks noChangeAspect="1"/>
          </p:cNvPicPr>
          <p:nvPr/>
        </p:nvPicPr>
        <p:blipFill>
          <a:blip r:embed="rId11"/>
          <a:stretch>
            <a:fillRect/>
          </a:stretch>
        </p:blipFill>
        <p:spPr>
          <a:xfrm>
            <a:off x="7947273" y="2557247"/>
            <a:ext cx="282327" cy="188218"/>
          </a:xfrm>
          <a:prstGeom prst="rect">
            <a:avLst/>
          </a:prstGeom>
        </p:spPr>
      </p:pic>
      <p:pic>
        <p:nvPicPr>
          <p:cNvPr id="183" name="Image 182"/>
          <p:cNvPicPr>
            <a:picLocks noChangeAspect="1"/>
          </p:cNvPicPr>
          <p:nvPr/>
        </p:nvPicPr>
        <p:blipFill>
          <a:blip r:embed="rId12"/>
          <a:stretch>
            <a:fillRect/>
          </a:stretch>
        </p:blipFill>
        <p:spPr>
          <a:xfrm>
            <a:off x="5731117" y="2557247"/>
            <a:ext cx="288683" cy="192455"/>
          </a:xfrm>
          <a:prstGeom prst="rect">
            <a:avLst/>
          </a:prstGeom>
        </p:spPr>
      </p:pic>
      <p:pic>
        <p:nvPicPr>
          <p:cNvPr id="184" name="Image 183"/>
          <p:cNvPicPr>
            <a:picLocks noChangeAspect="1"/>
          </p:cNvPicPr>
          <p:nvPr/>
        </p:nvPicPr>
        <p:blipFill>
          <a:blip r:embed="rId13"/>
          <a:stretch>
            <a:fillRect/>
          </a:stretch>
        </p:blipFill>
        <p:spPr>
          <a:xfrm>
            <a:off x="4724400" y="2557247"/>
            <a:ext cx="250210" cy="166807"/>
          </a:xfrm>
          <a:prstGeom prst="rect">
            <a:avLst/>
          </a:prstGeom>
        </p:spPr>
      </p:pic>
      <p:sp>
        <p:nvSpPr>
          <p:cNvPr id="185" name="TextBox 26"/>
          <p:cNvSpPr txBox="1"/>
          <p:nvPr/>
        </p:nvSpPr>
        <p:spPr>
          <a:xfrm>
            <a:off x="6400800" y="2320898"/>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186" name="TextBox 26"/>
          <p:cNvSpPr txBox="1"/>
          <p:nvPr/>
        </p:nvSpPr>
        <p:spPr>
          <a:xfrm>
            <a:off x="4953000" y="2320898"/>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187" name="TextBox 26"/>
          <p:cNvSpPr txBox="1"/>
          <p:nvPr/>
        </p:nvSpPr>
        <p:spPr>
          <a:xfrm>
            <a:off x="5638800" y="2320898"/>
            <a:ext cx="566181" cy="215444"/>
          </a:xfrm>
          <a:prstGeom prst="rect">
            <a:avLst/>
          </a:prstGeom>
          <a:noFill/>
        </p:spPr>
        <p:txBody>
          <a:bodyPr wrap="none" rtlCol="0">
            <a:spAutoFit/>
          </a:bodyPr>
          <a:lstStyle/>
          <a:p>
            <a:r>
              <a:rPr lang="en-GB" sz="800" dirty="0" smtClean="0"/>
              <a:t>Denmark</a:t>
            </a:r>
            <a:endParaRPr lang="en-GB" sz="1050" dirty="0"/>
          </a:p>
        </p:txBody>
      </p:sp>
      <p:sp>
        <p:nvSpPr>
          <p:cNvPr id="188" name="TextBox 26"/>
          <p:cNvSpPr txBox="1"/>
          <p:nvPr/>
        </p:nvSpPr>
        <p:spPr>
          <a:xfrm>
            <a:off x="6060757" y="2320898"/>
            <a:ext cx="492443" cy="215444"/>
          </a:xfrm>
          <a:prstGeom prst="rect">
            <a:avLst/>
          </a:prstGeom>
          <a:noFill/>
        </p:spPr>
        <p:txBody>
          <a:bodyPr wrap="none" rtlCol="0">
            <a:spAutoFit/>
          </a:bodyPr>
          <a:lstStyle/>
          <a:p>
            <a:r>
              <a:rPr lang="en-GB" sz="800" dirty="0" smtClean="0"/>
              <a:t>Finland</a:t>
            </a:r>
            <a:endParaRPr lang="en-GB" sz="1050" dirty="0"/>
          </a:p>
        </p:txBody>
      </p:sp>
      <p:sp>
        <p:nvSpPr>
          <p:cNvPr id="189" name="TextBox 26"/>
          <p:cNvSpPr txBox="1"/>
          <p:nvPr/>
        </p:nvSpPr>
        <p:spPr>
          <a:xfrm>
            <a:off x="5351576" y="2231949"/>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190" name="TextBox 26"/>
          <p:cNvSpPr txBox="1"/>
          <p:nvPr/>
        </p:nvSpPr>
        <p:spPr>
          <a:xfrm>
            <a:off x="7551778" y="2320898"/>
            <a:ext cx="293670" cy="215444"/>
          </a:xfrm>
          <a:prstGeom prst="rect">
            <a:avLst/>
          </a:prstGeom>
          <a:noFill/>
        </p:spPr>
        <p:txBody>
          <a:bodyPr wrap="none" rtlCol="0">
            <a:spAutoFit/>
          </a:bodyPr>
          <a:lstStyle/>
          <a:p>
            <a:r>
              <a:rPr lang="en-GB" sz="800" dirty="0" smtClean="0"/>
              <a:t>NL</a:t>
            </a:r>
            <a:endParaRPr lang="en-GB" sz="1050" dirty="0"/>
          </a:p>
        </p:txBody>
      </p:sp>
      <p:sp>
        <p:nvSpPr>
          <p:cNvPr id="191" name="TextBox 26"/>
          <p:cNvSpPr txBox="1"/>
          <p:nvPr/>
        </p:nvSpPr>
        <p:spPr>
          <a:xfrm>
            <a:off x="6747416" y="2320898"/>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192" name="TextBox 26"/>
          <p:cNvSpPr txBox="1"/>
          <p:nvPr/>
        </p:nvSpPr>
        <p:spPr>
          <a:xfrm>
            <a:off x="8688312" y="2320898"/>
            <a:ext cx="303288" cy="215444"/>
          </a:xfrm>
          <a:prstGeom prst="rect">
            <a:avLst/>
          </a:prstGeom>
          <a:noFill/>
        </p:spPr>
        <p:txBody>
          <a:bodyPr wrap="none" rtlCol="0">
            <a:spAutoFit/>
          </a:bodyPr>
          <a:lstStyle/>
          <a:p>
            <a:pPr algn="ctr"/>
            <a:r>
              <a:rPr lang="en-GB" sz="800" dirty="0" smtClean="0"/>
              <a:t>UK</a:t>
            </a:r>
            <a:endParaRPr lang="en-GB" sz="1050" dirty="0"/>
          </a:p>
        </p:txBody>
      </p:sp>
      <p:sp>
        <p:nvSpPr>
          <p:cNvPr id="193" name="TextBox 26"/>
          <p:cNvSpPr txBox="1"/>
          <p:nvPr/>
        </p:nvSpPr>
        <p:spPr>
          <a:xfrm>
            <a:off x="8236026" y="2320898"/>
            <a:ext cx="413896" cy="215444"/>
          </a:xfrm>
          <a:prstGeom prst="rect">
            <a:avLst/>
          </a:prstGeom>
          <a:noFill/>
        </p:spPr>
        <p:txBody>
          <a:bodyPr wrap="none" rtlCol="0">
            <a:spAutoFit/>
          </a:bodyPr>
          <a:lstStyle/>
          <a:p>
            <a:r>
              <a:rPr lang="en-GB" sz="800" dirty="0" smtClean="0"/>
              <a:t>Spain</a:t>
            </a:r>
            <a:endParaRPr lang="en-GB" sz="1050" dirty="0"/>
          </a:p>
        </p:txBody>
      </p:sp>
      <p:sp>
        <p:nvSpPr>
          <p:cNvPr id="194" name="TextBox 26"/>
          <p:cNvSpPr txBox="1"/>
          <p:nvPr/>
        </p:nvSpPr>
        <p:spPr>
          <a:xfrm>
            <a:off x="7179598" y="2320898"/>
            <a:ext cx="364202" cy="215444"/>
          </a:xfrm>
          <a:prstGeom prst="rect">
            <a:avLst/>
          </a:prstGeom>
          <a:noFill/>
        </p:spPr>
        <p:txBody>
          <a:bodyPr wrap="none" rtlCol="0">
            <a:spAutoFit/>
          </a:bodyPr>
          <a:lstStyle/>
          <a:p>
            <a:r>
              <a:rPr lang="en-GB" sz="800" dirty="0" smtClean="0"/>
              <a:t>Italy</a:t>
            </a:r>
            <a:endParaRPr lang="en-GB" sz="1050" dirty="0"/>
          </a:p>
        </p:txBody>
      </p:sp>
      <p:sp>
        <p:nvSpPr>
          <p:cNvPr id="195" name="TextBox 26"/>
          <p:cNvSpPr txBox="1"/>
          <p:nvPr/>
        </p:nvSpPr>
        <p:spPr>
          <a:xfrm>
            <a:off x="7830990" y="2320898"/>
            <a:ext cx="474810" cy="215444"/>
          </a:xfrm>
          <a:prstGeom prst="rect">
            <a:avLst/>
          </a:prstGeom>
          <a:noFill/>
        </p:spPr>
        <p:txBody>
          <a:bodyPr wrap="none" rtlCol="0">
            <a:spAutoFit/>
          </a:bodyPr>
          <a:lstStyle/>
          <a:p>
            <a:r>
              <a:rPr lang="en-GB" sz="800" dirty="0" smtClean="0"/>
              <a:t>Poland</a:t>
            </a:r>
            <a:endParaRPr lang="en-GB" sz="1050" dirty="0"/>
          </a:p>
        </p:txBody>
      </p:sp>
      <p:sp>
        <p:nvSpPr>
          <p:cNvPr id="196" name="TextBox 26"/>
          <p:cNvSpPr txBox="1"/>
          <p:nvPr/>
        </p:nvSpPr>
        <p:spPr>
          <a:xfrm>
            <a:off x="4572000" y="2321305"/>
            <a:ext cx="481222" cy="215444"/>
          </a:xfrm>
          <a:prstGeom prst="rect">
            <a:avLst/>
          </a:prstGeom>
          <a:noFill/>
        </p:spPr>
        <p:txBody>
          <a:bodyPr wrap="none" rtlCol="0">
            <a:spAutoFit/>
          </a:bodyPr>
          <a:lstStyle/>
          <a:p>
            <a:pPr algn="ctr"/>
            <a:r>
              <a:rPr lang="en-GB" sz="800" dirty="0" smtClean="0"/>
              <a:t>Austria</a:t>
            </a:r>
            <a:endParaRPr lang="en-GB" sz="1050" dirty="0"/>
          </a:p>
        </p:txBody>
      </p:sp>
      <p:graphicFrame>
        <p:nvGraphicFramePr>
          <p:cNvPr id="8" name="Graphique 7"/>
          <p:cNvGraphicFramePr/>
          <p:nvPr>
            <p:extLst>
              <p:ext uri="{D42A27DB-BD31-4B8C-83A1-F6EECF244321}">
                <p14:modId xmlns:p14="http://schemas.microsoft.com/office/powerpoint/2010/main" val="1446175946"/>
              </p:ext>
            </p:extLst>
          </p:nvPr>
        </p:nvGraphicFramePr>
        <p:xfrm>
          <a:off x="36000" y="2448000"/>
          <a:ext cx="3960000" cy="3096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064671537"/>
              </p:ext>
            </p:extLst>
          </p:nvPr>
        </p:nvGraphicFramePr>
        <p:xfrm>
          <a:off x="4648200" y="2819400"/>
          <a:ext cx="4343400" cy="2362200"/>
        </p:xfrm>
        <a:graphic>
          <a:graphicData uri="http://schemas.openxmlformats.org/drawingml/2006/table">
            <a:tbl>
              <a:tblPr/>
              <a:tblGrid>
                <a:gridCol w="361950"/>
                <a:gridCol w="361950"/>
                <a:gridCol w="361950"/>
                <a:gridCol w="361950"/>
                <a:gridCol w="361950"/>
                <a:gridCol w="361950"/>
                <a:gridCol w="361950"/>
                <a:gridCol w="361950"/>
                <a:gridCol w="361950"/>
                <a:gridCol w="361950"/>
                <a:gridCol w="361950"/>
                <a:gridCol w="361950"/>
              </a:tblGrid>
              <a:tr h="590550">
                <a:tc>
                  <a:txBody>
                    <a:bodyPr/>
                    <a:lstStyle/>
                    <a:p>
                      <a:pPr algn="ctr" fontAlgn="ctr"/>
                      <a:r>
                        <a:rPr lang="fr-FR" sz="1200" b="0" i="0" u="none" strike="noStrike" baseline="0" dirty="0">
                          <a:solidFill>
                            <a:srgbClr val="0A2F60"/>
                          </a:solidFill>
                          <a:effectLst/>
                          <a:latin typeface="Calibri" panose="020F0502020204030204" pitchFamily="34" charset="0"/>
                        </a:rPr>
                        <a:t>61</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64</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dirty="0">
                          <a:solidFill>
                            <a:srgbClr val="0A2F60"/>
                          </a:solidFill>
                          <a:effectLst/>
                          <a:latin typeface="Calibri" panose="020F0502020204030204" pitchFamily="34" charset="0"/>
                        </a:rPr>
                        <a:t>72</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62</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66</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a:solidFill>
                            <a:srgbClr val="0A2F60"/>
                          </a:solidFill>
                          <a:effectLst/>
                          <a:latin typeface="Calibri" panose="020F0502020204030204" pitchFamily="34" charset="0"/>
                        </a:rPr>
                        <a:t>65</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a:solidFill>
                            <a:srgbClr val="0A2F60"/>
                          </a:solidFill>
                          <a:effectLst/>
                          <a:latin typeface="Calibri" panose="020F0502020204030204" pitchFamily="34" charset="0"/>
                        </a:rPr>
                        <a:t>64</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dirty="0">
                          <a:solidFill>
                            <a:srgbClr val="0A2F60"/>
                          </a:solidFill>
                          <a:effectLst/>
                          <a:latin typeface="Calibri" panose="020F0502020204030204" pitchFamily="34" charset="0"/>
                        </a:rPr>
                        <a:t>74</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58</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70</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70</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a:solidFill>
                            <a:srgbClr val="0A2F60"/>
                          </a:solidFill>
                          <a:effectLst/>
                          <a:latin typeface="Calibri" panose="020F0502020204030204" pitchFamily="34" charset="0"/>
                        </a:rPr>
                        <a:t>65</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90550">
                <a:tc>
                  <a:txBody>
                    <a:bodyPr/>
                    <a:lstStyle/>
                    <a:p>
                      <a:pPr algn="ctr" fontAlgn="ctr"/>
                      <a:r>
                        <a:rPr lang="fr-FR" sz="1200" b="0" i="0" u="none" strike="noStrike" baseline="0" dirty="0">
                          <a:solidFill>
                            <a:srgbClr val="0A2F60"/>
                          </a:solidFill>
                          <a:effectLst/>
                          <a:latin typeface="Calibri" panose="020F0502020204030204" pitchFamily="34" charset="0"/>
                        </a:rPr>
                        <a:t>43</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58</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a:solidFill>
                            <a:srgbClr val="0A2F60"/>
                          </a:solidFill>
                          <a:effectLst/>
                          <a:latin typeface="Calibri" panose="020F0502020204030204" pitchFamily="34" charset="0"/>
                        </a:rPr>
                        <a:t>58</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dirty="0">
                          <a:solidFill>
                            <a:srgbClr val="0A2F60"/>
                          </a:solidFill>
                          <a:effectLst/>
                          <a:latin typeface="Calibri" panose="020F0502020204030204" pitchFamily="34" charset="0"/>
                        </a:rPr>
                        <a:t>51</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45</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59</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9D08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43</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76</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50</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61</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69</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57</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90550">
                <a:tc>
                  <a:txBody>
                    <a:bodyPr/>
                    <a:lstStyle/>
                    <a:p>
                      <a:pPr algn="ctr" fontAlgn="ctr"/>
                      <a:r>
                        <a:rPr lang="fr-FR" sz="1200" b="0" i="0" u="none" strike="noStrike" baseline="0" dirty="0">
                          <a:solidFill>
                            <a:srgbClr val="0A2F60"/>
                          </a:solidFill>
                          <a:effectLst/>
                          <a:latin typeface="Calibri" panose="020F0502020204030204" pitchFamily="34" charset="0"/>
                        </a:rPr>
                        <a:t>46</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a:solidFill>
                            <a:srgbClr val="0A2F60"/>
                          </a:solidFill>
                          <a:effectLst/>
                          <a:latin typeface="Calibri" panose="020F0502020204030204" pitchFamily="34" charset="0"/>
                        </a:rPr>
                        <a:t>57</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dirty="0">
                          <a:solidFill>
                            <a:srgbClr val="0A2F60"/>
                          </a:solidFill>
                          <a:effectLst/>
                          <a:latin typeface="Calibri" panose="020F0502020204030204" pitchFamily="34" charset="0"/>
                        </a:rPr>
                        <a:t>62</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9D08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45</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53</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a:solidFill>
                            <a:srgbClr val="0A2F60"/>
                          </a:solidFill>
                          <a:effectLst/>
                          <a:latin typeface="Calibri" panose="020F0502020204030204" pitchFamily="34" charset="0"/>
                        </a:rPr>
                        <a:t>55</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dirty="0">
                          <a:solidFill>
                            <a:srgbClr val="0A2F60"/>
                          </a:solidFill>
                          <a:effectLst/>
                          <a:latin typeface="Calibri" panose="020F0502020204030204" pitchFamily="34" charset="0"/>
                        </a:rPr>
                        <a:t>43</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73</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49</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60</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63</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54</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90550">
                <a:tc>
                  <a:txBody>
                    <a:bodyPr/>
                    <a:lstStyle/>
                    <a:p>
                      <a:pPr algn="ctr" fontAlgn="ctr"/>
                      <a:r>
                        <a:rPr lang="fr-FR" sz="1200" b="0" i="0" u="none" strike="noStrike" baseline="0" dirty="0">
                          <a:solidFill>
                            <a:srgbClr val="0A2F60"/>
                          </a:solidFill>
                          <a:effectLst/>
                          <a:latin typeface="Calibri" panose="020F0502020204030204" pitchFamily="34" charset="0"/>
                        </a:rPr>
                        <a:t>18</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a:solidFill>
                            <a:srgbClr val="0A2F60"/>
                          </a:solidFill>
                          <a:effectLst/>
                          <a:latin typeface="Calibri" panose="020F0502020204030204" pitchFamily="34" charset="0"/>
                        </a:rPr>
                        <a:t>26</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a:solidFill>
                            <a:srgbClr val="0A2F60"/>
                          </a:solidFill>
                          <a:effectLst/>
                          <a:latin typeface="Calibri" panose="020F0502020204030204" pitchFamily="34" charset="0"/>
                        </a:rPr>
                        <a:t>28</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dirty="0">
                          <a:solidFill>
                            <a:srgbClr val="0A2F60"/>
                          </a:solidFill>
                          <a:effectLst/>
                          <a:latin typeface="Calibri" panose="020F0502020204030204" pitchFamily="34" charset="0"/>
                        </a:rPr>
                        <a:t>22</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a:solidFill>
                            <a:srgbClr val="0A2F60"/>
                          </a:solidFill>
                          <a:effectLst/>
                          <a:latin typeface="Calibri" panose="020F0502020204030204" pitchFamily="34" charset="0"/>
                        </a:rPr>
                        <a:t>30</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a:solidFill>
                            <a:srgbClr val="0A2F60"/>
                          </a:solidFill>
                          <a:effectLst/>
                          <a:latin typeface="Calibri" panose="020F0502020204030204" pitchFamily="34" charset="0"/>
                        </a:rPr>
                        <a:t>28</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FR" sz="1200" b="0" i="0" u="none" strike="noStrike" baseline="0" dirty="0">
                          <a:solidFill>
                            <a:srgbClr val="0A2F60"/>
                          </a:solidFill>
                          <a:effectLst/>
                          <a:latin typeface="Calibri" panose="020F0502020204030204" pitchFamily="34" charset="0"/>
                        </a:rPr>
                        <a:t>21</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41</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24</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5D2E">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29</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30</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c>
                  <a:txBody>
                    <a:bodyPr/>
                    <a:lstStyle/>
                    <a:p>
                      <a:pPr algn="ctr" fontAlgn="ctr"/>
                      <a:r>
                        <a:rPr lang="fr-FR" sz="1200" b="0" i="0" u="none" strike="noStrike" baseline="0" dirty="0">
                          <a:solidFill>
                            <a:srgbClr val="0A2F60"/>
                          </a:solidFill>
                          <a:effectLst/>
                          <a:latin typeface="Calibri" panose="020F0502020204030204" pitchFamily="34" charset="0"/>
                        </a:rPr>
                        <a:t>31</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C464">
                        <a:alpha val="60000"/>
                      </a:srgbClr>
                    </a:solidFill>
                  </a:tcPr>
                </a:tc>
              </a:tr>
            </a:tbl>
          </a:graphicData>
        </a:graphic>
      </p:graphicFrame>
      <p:sp>
        <p:nvSpPr>
          <p:cNvPr id="51" name="TextBox 26"/>
          <p:cNvSpPr txBox="1"/>
          <p:nvPr/>
        </p:nvSpPr>
        <p:spPr>
          <a:xfrm>
            <a:off x="0" y="6629400"/>
            <a:ext cx="1693092" cy="215444"/>
          </a:xfrm>
          <a:prstGeom prst="rect">
            <a:avLst/>
          </a:prstGeom>
          <a:noFill/>
        </p:spPr>
        <p:txBody>
          <a:bodyPr wrap="none" rtlCol="0">
            <a:spAutoFit/>
          </a:bodyPr>
          <a:lstStyle>
            <a:defPPr>
              <a:defRPr lang="nl-NL"/>
            </a:defPPr>
            <a:lvl1pPr>
              <a:defRPr sz="800">
                <a:latin typeface="+mj-lt"/>
              </a:defRPr>
            </a:lvl1pPr>
          </a:lstStyle>
          <a:p>
            <a:r>
              <a:rPr lang="en-GB" dirty="0"/>
              <a:t>B2. Would you be ready to share….?</a:t>
            </a:r>
          </a:p>
        </p:txBody>
      </p:sp>
      <p:sp>
        <p:nvSpPr>
          <p:cNvPr id="52" name="ZoneTexte 51"/>
          <p:cNvSpPr txBox="1"/>
          <p:nvPr/>
        </p:nvSpPr>
        <p:spPr>
          <a:xfrm>
            <a:off x="3886200" y="2895600"/>
            <a:ext cx="4023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66</a:t>
            </a:r>
            <a:endParaRPr lang="en-GB" sz="1200" b="1" dirty="0"/>
          </a:p>
        </p:txBody>
      </p:sp>
      <p:sp>
        <p:nvSpPr>
          <p:cNvPr id="53" name="ZoneTexte 52"/>
          <p:cNvSpPr txBox="1"/>
          <p:nvPr/>
        </p:nvSpPr>
        <p:spPr>
          <a:xfrm>
            <a:off x="3886200" y="3533001"/>
            <a:ext cx="4023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56</a:t>
            </a:r>
            <a:endParaRPr lang="en-GB" sz="1200" b="1" dirty="0"/>
          </a:p>
        </p:txBody>
      </p:sp>
      <p:sp>
        <p:nvSpPr>
          <p:cNvPr id="54" name="ZoneTexte 53"/>
          <p:cNvSpPr txBox="1"/>
          <p:nvPr/>
        </p:nvSpPr>
        <p:spPr>
          <a:xfrm>
            <a:off x="3886201" y="4142601"/>
            <a:ext cx="4023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55</a:t>
            </a:r>
            <a:endParaRPr lang="en-GB" sz="1200" b="1" dirty="0"/>
          </a:p>
        </p:txBody>
      </p:sp>
      <p:sp>
        <p:nvSpPr>
          <p:cNvPr id="55" name="ZoneTexte 54"/>
          <p:cNvSpPr txBox="1"/>
          <p:nvPr/>
        </p:nvSpPr>
        <p:spPr>
          <a:xfrm>
            <a:off x="3886200" y="4800600"/>
            <a:ext cx="4023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27</a:t>
            </a:r>
            <a:endParaRPr lang="en-GB" sz="1200" b="1" dirty="0"/>
          </a:p>
        </p:txBody>
      </p:sp>
      <p:grpSp>
        <p:nvGrpSpPr>
          <p:cNvPr id="3" name="Groupe 2"/>
          <p:cNvGrpSpPr/>
          <p:nvPr/>
        </p:nvGrpSpPr>
        <p:grpSpPr>
          <a:xfrm>
            <a:off x="5840035" y="5604933"/>
            <a:ext cx="2313365" cy="510179"/>
            <a:chOff x="5840035" y="6241586"/>
            <a:chExt cx="2313365" cy="326850"/>
          </a:xfrm>
        </p:grpSpPr>
        <p:sp>
          <p:nvSpPr>
            <p:cNvPr id="37" name="Rectangle 36"/>
            <p:cNvSpPr/>
            <p:nvPr/>
          </p:nvSpPr>
          <p:spPr>
            <a:xfrm>
              <a:off x="7196087" y="6241586"/>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sp>
          <p:nvSpPr>
            <p:cNvPr id="38" name="Rectangle 37"/>
            <p:cNvSpPr/>
            <p:nvPr/>
          </p:nvSpPr>
          <p:spPr bwMode="auto">
            <a:xfrm>
              <a:off x="5840035" y="6303847"/>
              <a:ext cx="103565" cy="78614"/>
            </a:xfrm>
            <a:prstGeom prst="rect">
              <a:avLst/>
            </a:prstGeom>
            <a:solidFill>
              <a:srgbClr val="E65D2E">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39" name="TextBox 26"/>
            <p:cNvSpPr txBox="1"/>
            <p:nvPr/>
          </p:nvSpPr>
          <p:spPr>
            <a:xfrm>
              <a:off x="5984901" y="6241606"/>
              <a:ext cx="949299" cy="326830"/>
            </a:xfrm>
            <a:prstGeom prst="rect">
              <a:avLst/>
            </a:prstGeom>
            <a:noFill/>
          </p:spPr>
          <p:txBody>
            <a:bodyPr wrap="squar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40" name="Rectangle 39"/>
            <p:cNvSpPr/>
            <p:nvPr/>
          </p:nvSpPr>
          <p:spPr bwMode="auto">
            <a:xfrm>
              <a:off x="7059235" y="6303830"/>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grpSp>
      <p:sp>
        <p:nvSpPr>
          <p:cNvPr id="42" name="Rectangle 41"/>
          <p:cNvSpPr/>
          <p:nvPr/>
        </p:nvSpPr>
        <p:spPr bwMode="auto">
          <a:xfrm>
            <a:off x="1289077" y="582477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43" name="TextBox 26"/>
          <p:cNvSpPr txBox="1"/>
          <p:nvPr/>
        </p:nvSpPr>
        <p:spPr>
          <a:xfrm>
            <a:off x="1357541" y="5715000"/>
            <a:ext cx="696024"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Certainly</a:t>
            </a:r>
          </a:p>
          <a:p>
            <a:pPr>
              <a:lnSpc>
                <a:spcPts val="1200"/>
              </a:lnSpc>
            </a:pPr>
            <a:r>
              <a:rPr lang="en-GB" sz="1050" dirty="0" smtClean="0">
                <a:solidFill>
                  <a:srgbClr val="002D5F"/>
                </a:solidFill>
                <a:latin typeface="+mj-lt"/>
              </a:rPr>
              <a:t> not</a:t>
            </a:r>
            <a:r>
              <a:rPr lang="en-GB" sz="1050" dirty="0">
                <a:solidFill>
                  <a:srgbClr val="002D5F"/>
                </a:solidFill>
                <a:latin typeface="+mj-lt"/>
              </a:rPr>
              <a:t>	</a:t>
            </a:r>
          </a:p>
        </p:txBody>
      </p:sp>
      <p:sp>
        <p:nvSpPr>
          <p:cNvPr id="44" name="Rectangle 43"/>
          <p:cNvSpPr/>
          <p:nvPr/>
        </p:nvSpPr>
        <p:spPr bwMode="auto">
          <a:xfrm>
            <a:off x="2113620" y="5812923"/>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45" name="TextBox 26"/>
          <p:cNvSpPr txBox="1"/>
          <p:nvPr/>
        </p:nvSpPr>
        <p:spPr>
          <a:xfrm>
            <a:off x="2185149" y="5715000"/>
            <a:ext cx="723275"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Probably </a:t>
            </a:r>
          </a:p>
          <a:p>
            <a:pPr>
              <a:lnSpc>
                <a:spcPts val="1200"/>
              </a:lnSpc>
            </a:pPr>
            <a:r>
              <a:rPr lang="en-GB" sz="1050" dirty="0" smtClean="0">
                <a:solidFill>
                  <a:srgbClr val="002D5F"/>
                </a:solidFill>
                <a:latin typeface="+mj-lt"/>
              </a:rPr>
              <a:t>not</a:t>
            </a:r>
            <a:endParaRPr lang="en-GB" sz="1050" dirty="0">
              <a:solidFill>
                <a:srgbClr val="002D5F"/>
              </a:solidFill>
              <a:latin typeface="+mj-lt"/>
            </a:endParaRPr>
          </a:p>
        </p:txBody>
      </p:sp>
      <p:sp>
        <p:nvSpPr>
          <p:cNvPr id="46" name="TextBox 26"/>
          <p:cNvSpPr txBox="1"/>
          <p:nvPr/>
        </p:nvSpPr>
        <p:spPr>
          <a:xfrm>
            <a:off x="3065027" y="5715000"/>
            <a:ext cx="668773"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Yes </a:t>
            </a:r>
            <a:br>
              <a:rPr lang="en-GB" sz="1050" dirty="0" smtClean="0">
                <a:solidFill>
                  <a:srgbClr val="002D5F"/>
                </a:solidFill>
                <a:latin typeface="+mj-lt"/>
              </a:rPr>
            </a:br>
            <a:r>
              <a:rPr lang="en-GB" sz="1050" dirty="0" smtClean="0">
                <a:solidFill>
                  <a:srgbClr val="002D5F"/>
                </a:solidFill>
                <a:latin typeface="+mj-lt"/>
              </a:rPr>
              <a:t>probably</a:t>
            </a:r>
            <a:endParaRPr lang="en-GB" sz="1050" dirty="0">
              <a:solidFill>
                <a:srgbClr val="002D5F"/>
              </a:solidFill>
              <a:latin typeface="+mj-lt"/>
            </a:endParaRPr>
          </a:p>
        </p:txBody>
      </p:sp>
      <p:sp>
        <p:nvSpPr>
          <p:cNvPr id="47" name="TextBox 26"/>
          <p:cNvSpPr txBox="1"/>
          <p:nvPr/>
        </p:nvSpPr>
        <p:spPr>
          <a:xfrm>
            <a:off x="3807905" y="5715000"/>
            <a:ext cx="657552"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Yes </a:t>
            </a:r>
            <a:br>
              <a:rPr lang="en-GB" sz="1050" dirty="0" smtClean="0">
                <a:solidFill>
                  <a:srgbClr val="002D5F"/>
                </a:solidFill>
                <a:latin typeface="+mj-lt"/>
              </a:rPr>
            </a:br>
            <a:r>
              <a:rPr lang="en-GB" sz="1050" dirty="0" smtClean="0">
                <a:solidFill>
                  <a:srgbClr val="002D5F"/>
                </a:solidFill>
                <a:latin typeface="+mj-lt"/>
              </a:rPr>
              <a:t>certainly</a:t>
            </a:r>
            <a:endParaRPr lang="en-GB" sz="1050" dirty="0">
              <a:solidFill>
                <a:srgbClr val="002D5F"/>
              </a:solidFill>
              <a:latin typeface="+mj-lt"/>
            </a:endParaRPr>
          </a:p>
        </p:txBody>
      </p:sp>
      <p:sp>
        <p:nvSpPr>
          <p:cNvPr id="48" name="Rectangle 47"/>
          <p:cNvSpPr/>
          <p:nvPr/>
        </p:nvSpPr>
        <p:spPr bwMode="auto">
          <a:xfrm>
            <a:off x="3032084" y="5791200"/>
            <a:ext cx="103565" cy="78614"/>
          </a:xfrm>
          <a:prstGeom prst="rect">
            <a:avLst/>
          </a:prstGeom>
          <a:solidFill>
            <a:srgbClr val="6ABCC5"/>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49" name="Rectangle 48"/>
          <p:cNvSpPr/>
          <p:nvPr/>
        </p:nvSpPr>
        <p:spPr bwMode="auto">
          <a:xfrm>
            <a:off x="3733800" y="5791200"/>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Tree>
    <p:extLst>
      <p:ext uri="{BB962C8B-B14F-4D97-AF65-F5344CB8AC3E}">
        <p14:creationId xmlns:p14="http://schemas.microsoft.com/office/powerpoint/2010/main" val="698331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763000" cy="823200"/>
          </a:xfrm>
          <a:ln>
            <a:solidFill>
              <a:schemeClr val="bg1"/>
            </a:solidFill>
          </a:ln>
        </p:spPr>
        <p:txBody>
          <a:bodyPr>
            <a:normAutofit fontScale="90000"/>
          </a:bodyPr>
          <a:lstStyle/>
          <a:p>
            <a:r>
              <a:rPr lang="en-GB" dirty="0" smtClean="0"/>
              <a:t>Respondents are really concerned about privacy when sharing data with third parties. They also fear hackers interfering with their driving.</a:t>
            </a:r>
            <a:endParaRPr lang="en-GB" dirty="0"/>
          </a:p>
        </p:txBody>
      </p:sp>
      <p:sp>
        <p:nvSpPr>
          <p:cNvPr id="29" name="TextBox 26"/>
          <p:cNvSpPr txBox="1"/>
          <p:nvPr/>
        </p:nvSpPr>
        <p:spPr>
          <a:xfrm>
            <a:off x="55781" y="6586877"/>
            <a:ext cx="3793026" cy="215444"/>
          </a:xfrm>
          <a:prstGeom prst="rect">
            <a:avLst/>
          </a:prstGeom>
          <a:noFill/>
        </p:spPr>
        <p:txBody>
          <a:bodyPr wrap="none" rtlCol="0">
            <a:spAutoFit/>
          </a:bodyPr>
          <a:lstStyle>
            <a:defPPr>
              <a:defRPr lang="nl-NL"/>
            </a:defPPr>
            <a:lvl1pPr>
              <a:defRPr sz="800">
                <a:latin typeface="+mj-lt"/>
              </a:defRPr>
            </a:lvl1pPr>
          </a:lstStyle>
          <a:p>
            <a:r>
              <a:rPr lang="en-GB" dirty="0"/>
              <a:t>B4. When sharing your vehicle data with third parties, how concerned are you about:</a:t>
            </a:r>
            <a:endParaRPr lang="fr-FR" dirty="0"/>
          </a:p>
        </p:txBody>
      </p:sp>
      <p:sp>
        <p:nvSpPr>
          <p:cNvPr id="30" name="TextBox 26"/>
          <p:cNvSpPr txBox="1"/>
          <p:nvPr/>
        </p:nvSpPr>
        <p:spPr>
          <a:xfrm>
            <a:off x="6630504" y="2040445"/>
            <a:ext cx="1217000" cy="230832"/>
          </a:xfrm>
          <a:prstGeom prst="rect">
            <a:avLst/>
          </a:prstGeom>
          <a:solidFill>
            <a:schemeClr val="bg1"/>
          </a:solidFill>
        </p:spPr>
        <p:txBody>
          <a:bodyPr wrap="none" rtlCol="0">
            <a:spAutoFit/>
          </a:bodyPr>
          <a:lstStyle/>
          <a:p>
            <a:pPr algn="ctr"/>
            <a:r>
              <a:rPr lang="en-GB" sz="900" b="1" dirty="0" smtClean="0">
                <a:latin typeface="+mj-lt"/>
              </a:rPr>
              <a:t>% of ‘very concerned’</a:t>
            </a:r>
            <a:endParaRPr lang="en-GB" sz="1100" b="1" dirty="0">
              <a:latin typeface="+mj-lt"/>
            </a:endParaRPr>
          </a:p>
        </p:txBody>
      </p:sp>
      <p:sp>
        <p:nvSpPr>
          <p:cNvPr id="32" name="TextBox 26"/>
          <p:cNvSpPr txBox="1"/>
          <p:nvPr/>
        </p:nvSpPr>
        <p:spPr>
          <a:xfrm>
            <a:off x="1305758" y="1866781"/>
            <a:ext cx="3571042" cy="307777"/>
          </a:xfrm>
          <a:prstGeom prst="rect">
            <a:avLst/>
          </a:prstGeom>
          <a:noFill/>
          <a:ln>
            <a:noFill/>
          </a:ln>
        </p:spPr>
        <p:txBody>
          <a:bodyPr wrap="none" rtlCol="0">
            <a:spAutoFit/>
          </a:bodyPr>
          <a:lstStyle>
            <a:defPPr>
              <a:defRPr lang="nl-NL"/>
            </a:defPPr>
            <a:lvl1pPr>
              <a:defRPr sz="1050" b="1">
                <a:solidFill>
                  <a:srgbClr val="002D5F"/>
                </a:solidFill>
                <a:latin typeface="Futura Std Light"/>
              </a:defRPr>
            </a:lvl1pPr>
          </a:lstStyle>
          <a:p>
            <a:pPr algn="ctr"/>
            <a:r>
              <a:rPr lang="en-GB" sz="1400" dirty="0" smtClean="0">
                <a:latin typeface="+mj-lt"/>
              </a:rPr>
              <a:t>Concern about sharing data with third parties</a:t>
            </a:r>
            <a:endParaRPr lang="en-GB" sz="1400" dirty="0">
              <a:latin typeface="+mj-lt"/>
            </a:endParaRPr>
          </a:p>
        </p:txBody>
      </p:sp>
      <p:sp>
        <p:nvSpPr>
          <p:cNvPr id="172" name="TextBox 26"/>
          <p:cNvSpPr txBox="1"/>
          <p:nvPr/>
        </p:nvSpPr>
        <p:spPr>
          <a:xfrm>
            <a:off x="3524891" y="2211169"/>
            <a:ext cx="1309974" cy="507831"/>
          </a:xfrm>
          <a:prstGeom prst="rect">
            <a:avLst/>
          </a:prstGeom>
          <a:noFill/>
        </p:spPr>
        <p:txBody>
          <a:bodyPr wrap="square" rtlCol="0">
            <a:spAutoFit/>
          </a:bodyPr>
          <a:lstStyle/>
          <a:p>
            <a:pPr algn="ctr"/>
            <a:r>
              <a:rPr lang="en-GB" sz="900" b="1" dirty="0" smtClean="0">
                <a:latin typeface="+mj-lt"/>
              </a:rPr>
              <a:t>% of </a:t>
            </a:r>
            <a:br>
              <a:rPr lang="en-GB" sz="900" b="1" dirty="0" smtClean="0">
                <a:latin typeface="+mj-lt"/>
              </a:rPr>
            </a:br>
            <a:r>
              <a:rPr lang="en-GB" sz="900" b="1" dirty="0" smtClean="0">
                <a:latin typeface="+mj-lt"/>
              </a:rPr>
              <a:t>‘very concerned</a:t>
            </a:r>
          </a:p>
          <a:p>
            <a:pPr algn="ctr"/>
            <a:r>
              <a:rPr lang="en-GB" sz="900" b="1" dirty="0" smtClean="0">
                <a:latin typeface="+mj-lt"/>
              </a:rPr>
              <a:t>+somewhat concerned’</a:t>
            </a:r>
            <a:endParaRPr lang="en-GB" sz="1100" b="1" dirty="0">
              <a:latin typeface="+mj-lt"/>
            </a:endParaRPr>
          </a:p>
        </p:txBody>
      </p:sp>
      <p:pic>
        <p:nvPicPr>
          <p:cNvPr id="173" name="Image 172"/>
          <p:cNvPicPr>
            <a:picLocks noChangeAspect="1"/>
          </p:cNvPicPr>
          <p:nvPr/>
        </p:nvPicPr>
        <p:blipFill>
          <a:blip r:embed="rId2"/>
          <a:stretch>
            <a:fillRect/>
          </a:stretch>
        </p:blipFill>
        <p:spPr>
          <a:xfrm>
            <a:off x="6270873" y="2557247"/>
            <a:ext cx="282327" cy="188218"/>
          </a:xfrm>
          <a:prstGeom prst="rect">
            <a:avLst/>
          </a:prstGeom>
        </p:spPr>
      </p:pic>
      <p:pic>
        <p:nvPicPr>
          <p:cNvPr id="174" name="Image 173"/>
          <p:cNvPicPr>
            <a:picLocks noChangeAspect="1"/>
          </p:cNvPicPr>
          <p:nvPr/>
        </p:nvPicPr>
        <p:blipFill>
          <a:blip r:embed="rId3"/>
          <a:stretch>
            <a:fillRect/>
          </a:stretch>
        </p:blipFill>
        <p:spPr>
          <a:xfrm>
            <a:off x="6629178" y="2557247"/>
            <a:ext cx="282327" cy="188218"/>
          </a:xfrm>
          <a:prstGeom prst="rect">
            <a:avLst/>
          </a:prstGeom>
        </p:spPr>
      </p:pic>
      <p:pic>
        <p:nvPicPr>
          <p:cNvPr id="175" name="Image 174"/>
          <p:cNvPicPr>
            <a:picLocks noChangeAspect="1"/>
          </p:cNvPicPr>
          <p:nvPr/>
        </p:nvPicPr>
        <p:blipFill>
          <a:blip r:embed="rId4"/>
          <a:stretch>
            <a:fillRect/>
          </a:stretch>
        </p:blipFill>
        <p:spPr>
          <a:xfrm>
            <a:off x="8455213" y="2557247"/>
            <a:ext cx="282327" cy="188218"/>
          </a:xfrm>
          <a:prstGeom prst="rect">
            <a:avLst/>
          </a:prstGeom>
        </p:spPr>
      </p:pic>
      <p:pic>
        <p:nvPicPr>
          <p:cNvPr id="176" name="Image 175"/>
          <p:cNvPicPr>
            <a:picLocks noChangeAspect="1"/>
          </p:cNvPicPr>
          <p:nvPr/>
        </p:nvPicPr>
        <p:blipFill>
          <a:blip r:embed="rId5"/>
          <a:stretch>
            <a:fillRect/>
          </a:stretch>
        </p:blipFill>
        <p:spPr>
          <a:xfrm>
            <a:off x="8810603" y="2557247"/>
            <a:ext cx="282327" cy="188218"/>
          </a:xfrm>
          <a:prstGeom prst="rect">
            <a:avLst/>
          </a:prstGeom>
        </p:spPr>
      </p:pic>
      <p:pic>
        <p:nvPicPr>
          <p:cNvPr id="177" name="Image 176"/>
          <p:cNvPicPr>
            <a:picLocks noChangeAspect="1"/>
          </p:cNvPicPr>
          <p:nvPr/>
        </p:nvPicPr>
        <p:blipFill>
          <a:blip r:embed="rId6"/>
          <a:stretch>
            <a:fillRect/>
          </a:stretch>
        </p:blipFill>
        <p:spPr>
          <a:xfrm>
            <a:off x="7330704" y="2557247"/>
            <a:ext cx="282327" cy="188218"/>
          </a:xfrm>
          <a:prstGeom prst="rect">
            <a:avLst/>
          </a:prstGeom>
        </p:spPr>
      </p:pic>
      <p:pic>
        <p:nvPicPr>
          <p:cNvPr id="178" name="Image 177"/>
          <p:cNvPicPr>
            <a:picLocks noChangeAspect="1"/>
          </p:cNvPicPr>
          <p:nvPr/>
        </p:nvPicPr>
        <p:blipFill>
          <a:blip r:embed="rId7"/>
          <a:stretch>
            <a:fillRect/>
          </a:stretch>
        </p:blipFill>
        <p:spPr>
          <a:xfrm>
            <a:off x="5220091" y="2557247"/>
            <a:ext cx="266309" cy="177540"/>
          </a:xfrm>
          <a:prstGeom prst="rect">
            <a:avLst/>
          </a:prstGeom>
        </p:spPr>
      </p:pic>
      <p:pic>
        <p:nvPicPr>
          <p:cNvPr id="179" name="Image 178"/>
          <p:cNvPicPr>
            <a:picLocks noChangeAspect="1"/>
          </p:cNvPicPr>
          <p:nvPr/>
        </p:nvPicPr>
        <p:blipFill>
          <a:blip r:embed="rId8"/>
          <a:stretch>
            <a:fillRect/>
          </a:stretch>
        </p:blipFill>
        <p:spPr>
          <a:xfrm>
            <a:off x="6988124" y="2557247"/>
            <a:ext cx="250876" cy="167251"/>
          </a:xfrm>
          <a:prstGeom prst="rect">
            <a:avLst/>
          </a:prstGeom>
        </p:spPr>
      </p:pic>
      <p:pic>
        <p:nvPicPr>
          <p:cNvPr id="180" name="Image 179"/>
          <p:cNvPicPr>
            <a:picLocks noChangeAspect="1"/>
          </p:cNvPicPr>
          <p:nvPr/>
        </p:nvPicPr>
        <p:blipFill>
          <a:blip r:embed="rId9"/>
          <a:stretch>
            <a:fillRect/>
          </a:stretch>
        </p:blipFill>
        <p:spPr>
          <a:xfrm>
            <a:off x="7718232" y="2557247"/>
            <a:ext cx="282327" cy="188218"/>
          </a:xfrm>
          <a:prstGeom prst="rect">
            <a:avLst/>
          </a:prstGeom>
        </p:spPr>
      </p:pic>
      <p:pic>
        <p:nvPicPr>
          <p:cNvPr id="181" name="Image 180"/>
          <p:cNvPicPr>
            <a:picLocks noChangeAspect="1"/>
          </p:cNvPicPr>
          <p:nvPr/>
        </p:nvPicPr>
        <p:blipFill>
          <a:blip r:embed="rId10"/>
          <a:stretch>
            <a:fillRect/>
          </a:stretch>
        </p:blipFill>
        <p:spPr>
          <a:xfrm>
            <a:off x="5562600" y="2557247"/>
            <a:ext cx="283304" cy="188869"/>
          </a:xfrm>
          <a:prstGeom prst="rect">
            <a:avLst/>
          </a:prstGeom>
        </p:spPr>
      </p:pic>
      <p:pic>
        <p:nvPicPr>
          <p:cNvPr id="182" name="Image 181"/>
          <p:cNvPicPr>
            <a:picLocks noChangeAspect="1"/>
          </p:cNvPicPr>
          <p:nvPr/>
        </p:nvPicPr>
        <p:blipFill>
          <a:blip r:embed="rId11"/>
          <a:stretch>
            <a:fillRect/>
          </a:stretch>
        </p:blipFill>
        <p:spPr>
          <a:xfrm>
            <a:off x="8099673" y="2557247"/>
            <a:ext cx="282327" cy="188218"/>
          </a:xfrm>
          <a:prstGeom prst="rect">
            <a:avLst/>
          </a:prstGeom>
        </p:spPr>
      </p:pic>
      <p:pic>
        <p:nvPicPr>
          <p:cNvPr id="183" name="Image 182"/>
          <p:cNvPicPr>
            <a:picLocks noChangeAspect="1"/>
          </p:cNvPicPr>
          <p:nvPr/>
        </p:nvPicPr>
        <p:blipFill>
          <a:blip r:embed="rId12"/>
          <a:stretch>
            <a:fillRect/>
          </a:stretch>
        </p:blipFill>
        <p:spPr>
          <a:xfrm>
            <a:off x="5883517" y="2557247"/>
            <a:ext cx="288683" cy="192455"/>
          </a:xfrm>
          <a:prstGeom prst="rect">
            <a:avLst/>
          </a:prstGeom>
        </p:spPr>
      </p:pic>
      <p:pic>
        <p:nvPicPr>
          <p:cNvPr id="184" name="Image 183"/>
          <p:cNvPicPr>
            <a:picLocks noChangeAspect="1"/>
          </p:cNvPicPr>
          <p:nvPr/>
        </p:nvPicPr>
        <p:blipFill>
          <a:blip r:embed="rId13"/>
          <a:stretch>
            <a:fillRect/>
          </a:stretch>
        </p:blipFill>
        <p:spPr>
          <a:xfrm>
            <a:off x="4876800" y="2557247"/>
            <a:ext cx="250210" cy="166807"/>
          </a:xfrm>
          <a:prstGeom prst="rect">
            <a:avLst/>
          </a:prstGeom>
        </p:spPr>
      </p:pic>
      <p:sp>
        <p:nvSpPr>
          <p:cNvPr id="185" name="TextBox 26"/>
          <p:cNvSpPr txBox="1"/>
          <p:nvPr/>
        </p:nvSpPr>
        <p:spPr>
          <a:xfrm>
            <a:off x="6553200" y="2320898"/>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186" name="TextBox 26"/>
          <p:cNvSpPr txBox="1"/>
          <p:nvPr/>
        </p:nvSpPr>
        <p:spPr>
          <a:xfrm>
            <a:off x="5105400" y="2320898"/>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187" name="TextBox 26"/>
          <p:cNvSpPr txBox="1"/>
          <p:nvPr/>
        </p:nvSpPr>
        <p:spPr>
          <a:xfrm>
            <a:off x="5791200" y="2320898"/>
            <a:ext cx="566181" cy="215444"/>
          </a:xfrm>
          <a:prstGeom prst="rect">
            <a:avLst/>
          </a:prstGeom>
          <a:noFill/>
        </p:spPr>
        <p:txBody>
          <a:bodyPr wrap="none" rtlCol="0">
            <a:spAutoFit/>
          </a:bodyPr>
          <a:lstStyle/>
          <a:p>
            <a:r>
              <a:rPr lang="en-GB" sz="800" dirty="0" smtClean="0"/>
              <a:t>Denmark</a:t>
            </a:r>
            <a:endParaRPr lang="en-GB" sz="1050" dirty="0"/>
          </a:p>
        </p:txBody>
      </p:sp>
      <p:sp>
        <p:nvSpPr>
          <p:cNvPr id="188" name="TextBox 26"/>
          <p:cNvSpPr txBox="1"/>
          <p:nvPr/>
        </p:nvSpPr>
        <p:spPr>
          <a:xfrm>
            <a:off x="6213157" y="2320898"/>
            <a:ext cx="492443" cy="215444"/>
          </a:xfrm>
          <a:prstGeom prst="rect">
            <a:avLst/>
          </a:prstGeom>
          <a:noFill/>
        </p:spPr>
        <p:txBody>
          <a:bodyPr wrap="none" rtlCol="0">
            <a:spAutoFit/>
          </a:bodyPr>
          <a:lstStyle/>
          <a:p>
            <a:r>
              <a:rPr lang="en-GB" sz="800" dirty="0" smtClean="0"/>
              <a:t>Finland</a:t>
            </a:r>
            <a:endParaRPr lang="en-GB" sz="1050" dirty="0"/>
          </a:p>
        </p:txBody>
      </p:sp>
      <p:sp>
        <p:nvSpPr>
          <p:cNvPr id="189" name="TextBox 26"/>
          <p:cNvSpPr txBox="1"/>
          <p:nvPr/>
        </p:nvSpPr>
        <p:spPr>
          <a:xfrm>
            <a:off x="5503976" y="2231949"/>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190" name="TextBox 26"/>
          <p:cNvSpPr txBox="1"/>
          <p:nvPr/>
        </p:nvSpPr>
        <p:spPr>
          <a:xfrm>
            <a:off x="7704178" y="2320898"/>
            <a:ext cx="293670" cy="215444"/>
          </a:xfrm>
          <a:prstGeom prst="rect">
            <a:avLst/>
          </a:prstGeom>
          <a:noFill/>
        </p:spPr>
        <p:txBody>
          <a:bodyPr wrap="none" rtlCol="0">
            <a:spAutoFit/>
          </a:bodyPr>
          <a:lstStyle/>
          <a:p>
            <a:r>
              <a:rPr lang="en-GB" sz="800" dirty="0" smtClean="0"/>
              <a:t>NL</a:t>
            </a:r>
            <a:endParaRPr lang="en-GB" sz="1050" dirty="0"/>
          </a:p>
        </p:txBody>
      </p:sp>
      <p:sp>
        <p:nvSpPr>
          <p:cNvPr id="191" name="TextBox 26"/>
          <p:cNvSpPr txBox="1"/>
          <p:nvPr/>
        </p:nvSpPr>
        <p:spPr>
          <a:xfrm>
            <a:off x="6899816" y="2320898"/>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192" name="TextBox 26"/>
          <p:cNvSpPr txBox="1"/>
          <p:nvPr/>
        </p:nvSpPr>
        <p:spPr>
          <a:xfrm>
            <a:off x="8840712" y="2320898"/>
            <a:ext cx="303288" cy="215444"/>
          </a:xfrm>
          <a:prstGeom prst="rect">
            <a:avLst/>
          </a:prstGeom>
          <a:noFill/>
        </p:spPr>
        <p:txBody>
          <a:bodyPr wrap="none" rtlCol="0">
            <a:spAutoFit/>
          </a:bodyPr>
          <a:lstStyle/>
          <a:p>
            <a:pPr algn="ctr"/>
            <a:r>
              <a:rPr lang="en-GB" sz="800" dirty="0" smtClean="0"/>
              <a:t>UK</a:t>
            </a:r>
            <a:endParaRPr lang="en-GB" sz="1050" dirty="0"/>
          </a:p>
        </p:txBody>
      </p:sp>
      <p:sp>
        <p:nvSpPr>
          <p:cNvPr id="193" name="TextBox 26"/>
          <p:cNvSpPr txBox="1"/>
          <p:nvPr/>
        </p:nvSpPr>
        <p:spPr>
          <a:xfrm>
            <a:off x="8388426" y="2320898"/>
            <a:ext cx="413896" cy="215444"/>
          </a:xfrm>
          <a:prstGeom prst="rect">
            <a:avLst/>
          </a:prstGeom>
          <a:noFill/>
        </p:spPr>
        <p:txBody>
          <a:bodyPr wrap="none" rtlCol="0">
            <a:spAutoFit/>
          </a:bodyPr>
          <a:lstStyle/>
          <a:p>
            <a:r>
              <a:rPr lang="en-GB" sz="800" dirty="0" smtClean="0"/>
              <a:t>Spain</a:t>
            </a:r>
            <a:endParaRPr lang="en-GB" sz="1050" dirty="0"/>
          </a:p>
        </p:txBody>
      </p:sp>
      <p:sp>
        <p:nvSpPr>
          <p:cNvPr id="194" name="TextBox 26"/>
          <p:cNvSpPr txBox="1"/>
          <p:nvPr/>
        </p:nvSpPr>
        <p:spPr>
          <a:xfrm>
            <a:off x="7331998" y="2320898"/>
            <a:ext cx="364202" cy="215444"/>
          </a:xfrm>
          <a:prstGeom prst="rect">
            <a:avLst/>
          </a:prstGeom>
          <a:noFill/>
        </p:spPr>
        <p:txBody>
          <a:bodyPr wrap="none" rtlCol="0">
            <a:spAutoFit/>
          </a:bodyPr>
          <a:lstStyle/>
          <a:p>
            <a:r>
              <a:rPr lang="en-GB" sz="800" dirty="0" smtClean="0"/>
              <a:t>Italy</a:t>
            </a:r>
            <a:endParaRPr lang="en-GB" sz="1050" dirty="0"/>
          </a:p>
        </p:txBody>
      </p:sp>
      <p:sp>
        <p:nvSpPr>
          <p:cNvPr id="195" name="TextBox 26"/>
          <p:cNvSpPr txBox="1"/>
          <p:nvPr/>
        </p:nvSpPr>
        <p:spPr>
          <a:xfrm>
            <a:off x="7983390" y="2320898"/>
            <a:ext cx="474810" cy="215444"/>
          </a:xfrm>
          <a:prstGeom prst="rect">
            <a:avLst/>
          </a:prstGeom>
          <a:noFill/>
        </p:spPr>
        <p:txBody>
          <a:bodyPr wrap="none" rtlCol="0">
            <a:spAutoFit/>
          </a:bodyPr>
          <a:lstStyle/>
          <a:p>
            <a:r>
              <a:rPr lang="en-GB" sz="800" dirty="0" smtClean="0"/>
              <a:t>Poland</a:t>
            </a:r>
            <a:endParaRPr lang="en-GB" sz="1050" dirty="0"/>
          </a:p>
        </p:txBody>
      </p:sp>
      <p:sp>
        <p:nvSpPr>
          <p:cNvPr id="196" name="TextBox 26"/>
          <p:cNvSpPr txBox="1"/>
          <p:nvPr/>
        </p:nvSpPr>
        <p:spPr>
          <a:xfrm>
            <a:off x="4724400" y="2321305"/>
            <a:ext cx="481222" cy="215444"/>
          </a:xfrm>
          <a:prstGeom prst="rect">
            <a:avLst/>
          </a:prstGeom>
          <a:noFill/>
        </p:spPr>
        <p:txBody>
          <a:bodyPr wrap="none" rtlCol="0">
            <a:spAutoFit/>
          </a:bodyPr>
          <a:lstStyle/>
          <a:p>
            <a:pPr algn="ctr"/>
            <a:r>
              <a:rPr lang="en-GB" sz="800" dirty="0" smtClean="0"/>
              <a:t>Austria</a:t>
            </a:r>
            <a:endParaRPr lang="en-GB" sz="1050" dirty="0"/>
          </a:p>
        </p:txBody>
      </p:sp>
      <p:graphicFrame>
        <p:nvGraphicFramePr>
          <p:cNvPr id="6" name="Graphique 5"/>
          <p:cNvGraphicFramePr/>
          <p:nvPr>
            <p:extLst>
              <p:ext uri="{D42A27DB-BD31-4B8C-83A1-F6EECF244321}">
                <p14:modId xmlns:p14="http://schemas.microsoft.com/office/powerpoint/2010/main" val="2427081199"/>
              </p:ext>
            </p:extLst>
          </p:nvPr>
        </p:nvGraphicFramePr>
        <p:xfrm>
          <a:off x="72000" y="2438400"/>
          <a:ext cx="4055277" cy="4097926"/>
        </p:xfrm>
        <a:graphic>
          <a:graphicData uri="http://schemas.openxmlformats.org/drawingml/2006/chart">
            <c:chart xmlns:c="http://schemas.openxmlformats.org/drawingml/2006/chart" xmlns:r="http://schemas.openxmlformats.org/officeDocument/2006/relationships" r:id="rId14"/>
          </a:graphicData>
        </a:graphic>
      </p:graphicFrame>
      <p:sp>
        <p:nvSpPr>
          <p:cNvPr id="49" name="ZoneTexte 48"/>
          <p:cNvSpPr txBox="1"/>
          <p:nvPr/>
        </p:nvSpPr>
        <p:spPr>
          <a:xfrm>
            <a:off x="4114800" y="2923401"/>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88</a:t>
            </a:r>
            <a:endParaRPr lang="en-GB" sz="1200" b="1" dirty="0"/>
          </a:p>
        </p:txBody>
      </p:sp>
      <p:graphicFrame>
        <p:nvGraphicFramePr>
          <p:cNvPr id="12" name="Tableau 11"/>
          <p:cNvGraphicFramePr>
            <a:graphicFrameLocks noGrp="1"/>
          </p:cNvGraphicFramePr>
          <p:nvPr>
            <p:extLst>
              <p:ext uri="{D42A27DB-BD31-4B8C-83A1-F6EECF244321}">
                <p14:modId xmlns:p14="http://schemas.microsoft.com/office/powerpoint/2010/main" val="684362539"/>
              </p:ext>
            </p:extLst>
          </p:nvPr>
        </p:nvGraphicFramePr>
        <p:xfrm>
          <a:off x="4876800" y="2819400"/>
          <a:ext cx="4267200" cy="3064093"/>
        </p:xfrm>
        <a:graphic>
          <a:graphicData uri="http://schemas.openxmlformats.org/drawingml/2006/table">
            <a:tbl>
              <a:tblPr/>
              <a:tblGrid>
                <a:gridCol w="355600"/>
                <a:gridCol w="355600"/>
                <a:gridCol w="355600"/>
                <a:gridCol w="355600"/>
                <a:gridCol w="355600"/>
                <a:gridCol w="355600"/>
                <a:gridCol w="355600"/>
                <a:gridCol w="355600"/>
                <a:gridCol w="355600"/>
                <a:gridCol w="355600"/>
                <a:gridCol w="355600"/>
                <a:gridCol w="355600"/>
              </a:tblGrid>
              <a:tr h="609600">
                <a:tc>
                  <a:txBody>
                    <a:bodyPr/>
                    <a:lstStyle/>
                    <a:p>
                      <a:pPr algn="ctr" fontAlgn="ctr"/>
                      <a:r>
                        <a:rPr lang="fr-FR" sz="1200" b="0" i="0" u="none" strike="noStrike" baseline="0" dirty="0">
                          <a:solidFill>
                            <a:srgbClr val="000080"/>
                          </a:solidFill>
                          <a:effectLst/>
                          <a:latin typeface="+mj-lt"/>
                        </a:rPr>
                        <a:t>68</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49</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57</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41</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50</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52</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65</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34</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a:solidFill>
                            <a:srgbClr val="000080"/>
                          </a:solidFill>
                          <a:effectLst/>
                          <a:latin typeface="+mj-lt"/>
                        </a:rPr>
                        <a:t>44</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62</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62</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57</a:t>
                      </a:r>
                    </a:p>
                  </a:txBody>
                  <a:tcPr marL="5715" marR="5715" marT="5715" marB="0" anchor="ctr">
                    <a:lnL>
                      <a:noFill/>
                    </a:lnL>
                    <a:lnR>
                      <a:noFill/>
                    </a:lnR>
                    <a:lnT>
                      <a:noFill/>
                    </a:lnT>
                    <a:lnB>
                      <a:noFill/>
                    </a:lnB>
                    <a:solidFill>
                      <a:srgbClr val="97C464">
                        <a:alpha val="60000"/>
                      </a:srgbClr>
                    </a:solidFill>
                  </a:tcPr>
                </a:tc>
              </a:tr>
              <a:tr h="609600">
                <a:tc>
                  <a:txBody>
                    <a:bodyPr/>
                    <a:lstStyle/>
                    <a:p>
                      <a:pPr algn="ctr" fontAlgn="ctr"/>
                      <a:r>
                        <a:rPr lang="fr-FR" sz="1200" b="0" i="0" u="none" strike="noStrike" baseline="0" dirty="0">
                          <a:solidFill>
                            <a:srgbClr val="000080"/>
                          </a:solidFill>
                          <a:effectLst/>
                          <a:latin typeface="+mj-lt"/>
                        </a:rPr>
                        <a:t>60</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50</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53</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38</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46</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50</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58</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41</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43</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57</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60</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a:solidFill>
                            <a:srgbClr val="000080"/>
                          </a:solidFill>
                          <a:effectLst/>
                          <a:latin typeface="+mj-lt"/>
                        </a:rPr>
                        <a:t>54</a:t>
                      </a:r>
                    </a:p>
                  </a:txBody>
                  <a:tcPr marL="5715" marR="5715" marT="5715" marB="0" anchor="ctr">
                    <a:lnL>
                      <a:noFill/>
                    </a:lnL>
                    <a:lnR>
                      <a:noFill/>
                    </a:lnR>
                    <a:lnT>
                      <a:noFill/>
                    </a:lnT>
                    <a:lnB>
                      <a:noFill/>
                    </a:lnB>
                  </a:tcPr>
                </a:tc>
              </a:tr>
              <a:tr h="609600">
                <a:tc>
                  <a:txBody>
                    <a:bodyPr/>
                    <a:lstStyle/>
                    <a:p>
                      <a:pPr algn="ctr" fontAlgn="ctr"/>
                      <a:r>
                        <a:rPr lang="fr-FR" sz="1200" b="0" i="0" u="none" strike="noStrike" baseline="0" dirty="0">
                          <a:solidFill>
                            <a:srgbClr val="000080"/>
                          </a:solidFill>
                          <a:effectLst/>
                          <a:latin typeface="+mj-lt"/>
                        </a:rPr>
                        <a:t>61</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45</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56</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39</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a:solidFill>
                            <a:srgbClr val="000080"/>
                          </a:solidFill>
                          <a:effectLst/>
                          <a:latin typeface="+mj-lt"/>
                        </a:rPr>
                        <a:t>49</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44</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62</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31</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45</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53</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a:solidFill>
                            <a:srgbClr val="000080"/>
                          </a:solidFill>
                          <a:effectLst/>
                          <a:latin typeface="+mj-lt"/>
                        </a:rPr>
                        <a:t>48</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55</a:t>
                      </a:r>
                    </a:p>
                  </a:txBody>
                  <a:tcPr marL="5715" marR="5715" marT="5715" marB="0" anchor="ctr">
                    <a:lnL>
                      <a:noFill/>
                    </a:lnL>
                    <a:lnR>
                      <a:noFill/>
                    </a:lnR>
                    <a:lnT>
                      <a:noFill/>
                    </a:lnT>
                    <a:lnB>
                      <a:noFill/>
                    </a:lnB>
                    <a:solidFill>
                      <a:srgbClr val="97C464">
                        <a:alpha val="60000"/>
                      </a:srgbClr>
                    </a:solidFill>
                  </a:tcPr>
                </a:tc>
              </a:tr>
              <a:tr h="685800">
                <a:tc>
                  <a:txBody>
                    <a:bodyPr/>
                    <a:lstStyle/>
                    <a:p>
                      <a:pPr algn="ctr" fontAlgn="ctr"/>
                      <a:r>
                        <a:rPr lang="fr-FR" sz="1200" b="0" i="0" u="none" strike="noStrike" baseline="0" dirty="0">
                          <a:solidFill>
                            <a:srgbClr val="000080"/>
                          </a:solidFill>
                          <a:effectLst/>
                          <a:latin typeface="+mj-lt"/>
                        </a:rPr>
                        <a:t>49</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34</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a:solidFill>
                            <a:srgbClr val="000080"/>
                          </a:solidFill>
                          <a:effectLst/>
                          <a:latin typeface="+mj-lt"/>
                        </a:rPr>
                        <a:t>37</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28</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31</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39</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48</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26</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30</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43</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38</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42</a:t>
                      </a:r>
                    </a:p>
                  </a:txBody>
                  <a:tcPr marL="5715" marR="5715" marT="5715" marB="0" anchor="ctr">
                    <a:lnL>
                      <a:noFill/>
                    </a:lnL>
                    <a:lnR>
                      <a:noFill/>
                    </a:lnR>
                    <a:lnT>
                      <a:noFill/>
                    </a:lnT>
                    <a:lnB>
                      <a:noFill/>
                    </a:lnB>
                    <a:solidFill>
                      <a:srgbClr val="97C464">
                        <a:alpha val="60000"/>
                      </a:srgbClr>
                    </a:solidFill>
                  </a:tcPr>
                </a:tc>
              </a:tr>
              <a:tr h="549493">
                <a:tc>
                  <a:txBody>
                    <a:bodyPr/>
                    <a:lstStyle/>
                    <a:p>
                      <a:pPr algn="ctr" fontAlgn="ctr"/>
                      <a:r>
                        <a:rPr lang="fr-FR" sz="1200" b="0" i="0" u="none" strike="noStrike" baseline="0" dirty="0">
                          <a:solidFill>
                            <a:srgbClr val="000080"/>
                          </a:solidFill>
                          <a:effectLst/>
                          <a:latin typeface="+mj-lt"/>
                        </a:rPr>
                        <a:t>34</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a:solidFill>
                            <a:srgbClr val="000080"/>
                          </a:solidFill>
                          <a:effectLst/>
                          <a:latin typeface="+mj-lt"/>
                        </a:rPr>
                        <a:t>29</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34</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dirty="0">
                          <a:solidFill>
                            <a:srgbClr val="000080"/>
                          </a:solidFill>
                          <a:effectLst/>
                          <a:latin typeface="+mj-lt"/>
                        </a:rPr>
                        <a:t>15</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31</a:t>
                      </a:r>
                    </a:p>
                  </a:txBody>
                  <a:tcPr marL="5715" marR="5715" marT="5715" marB="0" anchor="ctr">
                    <a:lnL>
                      <a:noFill/>
                    </a:lnL>
                    <a:lnR>
                      <a:noFill/>
                    </a:lnR>
                    <a:lnT>
                      <a:noFill/>
                    </a:lnT>
                    <a:lnB>
                      <a:noFill/>
                    </a:lnB>
                    <a:solidFill>
                      <a:srgbClr val="A9D08E"/>
                    </a:solidFill>
                  </a:tcPr>
                </a:tc>
                <a:tc>
                  <a:txBody>
                    <a:bodyPr/>
                    <a:lstStyle/>
                    <a:p>
                      <a:pPr algn="ctr" fontAlgn="ctr"/>
                      <a:r>
                        <a:rPr lang="fr-FR" sz="1200" b="0" i="0" u="none" strike="noStrike" baseline="0">
                          <a:solidFill>
                            <a:srgbClr val="000080"/>
                          </a:solidFill>
                          <a:effectLst/>
                          <a:latin typeface="+mj-lt"/>
                        </a:rPr>
                        <a:t>27</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34</a:t>
                      </a:r>
                    </a:p>
                  </a:txBody>
                  <a:tcPr marL="5715" marR="5715" marT="5715" marB="0" anchor="ctr">
                    <a:lnL>
                      <a:noFill/>
                    </a:lnL>
                    <a:lnR>
                      <a:noFill/>
                    </a:lnR>
                    <a:lnT>
                      <a:noFill/>
                    </a:lnT>
                    <a:lnB>
                      <a:noFill/>
                    </a:lnB>
                    <a:solidFill>
                      <a:srgbClr val="97C464">
                        <a:alpha val="60000"/>
                      </a:srgbClr>
                    </a:solidFill>
                  </a:tcPr>
                </a:tc>
                <a:tc>
                  <a:txBody>
                    <a:bodyPr/>
                    <a:lstStyle/>
                    <a:p>
                      <a:pPr algn="ctr" fontAlgn="ctr"/>
                      <a:r>
                        <a:rPr lang="fr-FR" sz="1200" b="0" i="0" u="none" strike="noStrike" baseline="0">
                          <a:solidFill>
                            <a:srgbClr val="000080"/>
                          </a:solidFill>
                          <a:effectLst/>
                          <a:latin typeface="+mj-lt"/>
                        </a:rPr>
                        <a:t>15</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28</a:t>
                      </a:r>
                    </a:p>
                  </a:txBody>
                  <a:tcPr marL="5715" marR="5715" marT="5715" marB="0" anchor="ctr">
                    <a:lnL>
                      <a:noFill/>
                    </a:lnL>
                    <a:lnR>
                      <a:noFill/>
                    </a:lnR>
                    <a:lnT>
                      <a:noFill/>
                    </a:lnT>
                    <a:lnB>
                      <a:noFill/>
                    </a:lnB>
                    <a:solidFill>
                      <a:srgbClr val="E65D2E">
                        <a:alpha val="60000"/>
                      </a:srgbClr>
                    </a:solidFill>
                  </a:tcPr>
                </a:tc>
                <a:tc>
                  <a:txBody>
                    <a:bodyPr/>
                    <a:lstStyle/>
                    <a:p>
                      <a:pPr algn="ctr" fontAlgn="ctr"/>
                      <a:r>
                        <a:rPr lang="fr-FR" sz="1200" b="0" i="0" u="none" strike="noStrike" baseline="0" dirty="0">
                          <a:solidFill>
                            <a:srgbClr val="000080"/>
                          </a:solidFill>
                          <a:effectLst/>
                          <a:latin typeface="+mj-lt"/>
                        </a:rPr>
                        <a:t>28</a:t>
                      </a:r>
                    </a:p>
                  </a:txBody>
                  <a:tcPr marL="5715" marR="5715" marT="5715" marB="0" anchor="ctr">
                    <a:lnL>
                      <a:noFill/>
                    </a:lnL>
                    <a:lnR>
                      <a:noFill/>
                    </a:lnR>
                    <a:lnT>
                      <a:noFill/>
                    </a:lnT>
                    <a:lnB>
                      <a:noFill/>
                    </a:lnB>
                  </a:tcPr>
                </a:tc>
                <a:tc>
                  <a:txBody>
                    <a:bodyPr/>
                    <a:lstStyle/>
                    <a:p>
                      <a:pPr algn="ctr" fontAlgn="ctr"/>
                      <a:r>
                        <a:rPr lang="fr-FR" sz="1200" b="0" i="0" u="none" strike="noStrike" baseline="0" dirty="0">
                          <a:solidFill>
                            <a:srgbClr val="000080"/>
                          </a:solidFill>
                          <a:effectLst/>
                          <a:latin typeface="+mj-lt"/>
                        </a:rPr>
                        <a:t>34</a:t>
                      </a:r>
                    </a:p>
                  </a:txBody>
                  <a:tcPr marL="5715" marR="5715" marT="5715" marB="0" anchor="ctr">
                    <a:lnL>
                      <a:noFill/>
                    </a:lnL>
                    <a:lnR>
                      <a:noFill/>
                    </a:lnR>
                    <a:lnT>
                      <a:noFill/>
                    </a:lnT>
                    <a:lnB>
                      <a:noFill/>
                    </a:lnB>
                    <a:solidFill>
                      <a:srgbClr val="A9D08E">
                        <a:alpha val="60000"/>
                      </a:srgbClr>
                    </a:solidFill>
                  </a:tcPr>
                </a:tc>
                <a:tc>
                  <a:txBody>
                    <a:bodyPr/>
                    <a:lstStyle/>
                    <a:p>
                      <a:pPr algn="ctr" fontAlgn="ctr"/>
                      <a:r>
                        <a:rPr lang="fr-FR" sz="1200" b="0" i="0" u="none" strike="noStrike" baseline="0" dirty="0">
                          <a:solidFill>
                            <a:srgbClr val="000080"/>
                          </a:solidFill>
                          <a:effectLst/>
                          <a:latin typeface="+mj-lt"/>
                        </a:rPr>
                        <a:t>27</a:t>
                      </a:r>
                    </a:p>
                  </a:txBody>
                  <a:tcPr marL="5715" marR="5715" marT="5715" marB="0" anchor="ctr">
                    <a:lnL>
                      <a:noFill/>
                    </a:lnL>
                    <a:lnR>
                      <a:noFill/>
                    </a:lnR>
                    <a:lnT>
                      <a:noFill/>
                    </a:lnT>
                    <a:lnB>
                      <a:noFill/>
                    </a:lnB>
                  </a:tcPr>
                </a:tc>
              </a:tr>
            </a:tbl>
          </a:graphicData>
        </a:graphic>
      </p:graphicFrame>
      <p:sp>
        <p:nvSpPr>
          <p:cNvPr id="54" name="ZoneTexte 53"/>
          <p:cNvSpPr txBox="1"/>
          <p:nvPr/>
        </p:nvSpPr>
        <p:spPr>
          <a:xfrm>
            <a:off x="4114800" y="5590401"/>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70</a:t>
            </a:r>
            <a:endParaRPr lang="en-GB" sz="1200" b="1" dirty="0"/>
          </a:p>
        </p:txBody>
      </p:sp>
      <p:sp>
        <p:nvSpPr>
          <p:cNvPr id="55" name="ZoneTexte 54"/>
          <p:cNvSpPr txBox="1"/>
          <p:nvPr/>
        </p:nvSpPr>
        <p:spPr>
          <a:xfrm>
            <a:off x="4114800" y="3609201"/>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85</a:t>
            </a:r>
            <a:endParaRPr lang="en-GB" sz="1200" b="1" dirty="0"/>
          </a:p>
        </p:txBody>
      </p:sp>
      <p:sp>
        <p:nvSpPr>
          <p:cNvPr id="57" name="ZoneTexte 56"/>
          <p:cNvSpPr txBox="1"/>
          <p:nvPr/>
        </p:nvSpPr>
        <p:spPr>
          <a:xfrm>
            <a:off x="4114800" y="4267200"/>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86</a:t>
            </a:r>
            <a:endParaRPr lang="en-GB" sz="1200" b="1" dirty="0"/>
          </a:p>
        </p:txBody>
      </p:sp>
      <p:sp>
        <p:nvSpPr>
          <p:cNvPr id="58" name="ZoneTexte 57"/>
          <p:cNvSpPr txBox="1"/>
          <p:nvPr/>
        </p:nvSpPr>
        <p:spPr>
          <a:xfrm>
            <a:off x="4114800" y="4953000"/>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75</a:t>
            </a:r>
            <a:endParaRPr lang="en-GB" sz="1200" b="1" dirty="0"/>
          </a:p>
        </p:txBody>
      </p:sp>
      <p:sp>
        <p:nvSpPr>
          <p:cNvPr id="47" name="TextBox 26"/>
          <p:cNvSpPr txBox="1"/>
          <p:nvPr/>
        </p:nvSpPr>
        <p:spPr>
          <a:xfrm>
            <a:off x="5504270" y="6153090"/>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48" name="Rectangle 47"/>
          <p:cNvSpPr/>
          <p:nvPr/>
        </p:nvSpPr>
        <p:spPr>
          <a:xfrm>
            <a:off x="6667439" y="6117103"/>
            <a:ext cx="957313" cy="246221"/>
          </a:xfrm>
          <a:prstGeom prst="rect">
            <a:avLst/>
          </a:prstGeom>
          <a:noFill/>
        </p:spPr>
        <p:txBody>
          <a:bodyPr wrap="square" rtlCol="0">
            <a:spAutoFit/>
          </a:bodyPr>
          <a:lstStyle/>
          <a:p>
            <a:pPr>
              <a:lnSpc>
                <a:spcPts val="1200"/>
              </a:lnSpc>
            </a:pPr>
            <a:r>
              <a:rPr lang="en-GB" sz="1000" dirty="0" smtClean="0">
                <a:latin typeface="+mj-lt"/>
              </a:rPr>
              <a:t>Above average</a:t>
            </a:r>
            <a:endParaRPr lang="en-GB" sz="1000" dirty="0">
              <a:latin typeface="+mj-lt"/>
            </a:endParaRPr>
          </a:p>
        </p:txBody>
      </p:sp>
      <p:sp>
        <p:nvSpPr>
          <p:cNvPr id="50" name="Rectangle 49"/>
          <p:cNvSpPr/>
          <p:nvPr/>
        </p:nvSpPr>
        <p:spPr bwMode="auto">
          <a:xfrm>
            <a:off x="6622583" y="6209999"/>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1" name="Rectangle 50"/>
          <p:cNvSpPr/>
          <p:nvPr/>
        </p:nvSpPr>
        <p:spPr bwMode="auto">
          <a:xfrm>
            <a:off x="917391" y="6226132"/>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2" name="TextBox 26"/>
          <p:cNvSpPr txBox="1"/>
          <p:nvPr/>
        </p:nvSpPr>
        <p:spPr>
          <a:xfrm>
            <a:off x="985855" y="6116362"/>
            <a:ext cx="1026243"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Not concerned </a:t>
            </a:r>
            <a:br>
              <a:rPr lang="en-GB" sz="1050" dirty="0" smtClean="0">
                <a:solidFill>
                  <a:srgbClr val="002D5F"/>
                </a:solidFill>
                <a:latin typeface="+mj-lt"/>
              </a:rPr>
            </a:br>
            <a:r>
              <a:rPr lang="en-GB" sz="1050" dirty="0" smtClean="0">
                <a:solidFill>
                  <a:srgbClr val="002D5F"/>
                </a:solidFill>
                <a:latin typeface="+mj-lt"/>
              </a:rPr>
              <a:t>at all</a:t>
            </a:r>
            <a:endParaRPr lang="en-GB" sz="1050" dirty="0">
              <a:solidFill>
                <a:srgbClr val="002D5F"/>
              </a:solidFill>
              <a:latin typeface="+mj-lt"/>
            </a:endParaRPr>
          </a:p>
        </p:txBody>
      </p:sp>
      <p:sp>
        <p:nvSpPr>
          <p:cNvPr id="53" name="Rectangle 52"/>
          <p:cNvSpPr/>
          <p:nvPr/>
        </p:nvSpPr>
        <p:spPr bwMode="auto">
          <a:xfrm>
            <a:off x="1970237" y="6214285"/>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6" name="TextBox 26"/>
          <p:cNvSpPr txBox="1"/>
          <p:nvPr/>
        </p:nvSpPr>
        <p:spPr>
          <a:xfrm>
            <a:off x="2041766" y="6116362"/>
            <a:ext cx="763351"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Not</a:t>
            </a:r>
            <a:br>
              <a:rPr lang="en-GB" sz="1050" dirty="0" smtClean="0">
                <a:solidFill>
                  <a:srgbClr val="002D5F"/>
                </a:solidFill>
                <a:latin typeface="+mj-lt"/>
              </a:rPr>
            </a:br>
            <a:r>
              <a:rPr lang="en-GB" sz="1050" dirty="0" smtClean="0">
                <a:solidFill>
                  <a:srgbClr val="002D5F"/>
                </a:solidFill>
                <a:latin typeface="+mj-lt"/>
              </a:rPr>
              <a:t>concerned</a:t>
            </a:r>
            <a:endParaRPr lang="en-GB" sz="1050" dirty="0">
              <a:solidFill>
                <a:srgbClr val="002D5F"/>
              </a:solidFill>
              <a:latin typeface="+mj-lt"/>
            </a:endParaRPr>
          </a:p>
        </p:txBody>
      </p:sp>
      <p:sp>
        <p:nvSpPr>
          <p:cNvPr id="59" name="TextBox 26"/>
          <p:cNvSpPr txBox="1"/>
          <p:nvPr/>
        </p:nvSpPr>
        <p:spPr>
          <a:xfrm>
            <a:off x="2807041" y="6116362"/>
            <a:ext cx="777777" cy="246221"/>
          </a:xfrm>
          <a:prstGeom prst="rect">
            <a:avLst/>
          </a:prstGeom>
          <a:noFill/>
        </p:spPr>
        <p:txBody>
          <a:bodyPr wrap="none" rtlCol="0">
            <a:spAutoFit/>
          </a:bodyPr>
          <a:lstStyle/>
          <a:p>
            <a:pPr>
              <a:lnSpc>
                <a:spcPts val="1200"/>
              </a:lnSpc>
            </a:pPr>
            <a:r>
              <a:rPr lang="en-GB" sz="1050" dirty="0" smtClean="0">
                <a:solidFill>
                  <a:srgbClr val="002D5F"/>
                </a:solidFill>
                <a:latin typeface="+mj-lt"/>
              </a:rPr>
              <a:t>Concerned</a:t>
            </a:r>
            <a:endParaRPr lang="en-GB" sz="1050" dirty="0">
              <a:solidFill>
                <a:srgbClr val="002D5F"/>
              </a:solidFill>
              <a:latin typeface="+mj-lt"/>
            </a:endParaRPr>
          </a:p>
        </p:txBody>
      </p:sp>
      <p:sp>
        <p:nvSpPr>
          <p:cNvPr id="60" name="TextBox 26"/>
          <p:cNvSpPr txBox="1"/>
          <p:nvPr/>
        </p:nvSpPr>
        <p:spPr>
          <a:xfrm>
            <a:off x="3664522" y="6116362"/>
            <a:ext cx="763351"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Very</a:t>
            </a:r>
            <a:br>
              <a:rPr lang="en-GB" sz="1050" dirty="0" smtClean="0">
                <a:solidFill>
                  <a:srgbClr val="002D5F"/>
                </a:solidFill>
                <a:latin typeface="+mj-lt"/>
              </a:rPr>
            </a:br>
            <a:r>
              <a:rPr lang="en-GB" sz="1050" dirty="0" smtClean="0">
                <a:solidFill>
                  <a:srgbClr val="002D5F"/>
                </a:solidFill>
                <a:latin typeface="+mj-lt"/>
              </a:rPr>
              <a:t>concerned</a:t>
            </a:r>
            <a:endParaRPr lang="en-GB" sz="1050" dirty="0">
              <a:solidFill>
                <a:srgbClr val="002D5F"/>
              </a:solidFill>
              <a:latin typeface="+mj-lt"/>
            </a:endParaRPr>
          </a:p>
        </p:txBody>
      </p:sp>
      <p:sp>
        <p:nvSpPr>
          <p:cNvPr id="61" name="Rectangle 60"/>
          <p:cNvSpPr/>
          <p:nvPr/>
        </p:nvSpPr>
        <p:spPr bwMode="auto">
          <a:xfrm>
            <a:off x="2774098" y="6192562"/>
            <a:ext cx="103565" cy="78614"/>
          </a:xfrm>
          <a:prstGeom prst="rect">
            <a:avLst/>
          </a:prstGeom>
          <a:solidFill>
            <a:srgbClr val="6ABCC5"/>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62" name="Rectangle 61"/>
          <p:cNvSpPr/>
          <p:nvPr/>
        </p:nvSpPr>
        <p:spPr bwMode="auto">
          <a:xfrm>
            <a:off x="3590417" y="6192562"/>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Tree>
    <p:extLst>
      <p:ext uri="{BB962C8B-B14F-4D97-AF65-F5344CB8AC3E}">
        <p14:creationId xmlns:p14="http://schemas.microsoft.com/office/powerpoint/2010/main" val="386473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Ready to share information in case of breakdown, or for a car diagnostic, but much more reluctant to share their driving style or to synchronize their phone</a:t>
            </a:r>
            <a:endParaRPr lang="en-GB"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3178456"/>
              </p:ext>
            </p:extLst>
          </p:nvPr>
        </p:nvGraphicFramePr>
        <p:xfrm>
          <a:off x="304800" y="1987984"/>
          <a:ext cx="7924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553200"/>
            <a:ext cx="4910319" cy="215444"/>
          </a:xfrm>
          <a:prstGeom prst="rect">
            <a:avLst/>
          </a:prstGeom>
          <a:noFill/>
        </p:spPr>
        <p:txBody>
          <a:bodyPr wrap="none" rtlCol="0">
            <a:spAutoFit/>
          </a:bodyPr>
          <a:lstStyle/>
          <a:p>
            <a:r>
              <a:rPr lang="en-GB" sz="800" dirty="0">
                <a:latin typeface="+mj-lt"/>
              </a:rPr>
              <a:t>B5. How willing would you be to share the information generated by your car in each of the following situations? </a:t>
            </a:r>
            <a:endParaRPr lang="fr-FR" sz="800" dirty="0">
              <a:latin typeface="+mj-lt"/>
            </a:endParaRPr>
          </a:p>
        </p:txBody>
      </p:sp>
      <p:sp>
        <p:nvSpPr>
          <p:cNvPr id="7" name="ZoneTexte 6"/>
          <p:cNvSpPr txBox="1"/>
          <p:nvPr/>
        </p:nvSpPr>
        <p:spPr>
          <a:xfrm>
            <a:off x="7696200" y="1747984"/>
            <a:ext cx="1295400" cy="507831"/>
          </a:xfrm>
          <a:prstGeom prst="rect">
            <a:avLst/>
          </a:prstGeom>
          <a:noFill/>
        </p:spPr>
        <p:txBody>
          <a:bodyPr wrap="square" rtlCol="0">
            <a:spAutoFit/>
          </a:bodyPr>
          <a:lstStyle/>
          <a:p>
            <a:pPr algn="ctr"/>
            <a:r>
              <a:rPr lang="en-GB" sz="900" b="1" dirty="0" smtClean="0"/>
              <a:t>% of </a:t>
            </a:r>
            <a:br>
              <a:rPr lang="en-GB" sz="900" b="1" dirty="0" smtClean="0"/>
            </a:br>
            <a:r>
              <a:rPr lang="en-GB" sz="900" b="1" dirty="0" smtClean="0"/>
              <a:t>‘very willing’ + ‘somewhat willing’</a:t>
            </a:r>
            <a:endParaRPr lang="en-GB" sz="900" b="1" dirty="0"/>
          </a:p>
        </p:txBody>
      </p:sp>
      <p:sp>
        <p:nvSpPr>
          <p:cNvPr id="10" name="Rectangle 9"/>
          <p:cNvSpPr/>
          <p:nvPr/>
        </p:nvSpPr>
        <p:spPr bwMode="auto">
          <a:xfrm>
            <a:off x="4122976" y="595806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1" name="TextBox 26"/>
          <p:cNvSpPr txBox="1"/>
          <p:nvPr/>
        </p:nvSpPr>
        <p:spPr>
          <a:xfrm>
            <a:off x="4191440" y="5848290"/>
            <a:ext cx="800219"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Not willing </a:t>
            </a:r>
            <a:br>
              <a:rPr lang="en-GB" sz="1050" dirty="0" smtClean="0">
                <a:solidFill>
                  <a:srgbClr val="002D5F"/>
                </a:solidFill>
                <a:latin typeface="+mj-lt"/>
              </a:rPr>
            </a:br>
            <a:r>
              <a:rPr lang="en-GB" sz="1050" dirty="0" smtClean="0">
                <a:solidFill>
                  <a:srgbClr val="002D5F"/>
                </a:solidFill>
                <a:latin typeface="+mj-lt"/>
              </a:rPr>
              <a:t>at all</a:t>
            </a:r>
            <a:endParaRPr lang="en-GB" sz="1050" dirty="0">
              <a:solidFill>
                <a:srgbClr val="002D5F"/>
              </a:solidFill>
              <a:latin typeface="+mj-lt"/>
            </a:endParaRPr>
          </a:p>
        </p:txBody>
      </p:sp>
      <p:sp>
        <p:nvSpPr>
          <p:cNvPr id="12" name="Rectangle 11"/>
          <p:cNvSpPr/>
          <p:nvPr/>
        </p:nvSpPr>
        <p:spPr bwMode="auto">
          <a:xfrm>
            <a:off x="4953000" y="5946213"/>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3" name="TextBox 26"/>
          <p:cNvSpPr txBox="1"/>
          <p:nvPr/>
        </p:nvSpPr>
        <p:spPr>
          <a:xfrm>
            <a:off x="5024529" y="5848290"/>
            <a:ext cx="768159"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Somewhat</a:t>
            </a:r>
            <a:br>
              <a:rPr lang="en-GB" sz="1050" dirty="0" smtClean="0">
                <a:solidFill>
                  <a:srgbClr val="002D5F"/>
                </a:solidFill>
                <a:latin typeface="+mj-lt"/>
              </a:rPr>
            </a:br>
            <a:r>
              <a:rPr lang="en-GB" sz="1050" dirty="0" smtClean="0">
                <a:solidFill>
                  <a:srgbClr val="002D5F"/>
                </a:solidFill>
                <a:latin typeface="+mj-lt"/>
              </a:rPr>
              <a:t>unwilling</a:t>
            </a:r>
            <a:endParaRPr lang="en-GB" sz="1050" dirty="0">
              <a:solidFill>
                <a:srgbClr val="002D5F"/>
              </a:solidFill>
              <a:latin typeface="+mj-lt"/>
            </a:endParaRPr>
          </a:p>
        </p:txBody>
      </p:sp>
      <p:sp>
        <p:nvSpPr>
          <p:cNvPr id="14" name="TextBox 26"/>
          <p:cNvSpPr txBox="1"/>
          <p:nvPr/>
        </p:nvSpPr>
        <p:spPr>
          <a:xfrm>
            <a:off x="6012626" y="5848290"/>
            <a:ext cx="768159"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Somewhat</a:t>
            </a:r>
            <a:br>
              <a:rPr lang="en-GB" sz="1050" dirty="0" smtClean="0">
                <a:solidFill>
                  <a:srgbClr val="002D5F"/>
                </a:solidFill>
                <a:latin typeface="+mj-lt"/>
              </a:rPr>
            </a:br>
            <a:r>
              <a:rPr lang="en-GB" sz="1050" dirty="0" smtClean="0">
                <a:solidFill>
                  <a:srgbClr val="002D5F"/>
                </a:solidFill>
                <a:latin typeface="+mj-lt"/>
              </a:rPr>
              <a:t>willing</a:t>
            </a:r>
            <a:endParaRPr lang="en-GB" sz="1050" dirty="0">
              <a:solidFill>
                <a:srgbClr val="002D5F"/>
              </a:solidFill>
              <a:latin typeface="+mj-lt"/>
            </a:endParaRPr>
          </a:p>
        </p:txBody>
      </p:sp>
      <p:sp>
        <p:nvSpPr>
          <p:cNvPr id="15" name="TextBox 26"/>
          <p:cNvSpPr txBox="1"/>
          <p:nvPr/>
        </p:nvSpPr>
        <p:spPr>
          <a:xfrm>
            <a:off x="6930273" y="5848290"/>
            <a:ext cx="537327" cy="400110"/>
          </a:xfrm>
          <a:prstGeom prst="rect">
            <a:avLst/>
          </a:prstGeom>
          <a:noFill/>
        </p:spPr>
        <p:txBody>
          <a:bodyPr wrap="none" rtlCol="0">
            <a:spAutoFit/>
          </a:bodyPr>
          <a:lstStyle/>
          <a:p>
            <a:pPr>
              <a:lnSpc>
                <a:spcPts val="1200"/>
              </a:lnSpc>
            </a:pPr>
            <a:r>
              <a:rPr lang="en-GB" sz="1050" dirty="0" smtClean="0">
                <a:solidFill>
                  <a:srgbClr val="002D5F"/>
                </a:solidFill>
                <a:latin typeface="+mj-lt"/>
              </a:rPr>
              <a:t>Very</a:t>
            </a:r>
            <a:br>
              <a:rPr lang="en-GB" sz="1050" dirty="0" smtClean="0">
                <a:solidFill>
                  <a:srgbClr val="002D5F"/>
                </a:solidFill>
                <a:latin typeface="+mj-lt"/>
              </a:rPr>
            </a:br>
            <a:r>
              <a:rPr lang="en-GB" sz="1050" dirty="0" smtClean="0">
                <a:solidFill>
                  <a:srgbClr val="002D5F"/>
                </a:solidFill>
                <a:latin typeface="+mj-lt"/>
              </a:rPr>
              <a:t>willing</a:t>
            </a:r>
            <a:endParaRPr lang="en-GB" sz="1050" dirty="0">
              <a:solidFill>
                <a:srgbClr val="002D5F"/>
              </a:solidFill>
              <a:latin typeface="+mj-lt"/>
            </a:endParaRPr>
          </a:p>
        </p:txBody>
      </p:sp>
      <p:sp>
        <p:nvSpPr>
          <p:cNvPr id="16" name="Rectangle 15"/>
          <p:cNvSpPr/>
          <p:nvPr/>
        </p:nvSpPr>
        <p:spPr bwMode="auto">
          <a:xfrm>
            <a:off x="5979683" y="5924490"/>
            <a:ext cx="103565" cy="78614"/>
          </a:xfrm>
          <a:prstGeom prst="rect">
            <a:avLst/>
          </a:prstGeom>
          <a:solidFill>
            <a:srgbClr val="6ABCC5"/>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7" name="Rectangle 16"/>
          <p:cNvSpPr/>
          <p:nvPr/>
        </p:nvSpPr>
        <p:spPr bwMode="auto">
          <a:xfrm>
            <a:off x="6856168" y="5924490"/>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8" name="ZoneTexte 17"/>
          <p:cNvSpPr txBox="1"/>
          <p:nvPr/>
        </p:nvSpPr>
        <p:spPr>
          <a:xfrm>
            <a:off x="8229600" y="2326272"/>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87</a:t>
            </a:r>
            <a:endParaRPr lang="en-GB" sz="1200" b="1" dirty="0"/>
          </a:p>
        </p:txBody>
      </p:sp>
      <p:sp>
        <p:nvSpPr>
          <p:cNvPr id="19" name="ZoneTexte 18"/>
          <p:cNvSpPr txBox="1"/>
          <p:nvPr/>
        </p:nvSpPr>
        <p:spPr>
          <a:xfrm>
            <a:off x="8229600" y="2832001"/>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a:t>7</a:t>
            </a:r>
            <a:r>
              <a:rPr lang="en-GB" sz="1200" b="1" dirty="0" smtClean="0"/>
              <a:t>8</a:t>
            </a:r>
            <a:endParaRPr lang="en-GB" sz="1200" b="1" dirty="0"/>
          </a:p>
        </p:txBody>
      </p:sp>
      <p:sp>
        <p:nvSpPr>
          <p:cNvPr id="20" name="ZoneTexte 19"/>
          <p:cNvSpPr txBox="1"/>
          <p:nvPr/>
        </p:nvSpPr>
        <p:spPr>
          <a:xfrm>
            <a:off x="8229600" y="3282237"/>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73</a:t>
            </a:r>
            <a:endParaRPr lang="en-GB" sz="1200" b="1" dirty="0"/>
          </a:p>
        </p:txBody>
      </p:sp>
      <p:sp>
        <p:nvSpPr>
          <p:cNvPr id="21" name="ZoneTexte 20"/>
          <p:cNvSpPr txBox="1"/>
          <p:nvPr/>
        </p:nvSpPr>
        <p:spPr>
          <a:xfrm>
            <a:off x="8229600" y="3801973"/>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69</a:t>
            </a:r>
            <a:endParaRPr lang="en-GB" sz="1200" b="1" dirty="0"/>
          </a:p>
        </p:txBody>
      </p:sp>
      <p:sp>
        <p:nvSpPr>
          <p:cNvPr id="22" name="ZoneTexte 21"/>
          <p:cNvSpPr txBox="1"/>
          <p:nvPr/>
        </p:nvSpPr>
        <p:spPr>
          <a:xfrm>
            <a:off x="8229600" y="4279187"/>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a:t>6</a:t>
            </a:r>
            <a:r>
              <a:rPr lang="en-GB" sz="1200" b="1" dirty="0" smtClean="0"/>
              <a:t>8</a:t>
            </a:r>
            <a:endParaRPr lang="en-GB" sz="1200" b="1" dirty="0"/>
          </a:p>
        </p:txBody>
      </p:sp>
      <p:sp>
        <p:nvSpPr>
          <p:cNvPr id="23" name="ZoneTexte 22"/>
          <p:cNvSpPr txBox="1"/>
          <p:nvPr/>
        </p:nvSpPr>
        <p:spPr>
          <a:xfrm>
            <a:off x="8229600" y="4751871"/>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60</a:t>
            </a:r>
            <a:endParaRPr lang="en-GB" sz="1200" b="1" dirty="0"/>
          </a:p>
        </p:txBody>
      </p:sp>
      <p:sp>
        <p:nvSpPr>
          <p:cNvPr id="24" name="ZoneTexte 23"/>
          <p:cNvSpPr txBox="1"/>
          <p:nvPr/>
        </p:nvSpPr>
        <p:spPr>
          <a:xfrm>
            <a:off x="8229600" y="5272382"/>
            <a:ext cx="381000" cy="276999"/>
          </a:xfrm>
          <a:prstGeom prst="rect">
            <a:avLst/>
          </a:prstGeom>
          <a:solidFill>
            <a:schemeClr val="bg1"/>
          </a:solidFill>
          <a:ln>
            <a:solidFill>
              <a:schemeClr val="bg1">
                <a:lumMod val="50000"/>
              </a:schemeClr>
            </a:solidFill>
          </a:ln>
        </p:spPr>
        <p:txBody>
          <a:bodyPr wrap="square" rtlCol="0">
            <a:spAutoFit/>
          </a:bodyPr>
          <a:lstStyle/>
          <a:p>
            <a:r>
              <a:rPr lang="en-GB" sz="1200" b="1" dirty="0" smtClean="0"/>
              <a:t>39</a:t>
            </a:r>
            <a:endParaRPr lang="en-GB" sz="1200" b="1" dirty="0"/>
          </a:p>
        </p:txBody>
      </p:sp>
    </p:spTree>
    <p:extLst>
      <p:ext uri="{BB962C8B-B14F-4D97-AF65-F5344CB8AC3E}">
        <p14:creationId xmlns:p14="http://schemas.microsoft.com/office/powerpoint/2010/main" val="3835470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France, Italy, Spain and UK are globally more open to share data whatever the situation, Austria, Denmark, Finland and Germany are more reluctant.</a:t>
            </a:r>
            <a:endParaRPr lang="en-GB" dirty="0"/>
          </a:p>
        </p:txBody>
      </p:sp>
      <p:graphicFrame>
        <p:nvGraphicFramePr>
          <p:cNvPr id="5" name="Tableau 4"/>
          <p:cNvGraphicFramePr>
            <a:graphicFrameLocks noGrp="1"/>
          </p:cNvGraphicFramePr>
          <p:nvPr>
            <p:extLst/>
          </p:nvPr>
        </p:nvGraphicFramePr>
        <p:xfrm>
          <a:off x="228600" y="2153014"/>
          <a:ext cx="8762997" cy="3866786"/>
        </p:xfrm>
        <a:graphic>
          <a:graphicData uri="http://schemas.openxmlformats.org/drawingml/2006/table">
            <a:tbl>
              <a:tblPr/>
              <a:tblGrid>
                <a:gridCol w="2438400"/>
                <a:gridCol w="562629"/>
                <a:gridCol w="480164"/>
                <a:gridCol w="480164"/>
                <a:gridCol w="480164"/>
                <a:gridCol w="480164"/>
                <a:gridCol w="480164"/>
                <a:gridCol w="480164"/>
                <a:gridCol w="480164"/>
                <a:gridCol w="480164"/>
                <a:gridCol w="480164"/>
                <a:gridCol w="480164"/>
                <a:gridCol w="480164"/>
                <a:gridCol w="480164"/>
              </a:tblGrid>
              <a:tr h="264645">
                <a:tc>
                  <a:txBody>
                    <a:bodyPr/>
                    <a:lstStyle/>
                    <a:p>
                      <a:pPr algn="l" fontAlgn="ctr"/>
                      <a:r>
                        <a:rPr lang="en-US" sz="1200" b="0" i="0" u="none" strike="noStrike" dirty="0" smtClean="0">
                          <a:solidFill>
                            <a:srgbClr val="323278"/>
                          </a:solidFill>
                          <a:effectLst/>
                          <a:latin typeface="+mn-lt"/>
                        </a:rPr>
                        <a:t>Your car broke down. The roadside assistance provider </a:t>
                      </a:r>
                      <a:r>
                        <a:rPr lang="en-US" sz="1200" b="0" i="0" u="none" strike="noStrike" dirty="0">
                          <a:solidFill>
                            <a:srgbClr val="323278"/>
                          </a:solidFill>
                          <a:effectLst/>
                          <a:latin typeface="+mn-lt"/>
                        </a:rPr>
                        <a:t>wants to access your location and vehicle status remotely</a:t>
                      </a:r>
                    </a:p>
                  </a:txBody>
                  <a:tcPr marL="3758" marR="3758" marT="3758" marB="0" anchor="ctr">
                    <a:lnL>
                      <a:noFill/>
                    </a:lnL>
                    <a:lnR>
                      <a:noFill/>
                    </a:lnR>
                    <a:lnT>
                      <a:noFill/>
                    </a:lnT>
                    <a:lnB>
                      <a:noFill/>
                    </a:lnB>
                    <a:solidFill>
                      <a:srgbClr val="E9EDF6"/>
                    </a:solidFill>
                  </a:tcPr>
                </a:tc>
                <a:tc>
                  <a:txBody>
                    <a:bodyPr/>
                    <a:lstStyle/>
                    <a:p>
                      <a:pPr algn="ctr" fontAlgn="ctr"/>
                      <a:r>
                        <a:rPr lang="fr-FR" sz="1200" b="1" i="0" u="none" strike="noStrike" dirty="0">
                          <a:solidFill>
                            <a:srgbClr val="000080"/>
                          </a:solidFill>
                          <a:effectLst/>
                          <a:latin typeface="+mn-lt"/>
                        </a:rPr>
                        <a:t>87</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86</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87</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89</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80</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80</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89</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84</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91</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87</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85</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92</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a:solidFill>
                            <a:srgbClr val="000080"/>
                          </a:solidFill>
                          <a:effectLst/>
                          <a:latin typeface="+mn-lt"/>
                        </a:rPr>
                        <a:t>90</a:t>
                      </a:r>
                    </a:p>
                  </a:txBody>
                  <a:tcPr marL="3758" marR="3758" marT="3758" marB="0" anchor="ctr">
                    <a:lnL>
                      <a:noFill/>
                    </a:lnL>
                    <a:lnR>
                      <a:noFill/>
                    </a:lnR>
                    <a:lnT>
                      <a:noFill/>
                    </a:lnT>
                    <a:lnB>
                      <a:noFill/>
                    </a:lnB>
                    <a:solidFill>
                      <a:srgbClr val="97C464">
                        <a:alpha val="60000"/>
                      </a:srgbClr>
                    </a:solidFill>
                  </a:tcPr>
                </a:tc>
              </a:tr>
              <a:tr h="256108">
                <a:tc>
                  <a:txBody>
                    <a:bodyPr/>
                    <a:lstStyle/>
                    <a:p>
                      <a:pPr algn="l" fontAlgn="ctr"/>
                      <a:r>
                        <a:rPr lang="en-US" sz="1200" b="0" i="0" u="none" strike="noStrike" dirty="0">
                          <a:solidFill>
                            <a:srgbClr val="323278"/>
                          </a:solidFill>
                          <a:effectLst/>
                          <a:latin typeface="+mn-lt"/>
                        </a:rPr>
                        <a:t>Your repair shop needs to access  your car's diagnostic data remotely</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1" i="0" u="none" strike="noStrike" dirty="0">
                          <a:solidFill>
                            <a:srgbClr val="000080"/>
                          </a:solidFill>
                          <a:effectLst/>
                          <a:latin typeface="+mn-lt"/>
                        </a:rPr>
                        <a:t>78</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74</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79</a:t>
                      </a:r>
                    </a:p>
                  </a:txBody>
                  <a:tcPr marL="3758" marR="3758" marT="3758" marB="0" anchor="ctr">
                    <a:lnL>
                      <a:noFill/>
                    </a:lnL>
                    <a:lnR>
                      <a:noFill/>
                    </a:lnR>
                    <a:lnT>
                      <a:noFill/>
                    </a:lnT>
                    <a:lnB>
                      <a:noFill/>
                    </a:lnB>
                    <a:solidFill>
                      <a:srgbClr val="89A1C2">
                        <a:alpha val="33000"/>
                      </a:srgbClr>
                    </a:solidFill>
                  </a:tcPr>
                </a:tc>
                <a:tc>
                  <a:txBody>
                    <a:bodyPr/>
                    <a:lstStyle/>
                    <a:p>
                      <a:pPr algn="ctr" fontAlgn="ctr"/>
                      <a:r>
                        <a:rPr lang="fr-FR" sz="1200" b="0" i="0" u="none" strike="noStrike" dirty="0">
                          <a:solidFill>
                            <a:srgbClr val="000080"/>
                          </a:solidFill>
                          <a:effectLst/>
                          <a:latin typeface="+mn-lt"/>
                        </a:rPr>
                        <a:t>65</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72</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76</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a:solidFill>
                            <a:srgbClr val="000080"/>
                          </a:solidFill>
                          <a:effectLst/>
                          <a:latin typeface="+mn-lt"/>
                        </a:rPr>
                        <a:t>81</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75</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88</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77</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77</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85</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a:solidFill>
                            <a:srgbClr val="000080"/>
                          </a:solidFill>
                          <a:effectLst/>
                          <a:latin typeface="+mn-lt"/>
                        </a:rPr>
                        <a:t>82</a:t>
                      </a:r>
                    </a:p>
                  </a:txBody>
                  <a:tcPr marL="3758" marR="3758" marT="3758" marB="0" anchor="ctr">
                    <a:lnL>
                      <a:noFill/>
                    </a:lnL>
                    <a:lnR>
                      <a:noFill/>
                    </a:lnR>
                    <a:lnT>
                      <a:noFill/>
                    </a:lnT>
                    <a:lnB>
                      <a:noFill/>
                    </a:lnB>
                    <a:solidFill>
                      <a:srgbClr val="97C464">
                        <a:alpha val="60000"/>
                      </a:srgbClr>
                    </a:solidFill>
                  </a:tcPr>
                </a:tc>
              </a:tr>
              <a:tr h="256108">
                <a:tc>
                  <a:txBody>
                    <a:bodyPr/>
                    <a:lstStyle/>
                    <a:p>
                      <a:pPr algn="l" fontAlgn="ctr"/>
                      <a:r>
                        <a:rPr lang="en-US" sz="1200" b="0" i="0" u="none" strike="noStrike" dirty="0">
                          <a:solidFill>
                            <a:srgbClr val="323278"/>
                          </a:solidFill>
                          <a:effectLst/>
                          <a:latin typeface="+mn-lt"/>
                        </a:rPr>
                        <a:t>You can get an insurance price based on your miles driven</a:t>
                      </a:r>
                    </a:p>
                  </a:txBody>
                  <a:tcPr marL="3758" marR="3758" marT="3758" marB="0" anchor="ctr">
                    <a:lnL>
                      <a:noFill/>
                    </a:lnL>
                    <a:lnR>
                      <a:noFill/>
                    </a:lnR>
                    <a:lnT>
                      <a:noFill/>
                    </a:lnT>
                    <a:lnB>
                      <a:noFill/>
                    </a:lnB>
                    <a:solidFill>
                      <a:srgbClr val="E9EDF6"/>
                    </a:solidFill>
                  </a:tcPr>
                </a:tc>
                <a:tc>
                  <a:txBody>
                    <a:bodyPr/>
                    <a:lstStyle/>
                    <a:p>
                      <a:pPr algn="ctr" fontAlgn="ctr"/>
                      <a:r>
                        <a:rPr lang="fr-FR" sz="1200" b="1" i="0" u="none" strike="noStrike" dirty="0">
                          <a:solidFill>
                            <a:srgbClr val="000080"/>
                          </a:solidFill>
                          <a:effectLst/>
                          <a:latin typeface="+mn-lt"/>
                        </a:rPr>
                        <a:t>73</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a:solidFill>
                            <a:srgbClr val="000080"/>
                          </a:solidFill>
                          <a:effectLst/>
                          <a:latin typeface="+mn-lt"/>
                        </a:rPr>
                        <a:t>68</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79</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73</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72</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64</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a:solidFill>
                            <a:srgbClr val="000080"/>
                          </a:solidFill>
                          <a:effectLst/>
                          <a:latin typeface="+mn-lt"/>
                        </a:rPr>
                        <a:t>81</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64</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86</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68</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67</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a:solidFill>
                            <a:srgbClr val="000080"/>
                          </a:solidFill>
                          <a:effectLst/>
                          <a:latin typeface="+mn-lt"/>
                        </a:rPr>
                        <a:t>79</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a:solidFill>
                            <a:srgbClr val="000080"/>
                          </a:solidFill>
                          <a:effectLst/>
                          <a:latin typeface="+mn-lt"/>
                        </a:rPr>
                        <a:t>77</a:t>
                      </a:r>
                    </a:p>
                  </a:txBody>
                  <a:tcPr marL="3758" marR="3758" marT="3758" marB="0" anchor="ctr">
                    <a:lnL>
                      <a:noFill/>
                    </a:lnL>
                    <a:lnR>
                      <a:noFill/>
                    </a:lnR>
                    <a:lnT>
                      <a:noFill/>
                    </a:lnT>
                    <a:lnB>
                      <a:noFill/>
                    </a:lnB>
                    <a:solidFill>
                      <a:srgbClr val="97C464">
                        <a:alpha val="60000"/>
                      </a:srgbClr>
                    </a:solidFill>
                  </a:tcPr>
                </a:tc>
              </a:tr>
              <a:tr h="384162">
                <a:tc>
                  <a:txBody>
                    <a:bodyPr/>
                    <a:lstStyle/>
                    <a:p>
                      <a:pPr algn="l" fontAlgn="ctr"/>
                      <a:r>
                        <a:rPr lang="en-US" sz="1200" b="0" i="0" u="none" strike="noStrike" dirty="0">
                          <a:solidFill>
                            <a:srgbClr val="323278"/>
                          </a:solidFill>
                          <a:effectLst/>
                          <a:latin typeface="+mn-lt"/>
                        </a:rPr>
                        <a:t>Vehicle manufacturer/your usual garage wants to monitor your car to automatically let you know when repair or maintenance is needed</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1" i="0" u="none" strike="noStrike" dirty="0">
                          <a:solidFill>
                            <a:srgbClr val="000080"/>
                          </a:solidFill>
                          <a:effectLst/>
                          <a:latin typeface="+mn-lt"/>
                        </a:rPr>
                        <a:t>69</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a:solidFill>
                            <a:srgbClr val="000080"/>
                          </a:solidFill>
                          <a:effectLst/>
                          <a:latin typeface="+mn-lt"/>
                        </a:rPr>
                        <a:t>51</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a:solidFill>
                            <a:srgbClr val="000080"/>
                          </a:solidFill>
                          <a:effectLst/>
                          <a:latin typeface="+mn-lt"/>
                        </a:rPr>
                        <a:t>75</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73</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65</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61</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73</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51</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83</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74</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72</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82</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75</a:t>
                      </a:r>
                    </a:p>
                  </a:txBody>
                  <a:tcPr marL="3758" marR="3758" marT="3758" marB="0" anchor="ctr">
                    <a:lnL>
                      <a:noFill/>
                    </a:lnL>
                    <a:lnR>
                      <a:noFill/>
                    </a:lnR>
                    <a:lnT>
                      <a:noFill/>
                    </a:lnT>
                    <a:lnB>
                      <a:noFill/>
                    </a:lnB>
                    <a:solidFill>
                      <a:srgbClr val="97C464">
                        <a:alpha val="60000"/>
                      </a:srgbClr>
                    </a:solidFill>
                  </a:tcPr>
                </a:tc>
              </a:tr>
              <a:tr h="256108">
                <a:tc>
                  <a:txBody>
                    <a:bodyPr/>
                    <a:lstStyle/>
                    <a:p>
                      <a:pPr algn="l" fontAlgn="ctr"/>
                      <a:r>
                        <a:rPr lang="en-US" sz="1200" b="0" i="0" u="none" strike="noStrike" dirty="0">
                          <a:solidFill>
                            <a:srgbClr val="323278"/>
                          </a:solidFill>
                          <a:effectLst/>
                          <a:latin typeface="+mn-lt"/>
                        </a:rPr>
                        <a:t> You want eco-driving support in real time and the application provider needs data from your car.</a:t>
                      </a:r>
                    </a:p>
                  </a:txBody>
                  <a:tcPr marL="3758" marR="3758" marT="3758" marB="0" anchor="ctr">
                    <a:lnL>
                      <a:noFill/>
                    </a:lnL>
                    <a:lnR>
                      <a:noFill/>
                    </a:lnR>
                    <a:lnT>
                      <a:noFill/>
                    </a:lnT>
                    <a:lnB>
                      <a:noFill/>
                    </a:lnB>
                    <a:solidFill>
                      <a:srgbClr val="E9EDF6"/>
                    </a:solidFill>
                  </a:tcPr>
                </a:tc>
                <a:tc>
                  <a:txBody>
                    <a:bodyPr/>
                    <a:lstStyle/>
                    <a:p>
                      <a:pPr algn="ctr" fontAlgn="ctr"/>
                      <a:r>
                        <a:rPr lang="fr-FR" sz="1200" b="1" i="0" u="none" strike="noStrike" dirty="0">
                          <a:solidFill>
                            <a:srgbClr val="000080"/>
                          </a:solidFill>
                          <a:effectLst/>
                          <a:latin typeface="+mn-lt"/>
                        </a:rPr>
                        <a:t>68</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57</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71</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82</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a:solidFill>
                            <a:srgbClr val="000080"/>
                          </a:solidFill>
                          <a:effectLst/>
                          <a:latin typeface="+mn-lt"/>
                        </a:rPr>
                        <a:t>62</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58</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71</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54</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81</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66</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67</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a:solidFill>
                            <a:srgbClr val="000080"/>
                          </a:solidFill>
                          <a:effectLst/>
                          <a:latin typeface="+mn-lt"/>
                        </a:rPr>
                        <a:t>75</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72</a:t>
                      </a:r>
                    </a:p>
                  </a:txBody>
                  <a:tcPr marL="3758" marR="3758" marT="3758" marB="0" anchor="ctr">
                    <a:lnL>
                      <a:noFill/>
                    </a:lnL>
                    <a:lnR>
                      <a:noFill/>
                    </a:lnR>
                    <a:lnT>
                      <a:noFill/>
                    </a:lnT>
                    <a:lnB>
                      <a:noFill/>
                    </a:lnB>
                    <a:solidFill>
                      <a:srgbClr val="97C464">
                        <a:alpha val="60000"/>
                      </a:srgbClr>
                    </a:solidFill>
                  </a:tcPr>
                </a:tc>
              </a:tr>
              <a:tr h="487869">
                <a:tc>
                  <a:txBody>
                    <a:bodyPr/>
                    <a:lstStyle/>
                    <a:p>
                      <a:pPr algn="l" fontAlgn="ctr"/>
                      <a:r>
                        <a:rPr lang="en-US" sz="1200" b="0" i="0" u="none" strike="noStrike" dirty="0">
                          <a:solidFill>
                            <a:srgbClr val="323278"/>
                          </a:solidFill>
                          <a:effectLst/>
                          <a:latin typeface="+mn-lt"/>
                        </a:rPr>
                        <a:t>Your insurance offers a price based on your driving style (speed, acceleration, braking..) as monitored by the vehicle</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1" i="0" u="none" strike="noStrike" dirty="0">
                          <a:solidFill>
                            <a:srgbClr val="000080"/>
                          </a:solidFill>
                          <a:effectLst/>
                          <a:latin typeface="+mn-lt"/>
                        </a:rPr>
                        <a:t>60</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47</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66</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59</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56</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46</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65</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48</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79</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57</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58</a:t>
                      </a:r>
                    </a:p>
                  </a:txBody>
                  <a:tcPr marL="3758" marR="3758" marT="3758" marB="0" anchor="ctr">
                    <a:lnL>
                      <a:noFill/>
                    </a:lnL>
                    <a:lnR>
                      <a:noFill/>
                    </a:lnR>
                    <a:lnT>
                      <a:noFill/>
                    </a:lnT>
                    <a:lnB>
                      <a:noFill/>
                    </a:lnB>
                    <a:solidFill>
                      <a:srgbClr val="89A1C2">
                        <a:alpha val="35000"/>
                      </a:srgbClr>
                    </a:solidFill>
                  </a:tcPr>
                </a:tc>
                <a:tc>
                  <a:txBody>
                    <a:bodyPr/>
                    <a:lstStyle/>
                    <a:p>
                      <a:pPr algn="ctr" fontAlgn="ctr"/>
                      <a:r>
                        <a:rPr lang="fr-FR" sz="1200" b="0" i="0" u="none" strike="noStrike" dirty="0">
                          <a:solidFill>
                            <a:srgbClr val="000080"/>
                          </a:solidFill>
                          <a:effectLst/>
                          <a:latin typeface="+mn-lt"/>
                        </a:rPr>
                        <a:t>72</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69</a:t>
                      </a:r>
                    </a:p>
                  </a:txBody>
                  <a:tcPr marL="3758" marR="3758" marT="3758" marB="0" anchor="ctr">
                    <a:lnL>
                      <a:noFill/>
                    </a:lnL>
                    <a:lnR>
                      <a:noFill/>
                    </a:lnR>
                    <a:lnT>
                      <a:noFill/>
                    </a:lnT>
                    <a:lnB>
                      <a:noFill/>
                    </a:lnB>
                    <a:solidFill>
                      <a:srgbClr val="97C464">
                        <a:alpha val="60000"/>
                      </a:srgbClr>
                    </a:solidFill>
                  </a:tcPr>
                </a:tc>
              </a:tr>
              <a:tr h="256108">
                <a:tc>
                  <a:txBody>
                    <a:bodyPr/>
                    <a:lstStyle/>
                    <a:p>
                      <a:pPr algn="l" fontAlgn="ctr"/>
                      <a:r>
                        <a:rPr lang="en-US" sz="1200" b="0" i="0" u="none" strike="noStrike" dirty="0">
                          <a:solidFill>
                            <a:srgbClr val="323278"/>
                          </a:solidFill>
                          <a:effectLst/>
                          <a:latin typeface="+mn-lt"/>
                        </a:rPr>
                        <a:t>The car wants to synchronize your phone's contacts, emails and calls history.</a:t>
                      </a:r>
                    </a:p>
                  </a:txBody>
                  <a:tcPr marL="3758" marR="3758" marT="3758" marB="0" anchor="ctr">
                    <a:lnL>
                      <a:noFill/>
                    </a:lnL>
                    <a:lnR>
                      <a:noFill/>
                    </a:lnR>
                    <a:lnT>
                      <a:noFill/>
                    </a:lnT>
                    <a:lnB>
                      <a:noFill/>
                    </a:lnB>
                    <a:solidFill>
                      <a:srgbClr val="E9EDF6"/>
                    </a:solidFill>
                  </a:tcPr>
                </a:tc>
                <a:tc>
                  <a:txBody>
                    <a:bodyPr/>
                    <a:lstStyle/>
                    <a:p>
                      <a:pPr algn="ctr" fontAlgn="ctr"/>
                      <a:r>
                        <a:rPr lang="fr-FR" sz="1200" b="1" i="0" u="none" strike="noStrike" dirty="0">
                          <a:solidFill>
                            <a:srgbClr val="000080"/>
                          </a:solidFill>
                          <a:effectLst/>
                          <a:latin typeface="+mn-lt"/>
                        </a:rPr>
                        <a:t>39</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30</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43</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30</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35</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23</a:t>
                      </a:r>
                    </a:p>
                  </a:txBody>
                  <a:tcPr marL="3758" marR="3758" marT="3758" marB="0" anchor="ctr">
                    <a:lnL>
                      <a:noFill/>
                    </a:lnL>
                    <a:lnR>
                      <a:noFill/>
                    </a:lnR>
                    <a:lnT>
                      <a:noFill/>
                    </a:lnT>
                    <a:lnB>
                      <a:noFill/>
                    </a:lnB>
                    <a:solidFill>
                      <a:srgbClr val="E65D2E">
                        <a:alpha val="60000"/>
                      </a:srgbClr>
                    </a:solidFill>
                  </a:tcPr>
                </a:tc>
                <a:tc>
                  <a:txBody>
                    <a:bodyPr/>
                    <a:lstStyle/>
                    <a:p>
                      <a:pPr algn="ctr" fontAlgn="ctr"/>
                      <a:r>
                        <a:rPr lang="fr-FR" sz="1200" b="0" i="0" u="none" strike="noStrike" dirty="0">
                          <a:solidFill>
                            <a:srgbClr val="000080"/>
                          </a:solidFill>
                          <a:effectLst/>
                          <a:latin typeface="+mn-lt"/>
                        </a:rPr>
                        <a:t>43</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36</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52</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41</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40</a:t>
                      </a:r>
                    </a:p>
                  </a:txBody>
                  <a:tcPr marL="3758" marR="3758" marT="3758" marB="0" anchor="ctr">
                    <a:lnL>
                      <a:noFill/>
                    </a:lnL>
                    <a:lnR>
                      <a:noFill/>
                    </a:lnR>
                    <a:lnT>
                      <a:noFill/>
                    </a:lnT>
                    <a:lnB>
                      <a:noFill/>
                    </a:lnB>
                    <a:solidFill>
                      <a:srgbClr val="E9EDF6"/>
                    </a:solidFill>
                  </a:tcPr>
                </a:tc>
                <a:tc>
                  <a:txBody>
                    <a:bodyPr/>
                    <a:lstStyle/>
                    <a:p>
                      <a:pPr algn="ctr" fontAlgn="ctr"/>
                      <a:r>
                        <a:rPr lang="fr-FR" sz="1200" b="0" i="0" u="none" strike="noStrike" dirty="0">
                          <a:solidFill>
                            <a:srgbClr val="000080"/>
                          </a:solidFill>
                          <a:effectLst/>
                          <a:latin typeface="+mn-lt"/>
                        </a:rPr>
                        <a:t>46</a:t>
                      </a:r>
                    </a:p>
                  </a:txBody>
                  <a:tcPr marL="3758" marR="3758" marT="3758" marB="0" anchor="ctr">
                    <a:lnL>
                      <a:noFill/>
                    </a:lnL>
                    <a:lnR>
                      <a:noFill/>
                    </a:lnR>
                    <a:lnT>
                      <a:noFill/>
                    </a:lnT>
                    <a:lnB>
                      <a:noFill/>
                    </a:lnB>
                    <a:solidFill>
                      <a:srgbClr val="97C464">
                        <a:alpha val="60000"/>
                      </a:srgbClr>
                    </a:solidFill>
                  </a:tcPr>
                </a:tc>
                <a:tc>
                  <a:txBody>
                    <a:bodyPr/>
                    <a:lstStyle/>
                    <a:p>
                      <a:pPr algn="ctr" fontAlgn="ctr"/>
                      <a:r>
                        <a:rPr lang="fr-FR" sz="1200" b="0" i="0" u="none" strike="noStrike" dirty="0">
                          <a:solidFill>
                            <a:srgbClr val="000080"/>
                          </a:solidFill>
                          <a:effectLst/>
                          <a:latin typeface="+mn-lt"/>
                        </a:rPr>
                        <a:t>43</a:t>
                      </a:r>
                    </a:p>
                  </a:txBody>
                  <a:tcPr marL="3758" marR="3758" marT="3758" marB="0" anchor="ctr">
                    <a:lnL>
                      <a:noFill/>
                    </a:lnL>
                    <a:lnR>
                      <a:noFill/>
                    </a:lnR>
                    <a:lnT>
                      <a:noFill/>
                    </a:lnT>
                    <a:lnB>
                      <a:noFill/>
                    </a:lnB>
                    <a:solidFill>
                      <a:srgbClr val="97C464">
                        <a:alpha val="60000"/>
                      </a:srgbClr>
                    </a:solidFill>
                  </a:tcPr>
                </a:tc>
              </a:tr>
            </a:tbl>
          </a:graphicData>
        </a:graphic>
      </p:graphicFrame>
      <p:pic>
        <p:nvPicPr>
          <p:cNvPr id="20" name="Espace réservé du contenu 19"/>
          <p:cNvPicPr>
            <a:picLocks noGrp="1" noChangeAspect="1"/>
          </p:cNvPicPr>
          <p:nvPr>
            <p:ph idx="1"/>
          </p:nvPr>
        </p:nvPicPr>
        <p:blipFill>
          <a:blip r:embed="rId2"/>
          <a:stretch>
            <a:fillRect/>
          </a:stretch>
        </p:blipFill>
        <p:spPr>
          <a:xfrm>
            <a:off x="2743200" y="1715059"/>
            <a:ext cx="6400800" cy="418541"/>
          </a:xfrm>
          <a:prstGeom prst="rect">
            <a:avLst/>
          </a:prstGeom>
        </p:spPr>
      </p:pic>
      <p:grpSp>
        <p:nvGrpSpPr>
          <p:cNvPr id="21" name="Groupe 20"/>
          <p:cNvGrpSpPr/>
          <p:nvPr/>
        </p:nvGrpSpPr>
        <p:grpSpPr>
          <a:xfrm>
            <a:off x="5105400" y="6096000"/>
            <a:ext cx="2313365" cy="510179"/>
            <a:chOff x="5840035" y="6241586"/>
            <a:chExt cx="2313365" cy="326850"/>
          </a:xfrm>
        </p:grpSpPr>
        <p:sp>
          <p:nvSpPr>
            <p:cNvPr id="22" name="Rectangle 21"/>
            <p:cNvSpPr/>
            <p:nvPr/>
          </p:nvSpPr>
          <p:spPr>
            <a:xfrm>
              <a:off x="7196087" y="6241586"/>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sp>
          <p:nvSpPr>
            <p:cNvPr id="23" name="Rectangle 22"/>
            <p:cNvSpPr/>
            <p:nvPr/>
          </p:nvSpPr>
          <p:spPr bwMode="auto">
            <a:xfrm>
              <a:off x="5840035" y="6303847"/>
              <a:ext cx="103565" cy="78614"/>
            </a:xfrm>
            <a:prstGeom prst="rect">
              <a:avLst/>
            </a:prstGeom>
            <a:solidFill>
              <a:srgbClr val="E65D2E">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4" name="TextBox 26"/>
            <p:cNvSpPr txBox="1"/>
            <p:nvPr/>
          </p:nvSpPr>
          <p:spPr>
            <a:xfrm>
              <a:off x="5984901" y="6241606"/>
              <a:ext cx="949299" cy="326830"/>
            </a:xfrm>
            <a:prstGeom prst="rect">
              <a:avLst/>
            </a:prstGeom>
            <a:noFill/>
          </p:spPr>
          <p:txBody>
            <a:bodyPr wrap="squar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25" name="Rectangle 24"/>
            <p:cNvSpPr/>
            <p:nvPr/>
          </p:nvSpPr>
          <p:spPr bwMode="auto">
            <a:xfrm>
              <a:off x="7059235" y="6303830"/>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grpSp>
      <p:sp>
        <p:nvSpPr>
          <p:cNvPr id="26" name="Rectangle 25"/>
          <p:cNvSpPr/>
          <p:nvPr/>
        </p:nvSpPr>
        <p:spPr>
          <a:xfrm>
            <a:off x="152400" y="6611779"/>
            <a:ext cx="4910319" cy="215444"/>
          </a:xfrm>
          <a:prstGeom prst="rect">
            <a:avLst/>
          </a:prstGeom>
          <a:noFill/>
        </p:spPr>
        <p:txBody>
          <a:bodyPr wrap="none" rtlCol="0">
            <a:spAutoFit/>
          </a:bodyPr>
          <a:lstStyle/>
          <a:p>
            <a:r>
              <a:rPr lang="en-GB" sz="800" dirty="0">
                <a:latin typeface="+mj-lt"/>
              </a:rPr>
              <a:t>B5. How willing would you be to share the information generated by your car in each of the following situations? </a:t>
            </a:r>
            <a:endParaRPr lang="fr-FR" sz="800" dirty="0">
              <a:latin typeface="+mj-lt"/>
            </a:endParaRPr>
          </a:p>
        </p:txBody>
      </p:sp>
      <p:sp>
        <p:nvSpPr>
          <p:cNvPr id="27" name="TextBox 26"/>
          <p:cNvSpPr txBox="1"/>
          <p:nvPr/>
        </p:nvSpPr>
        <p:spPr>
          <a:xfrm>
            <a:off x="438150" y="1764268"/>
            <a:ext cx="2000250" cy="400110"/>
          </a:xfrm>
          <a:prstGeom prst="rect">
            <a:avLst/>
          </a:prstGeom>
          <a:noFill/>
        </p:spPr>
        <p:txBody>
          <a:bodyPr wrap="square" rtlCol="0">
            <a:spAutoFit/>
          </a:bodyPr>
          <a:lstStyle/>
          <a:p>
            <a:pPr algn="ctr"/>
            <a:r>
              <a:rPr lang="en-GB" sz="1000" b="1" dirty="0" smtClean="0">
                <a:latin typeface="+mj-lt"/>
              </a:rPr>
              <a:t>% of </a:t>
            </a:r>
            <a:br>
              <a:rPr lang="en-GB" sz="1000" b="1" dirty="0" smtClean="0">
                <a:latin typeface="+mj-lt"/>
              </a:rPr>
            </a:br>
            <a:r>
              <a:rPr lang="en-GB" sz="1000" b="1" dirty="0" smtClean="0">
                <a:latin typeface="+mj-lt"/>
              </a:rPr>
              <a:t>‘very willing + somewhat willing’</a:t>
            </a:r>
            <a:endParaRPr lang="en-GB" sz="1200" b="1" dirty="0">
              <a:latin typeface="+mj-lt"/>
            </a:endParaRPr>
          </a:p>
        </p:txBody>
      </p:sp>
    </p:spTree>
    <p:extLst>
      <p:ext uri="{BB962C8B-B14F-4D97-AF65-F5344CB8AC3E}">
        <p14:creationId xmlns:p14="http://schemas.microsoft.com/office/powerpoint/2010/main" val="4203332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Local garage is the preferred one to share the data, when App provider is ranking last </a:t>
            </a:r>
            <a:endParaRPr lang="en-GB" dirty="0"/>
          </a:p>
        </p:txBody>
      </p:sp>
      <p:sp>
        <p:nvSpPr>
          <p:cNvPr id="29" name="TextBox 26"/>
          <p:cNvSpPr txBox="1"/>
          <p:nvPr/>
        </p:nvSpPr>
        <p:spPr>
          <a:xfrm>
            <a:off x="0" y="6629400"/>
            <a:ext cx="2800767" cy="215444"/>
          </a:xfrm>
          <a:prstGeom prst="rect">
            <a:avLst/>
          </a:prstGeom>
          <a:noFill/>
        </p:spPr>
        <p:txBody>
          <a:bodyPr wrap="none" rtlCol="0">
            <a:spAutoFit/>
          </a:bodyPr>
          <a:lstStyle>
            <a:defPPr>
              <a:defRPr lang="nl-NL"/>
            </a:defPPr>
            <a:lvl1pPr>
              <a:defRPr sz="800">
                <a:latin typeface="+mj-lt"/>
              </a:defRPr>
            </a:lvl1pPr>
          </a:lstStyle>
          <a:p>
            <a:r>
              <a:rPr lang="en-GB" dirty="0"/>
              <a:t>B6. How willing would you be to share your vehicle data with, </a:t>
            </a:r>
          </a:p>
        </p:txBody>
      </p:sp>
      <p:sp>
        <p:nvSpPr>
          <p:cNvPr id="30" name="TextBox 26"/>
          <p:cNvSpPr txBox="1"/>
          <p:nvPr/>
        </p:nvSpPr>
        <p:spPr>
          <a:xfrm>
            <a:off x="6508673" y="2040445"/>
            <a:ext cx="1460656" cy="230832"/>
          </a:xfrm>
          <a:prstGeom prst="rect">
            <a:avLst/>
          </a:prstGeom>
          <a:solidFill>
            <a:schemeClr val="bg1"/>
          </a:solidFill>
        </p:spPr>
        <p:txBody>
          <a:bodyPr wrap="none" rtlCol="0">
            <a:spAutoFit/>
          </a:bodyPr>
          <a:lstStyle/>
          <a:p>
            <a:pPr algn="ctr"/>
            <a:r>
              <a:rPr lang="en-GB" sz="900" b="1" dirty="0" smtClean="0">
                <a:latin typeface="+mj-lt"/>
              </a:rPr>
              <a:t>% of ‘willing + very willing’</a:t>
            </a:r>
            <a:endParaRPr lang="en-GB" sz="1100" b="1" dirty="0">
              <a:latin typeface="+mj-lt"/>
            </a:endParaRPr>
          </a:p>
        </p:txBody>
      </p:sp>
      <p:sp>
        <p:nvSpPr>
          <p:cNvPr id="32" name="TextBox 26"/>
          <p:cNvSpPr txBox="1"/>
          <p:nvPr/>
        </p:nvSpPr>
        <p:spPr>
          <a:xfrm>
            <a:off x="653292" y="1660426"/>
            <a:ext cx="4219617" cy="307777"/>
          </a:xfrm>
          <a:prstGeom prst="rect">
            <a:avLst/>
          </a:prstGeom>
          <a:noFill/>
          <a:ln>
            <a:noFill/>
          </a:ln>
        </p:spPr>
        <p:txBody>
          <a:bodyPr wrap="none" rtlCol="0">
            <a:spAutoFit/>
          </a:bodyPr>
          <a:lstStyle>
            <a:defPPr>
              <a:defRPr lang="nl-NL"/>
            </a:defPPr>
            <a:lvl1pPr>
              <a:defRPr sz="1050" b="1">
                <a:solidFill>
                  <a:srgbClr val="002D5F"/>
                </a:solidFill>
                <a:latin typeface="Futura Std Light"/>
              </a:defRPr>
            </a:lvl1pPr>
          </a:lstStyle>
          <a:p>
            <a:pPr algn="ctr"/>
            <a:r>
              <a:rPr lang="en-GB" sz="1400" dirty="0" smtClean="0">
                <a:latin typeface="+mj-lt"/>
              </a:rPr>
              <a:t>Willingness to share VEHICULE DATA with third parties</a:t>
            </a:r>
            <a:endParaRPr lang="en-GB" sz="1400" dirty="0">
              <a:latin typeface="+mj-lt"/>
            </a:endParaRPr>
          </a:p>
        </p:txBody>
      </p:sp>
      <p:sp>
        <p:nvSpPr>
          <p:cNvPr id="162" name="Rectangle 161"/>
          <p:cNvSpPr/>
          <p:nvPr/>
        </p:nvSpPr>
        <p:spPr bwMode="auto">
          <a:xfrm>
            <a:off x="1289077" y="6245986"/>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3" name="TextBox 26"/>
          <p:cNvSpPr txBox="1"/>
          <p:nvPr/>
        </p:nvSpPr>
        <p:spPr>
          <a:xfrm>
            <a:off x="1357541" y="6136216"/>
            <a:ext cx="646331" cy="553998"/>
          </a:xfrm>
          <a:prstGeom prst="rect">
            <a:avLst/>
          </a:prstGeom>
          <a:noFill/>
        </p:spPr>
        <p:txBody>
          <a:bodyPr wrap="none" rtlCol="0">
            <a:spAutoFit/>
          </a:bodyPr>
          <a:lstStyle/>
          <a:p>
            <a:pPr>
              <a:lnSpc>
                <a:spcPts val="1200"/>
              </a:lnSpc>
            </a:pPr>
            <a:r>
              <a:rPr lang="en-GB" sz="1000" dirty="0" smtClean="0">
                <a:solidFill>
                  <a:srgbClr val="002D5F"/>
                </a:solidFill>
                <a:latin typeface="+mj-lt"/>
              </a:rPr>
              <a:t>Not </a:t>
            </a:r>
          </a:p>
          <a:p>
            <a:pPr>
              <a:lnSpc>
                <a:spcPts val="1200"/>
              </a:lnSpc>
            </a:pPr>
            <a:r>
              <a:rPr lang="en-GB" sz="1000" dirty="0">
                <a:solidFill>
                  <a:srgbClr val="002D5F"/>
                </a:solidFill>
                <a:latin typeface="+mj-lt"/>
              </a:rPr>
              <a:t>w</a:t>
            </a:r>
            <a:r>
              <a:rPr lang="en-GB" sz="1000" dirty="0" smtClean="0">
                <a:solidFill>
                  <a:srgbClr val="002D5F"/>
                </a:solidFill>
                <a:latin typeface="+mj-lt"/>
              </a:rPr>
              <a:t>illing </a:t>
            </a:r>
          </a:p>
          <a:p>
            <a:pPr>
              <a:lnSpc>
                <a:spcPts val="1200"/>
              </a:lnSpc>
            </a:pPr>
            <a:r>
              <a:rPr lang="en-GB" sz="1000" dirty="0" smtClean="0">
                <a:solidFill>
                  <a:srgbClr val="002D5F"/>
                </a:solidFill>
                <a:latin typeface="+mj-lt"/>
              </a:rPr>
              <a:t>at all</a:t>
            </a:r>
            <a:r>
              <a:rPr lang="en-GB" sz="1000" dirty="0">
                <a:solidFill>
                  <a:srgbClr val="002D5F"/>
                </a:solidFill>
                <a:latin typeface="+mj-lt"/>
              </a:rPr>
              <a:t>	</a:t>
            </a:r>
          </a:p>
        </p:txBody>
      </p:sp>
      <p:sp>
        <p:nvSpPr>
          <p:cNvPr id="164" name="Rectangle 163"/>
          <p:cNvSpPr/>
          <p:nvPr/>
        </p:nvSpPr>
        <p:spPr bwMode="auto">
          <a:xfrm>
            <a:off x="2790815" y="6229929"/>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5" name="Rectangle 164"/>
          <p:cNvSpPr/>
          <p:nvPr/>
        </p:nvSpPr>
        <p:spPr bwMode="auto">
          <a:xfrm>
            <a:off x="2113620" y="6234139"/>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7" name="Rectangle 166"/>
          <p:cNvSpPr/>
          <p:nvPr/>
        </p:nvSpPr>
        <p:spPr bwMode="auto">
          <a:xfrm>
            <a:off x="3554035" y="6234139"/>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8" name="TextBox 26"/>
          <p:cNvSpPr txBox="1"/>
          <p:nvPr/>
        </p:nvSpPr>
        <p:spPr>
          <a:xfrm>
            <a:off x="2185149" y="6136216"/>
            <a:ext cx="519694"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Not </a:t>
            </a:r>
            <a:br>
              <a:rPr lang="en-GB" sz="1000" dirty="0" smtClean="0">
                <a:solidFill>
                  <a:srgbClr val="002D5F"/>
                </a:solidFill>
                <a:latin typeface="+mj-lt"/>
              </a:rPr>
            </a:br>
            <a:r>
              <a:rPr lang="en-GB" sz="1000" dirty="0" smtClean="0">
                <a:solidFill>
                  <a:srgbClr val="002D5F"/>
                </a:solidFill>
                <a:latin typeface="+mj-lt"/>
              </a:rPr>
              <a:t>willing</a:t>
            </a:r>
            <a:endParaRPr lang="en-GB" sz="1000" dirty="0">
              <a:solidFill>
                <a:srgbClr val="002D5F"/>
              </a:solidFill>
              <a:latin typeface="+mj-lt"/>
            </a:endParaRPr>
          </a:p>
        </p:txBody>
      </p:sp>
      <p:sp>
        <p:nvSpPr>
          <p:cNvPr id="170" name="TextBox 26"/>
          <p:cNvSpPr txBox="1"/>
          <p:nvPr/>
        </p:nvSpPr>
        <p:spPr>
          <a:xfrm>
            <a:off x="2867743" y="6136216"/>
            <a:ext cx="542136"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Willing</a:t>
            </a:r>
            <a:endParaRPr lang="en-GB" sz="1000" dirty="0">
              <a:solidFill>
                <a:srgbClr val="002D5F"/>
              </a:solidFill>
              <a:latin typeface="+mj-lt"/>
            </a:endParaRPr>
          </a:p>
        </p:txBody>
      </p:sp>
      <p:sp>
        <p:nvSpPr>
          <p:cNvPr id="171" name="TextBox 26"/>
          <p:cNvSpPr txBox="1"/>
          <p:nvPr/>
        </p:nvSpPr>
        <p:spPr>
          <a:xfrm>
            <a:off x="3581400" y="6136216"/>
            <a:ext cx="787395"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Very willing</a:t>
            </a:r>
            <a:endParaRPr lang="en-GB" sz="1000" dirty="0">
              <a:solidFill>
                <a:srgbClr val="002D5F"/>
              </a:solidFill>
              <a:latin typeface="+mj-lt"/>
            </a:endParaRPr>
          </a:p>
        </p:txBody>
      </p:sp>
      <p:sp>
        <p:nvSpPr>
          <p:cNvPr id="169" name="Text Box 20"/>
          <p:cNvSpPr txBox="1">
            <a:spLocks noChangeArrowheads="1"/>
          </p:cNvSpPr>
          <p:nvPr/>
        </p:nvSpPr>
        <p:spPr bwMode="auto">
          <a:xfrm>
            <a:off x="375471" y="2177027"/>
            <a:ext cx="1827212"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1200" b="1" i="1" dirty="0" smtClean="0">
                <a:solidFill>
                  <a:srgbClr val="000000"/>
                </a:solidFill>
              </a:rPr>
              <a:t>Scores are ranked on the % of « very willing »</a:t>
            </a:r>
            <a:endParaRPr lang="en-GB" altLang="en-US" sz="1200" b="1" i="1" dirty="0">
              <a:solidFill>
                <a:srgbClr val="000000"/>
              </a:solidFill>
            </a:endParaRPr>
          </a:p>
        </p:txBody>
      </p:sp>
      <p:sp>
        <p:nvSpPr>
          <p:cNvPr id="172" name="TextBox 26"/>
          <p:cNvSpPr txBox="1"/>
          <p:nvPr/>
        </p:nvSpPr>
        <p:spPr>
          <a:xfrm>
            <a:off x="3886200" y="2159169"/>
            <a:ext cx="932496" cy="507831"/>
          </a:xfrm>
          <a:prstGeom prst="rect">
            <a:avLst/>
          </a:prstGeom>
          <a:noFill/>
        </p:spPr>
        <p:txBody>
          <a:bodyPr wrap="square" rtlCol="0">
            <a:spAutoFit/>
          </a:bodyPr>
          <a:lstStyle/>
          <a:p>
            <a:pPr algn="ctr"/>
            <a:r>
              <a:rPr lang="en-GB" sz="900" b="1" dirty="0" smtClean="0">
                <a:latin typeface="+mj-lt"/>
              </a:rPr>
              <a:t>% of </a:t>
            </a:r>
            <a:br>
              <a:rPr lang="en-GB" sz="900" b="1" dirty="0" smtClean="0">
                <a:latin typeface="+mj-lt"/>
              </a:rPr>
            </a:br>
            <a:r>
              <a:rPr lang="en-GB" sz="900" b="1" dirty="0" smtClean="0">
                <a:latin typeface="+mj-lt"/>
              </a:rPr>
              <a:t>‘very willing + willing’</a:t>
            </a:r>
            <a:endParaRPr lang="en-GB" sz="1100" b="1" dirty="0">
              <a:latin typeface="+mj-lt"/>
            </a:endParaRPr>
          </a:p>
        </p:txBody>
      </p:sp>
      <p:pic>
        <p:nvPicPr>
          <p:cNvPr id="173" name="Image 172"/>
          <p:cNvPicPr>
            <a:picLocks noChangeAspect="1"/>
          </p:cNvPicPr>
          <p:nvPr/>
        </p:nvPicPr>
        <p:blipFill>
          <a:blip r:embed="rId2"/>
          <a:stretch>
            <a:fillRect/>
          </a:stretch>
        </p:blipFill>
        <p:spPr>
          <a:xfrm>
            <a:off x="6270873" y="2474545"/>
            <a:ext cx="282327" cy="188218"/>
          </a:xfrm>
          <a:prstGeom prst="rect">
            <a:avLst/>
          </a:prstGeom>
        </p:spPr>
      </p:pic>
      <p:pic>
        <p:nvPicPr>
          <p:cNvPr id="174" name="Image 173"/>
          <p:cNvPicPr>
            <a:picLocks noChangeAspect="1"/>
          </p:cNvPicPr>
          <p:nvPr/>
        </p:nvPicPr>
        <p:blipFill>
          <a:blip r:embed="rId3"/>
          <a:stretch>
            <a:fillRect/>
          </a:stretch>
        </p:blipFill>
        <p:spPr>
          <a:xfrm>
            <a:off x="6629178" y="2474545"/>
            <a:ext cx="282327" cy="188218"/>
          </a:xfrm>
          <a:prstGeom prst="rect">
            <a:avLst/>
          </a:prstGeom>
        </p:spPr>
      </p:pic>
      <p:pic>
        <p:nvPicPr>
          <p:cNvPr id="175" name="Image 174"/>
          <p:cNvPicPr>
            <a:picLocks noChangeAspect="1"/>
          </p:cNvPicPr>
          <p:nvPr/>
        </p:nvPicPr>
        <p:blipFill>
          <a:blip r:embed="rId4"/>
          <a:stretch>
            <a:fillRect/>
          </a:stretch>
        </p:blipFill>
        <p:spPr>
          <a:xfrm>
            <a:off x="8328273" y="2474545"/>
            <a:ext cx="282327" cy="188218"/>
          </a:xfrm>
          <a:prstGeom prst="rect">
            <a:avLst/>
          </a:prstGeom>
        </p:spPr>
      </p:pic>
      <p:pic>
        <p:nvPicPr>
          <p:cNvPr id="176" name="Image 175"/>
          <p:cNvPicPr>
            <a:picLocks noChangeAspect="1"/>
          </p:cNvPicPr>
          <p:nvPr/>
        </p:nvPicPr>
        <p:blipFill>
          <a:blip r:embed="rId5"/>
          <a:stretch>
            <a:fillRect/>
          </a:stretch>
        </p:blipFill>
        <p:spPr>
          <a:xfrm>
            <a:off x="8686800" y="2474545"/>
            <a:ext cx="282327" cy="188218"/>
          </a:xfrm>
          <a:prstGeom prst="rect">
            <a:avLst/>
          </a:prstGeom>
        </p:spPr>
      </p:pic>
      <p:pic>
        <p:nvPicPr>
          <p:cNvPr id="177" name="Image 176"/>
          <p:cNvPicPr>
            <a:picLocks noChangeAspect="1"/>
          </p:cNvPicPr>
          <p:nvPr/>
        </p:nvPicPr>
        <p:blipFill>
          <a:blip r:embed="rId6"/>
          <a:stretch>
            <a:fillRect/>
          </a:stretch>
        </p:blipFill>
        <p:spPr>
          <a:xfrm>
            <a:off x="7315200" y="2474545"/>
            <a:ext cx="282327" cy="188218"/>
          </a:xfrm>
          <a:prstGeom prst="rect">
            <a:avLst/>
          </a:prstGeom>
        </p:spPr>
      </p:pic>
      <p:pic>
        <p:nvPicPr>
          <p:cNvPr id="178" name="Image 177"/>
          <p:cNvPicPr>
            <a:picLocks noChangeAspect="1"/>
          </p:cNvPicPr>
          <p:nvPr/>
        </p:nvPicPr>
        <p:blipFill>
          <a:blip r:embed="rId7"/>
          <a:stretch>
            <a:fillRect/>
          </a:stretch>
        </p:blipFill>
        <p:spPr>
          <a:xfrm>
            <a:off x="5257800" y="2474545"/>
            <a:ext cx="266309" cy="177540"/>
          </a:xfrm>
          <a:prstGeom prst="rect">
            <a:avLst/>
          </a:prstGeom>
        </p:spPr>
      </p:pic>
      <p:pic>
        <p:nvPicPr>
          <p:cNvPr id="179" name="Image 178"/>
          <p:cNvPicPr>
            <a:picLocks noChangeAspect="1"/>
          </p:cNvPicPr>
          <p:nvPr/>
        </p:nvPicPr>
        <p:blipFill>
          <a:blip r:embed="rId8"/>
          <a:stretch>
            <a:fillRect/>
          </a:stretch>
        </p:blipFill>
        <p:spPr>
          <a:xfrm>
            <a:off x="6988124" y="2474545"/>
            <a:ext cx="250876" cy="167251"/>
          </a:xfrm>
          <a:prstGeom prst="rect">
            <a:avLst/>
          </a:prstGeom>
        </p:spPr>
      </p:pic>
      <p:pic>
        <p:nvPicPr>
          <p:cNvPr id="180" name="Image 179"/>
          <p:cNvPicPr>
            <a:picLocks noChangeAspect="1"/>
          </p:cNvPicPr>
          <p:nvPr/>
        </p:nvPicPr>
        <p:blipFill>
          <a:blip r:embed="rId9"/>
          <a:stretch>
            <a:fillRect/>
          </a:stretch>
        </p:blipFill>
        <p:spPr>
          <a:xfrm>
            <a:off x="7642473" y="2474545"/>
            <a:ext cx="282327" cy="188218"/>
          </a:xfrm>
          <a:prstGeom prst="rect">
            <a:avLst/>
          </a:prstGeom>
        </p:spPr>
      </p:pic>
      <p:pic>
        <p:nvPicPr>
          <p:cNvPr id="181" name="Image 180"/>
          <p:cNvPicPr>
            <a:picLocks noChangeAspect="1"/>
          </p:cNvPicPr>
          <p:nvPr/>
        </p:nvPicPr>
        <p:blipFill>
          <a:blip r:embed="rId10"/>
          <a:stretch>
            <a:fillRect/>
          </a:stretch>
        </p:blipFill>
        <p:spPr>
          <a:xfrm>
            <a:off x="5584096" y="2474545"/>
            <a:ext cx="283304" cy="188869"/>
          </a:xfrm>
          <a:prstGeom prst="rect">
            <a:avLst/>
          </a:prstGeom>
        </p:spPr>
      </p:pic>
      <p:pic>
        <p:nvPicPr>
          <p:cNvPr id="182" name="Image 181"/>
          <p:cNvPicPr>
            <a:picLocks noChangeAspect="1"/>
          </p:cNvPicPr>
          <p:nvPr/>
        </p:nvPicPr>
        <p:blipFill>
          <a:blip r:embed="rId11"/>
          <a:stretch>
            <a:fillRect/>
          </a:stretch>
        </p:blipFill>
        <p:spPr>
          <a:xfrm>
            <a:off x="8001000" y="2474545"/>
            <a:ext cx="282327" cy="188218"/>
          </a:xfrm>
          <a:prstGeom prst="rect">
            <a:avLst/>
          </a:prstGeom>
        </p:spPr>
      </p:pic>
      <p:pic>
        <p:nvPicPr>
          <p:cNvPr id="183" name="Image 182"/>
          <p:cNvPicPr>
            <a:picLocks noChangeAspect="1"/>
          </p:cNvPicPr>
          <p:nvPr/>
        </p:nvPicPr>
        <p:blipFill>
          <a:blip r:embed="rId12"/>
          <a:stretch>
            <a:fillRect/>
          </a:stretch>
        </p:blipFill>
        <p:spPr>
          <a:xfrm>
            <a:off x="5943600" y="2474545"/>
            <a:ext cx="288683" cy="192455"/>
          </a:xfrm>
          <a:prstGeom prst="rect">
            <a:avLst/>
          </a:prstGeom>
        </p:spPr>
      </p:pic>
      <p:pic>
        <p:nvPicPr>
          <p:cNvPr id="184" name="Image 183"/>
          <p:cNvPicPr>
            <a:picLocks noChangeAspect="1"/>
          </p:cNvPicPr>
          <p:nvPr/>
        </p:nvPicPr>
        <p:blipFill>
          <a:blip r:embed="rId13"/>
          <a:stretch>
            <a:fillRect/>
          </a:stretch>
        </p:blipFill>
        <p:spPr>
          <a:xfrm>
            <a:off x="4931390" y="2474545"/>
            <a:ext cx="250210" cy="166807"/>
          </a:xfrm>
          <a:prstGeom prst="rect">
            <a:avLst/>
          </a:prstGeom>
        </p:spPr>
      </p:pic>
      <p:sp>
        <p:nvSpPr>
          <p:cNvPr id="185" name="TextBox 26"/>
          <p:cNvSpPr txBox="1"/>
          <p:nvPr/>
        </p:nvSpPr>
        <p:spPr>
          <a:xfrm>
            <a:off x="6553200" y="2238196"/>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186" name="TextBox 26"/>
          <p:cNvSpPr txBox="1"/>
          <p:nvPr/>
        </p:nvSpPr>
        <p:spPr>
          <a:xfrm>
            <a:off x="5114297" y="2238196"/>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187" name="TextBox 26"/>
          <p:cNvSpPr txBox="1"/>
          <p:nvPr/>
        </p:nvSpPr>
        <p:spPr>
          <a:xfrm>
            <a:off x="5791200" y="2238196"/>
            <a:ext cx="566181" cy="215444"/>
          </a:xfrm>
          <a:prstGeom prst="rect">
            <a:avLst/>
          </a:prstGeom>
          <a:noFill/>
        </p:spPr>
        <p:txBody>
          <a:bodyPr wrap="none" rtlCol="0">
            <a:spAutoFit/>
          </a:bodyPr>
          <a:lstStyle/>
          <a:p>
            <a:r>
              <a:rPr lang="en-GB" sz="800" dirty="0" smtClean="0"/>
              <a:t>Denmark</a:t>
            </a:r>
            <a:endParaRPr lang="en-GB" sz="1050" dirty="0"/>
          </a:p>
        </p:txBody>
      </p:sp>
      <p:sp>
        <p:nvSpPr>
          <p:cNvPr id="188" name="TextBox 26"/>
          <p:cNvSpPr txBox="1"/>
          <p:nvPr/>
        </p:nvSpPr>
        <p:spPr>
          <a:xfrm>
            <a:off x="6213157" y="2238196"/>
            <a:ext cx="492443" cy="215444"/>
          </a:xfrm>
          <a:prstGeom prst="rect">
            <a:avLst/>
          </a:prstGeom>
          <a:noFill/>
        </p:spPr>
        <p:txBody>
          <a:bodyPr wrap="none" rtlCol="0">
            <a:spAutoFit/>
          </a:bodyPr>
          <a:lstStyle/>
          <a:p>
            <a:r>
              <a:rPr lang="en-GB" sz="800" dirty="0" smtClean="0"/>
              <a:t>Finland</a:t>
            </a:r>
            <a:endParaRPr lang="en-GB" sz="1050" dirty="0"/>
          </a:p>
        </p:txBody>
      </p:sp>
      <p:sp>
        <p:nvSpPr>
          <p:cNvPr id="189" name="TextBox 26"/>
          <p:cNvSpPr txBox="1"/>
          <p:nvPr/>
        </p:nvSpPr>
        <p:spPr>
          <a:xfrm>
            <a:off x="5503976" y="2231949"/>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190" name="TextBox 26"/>
          <p:cNvSpPr txBox="1"/>
          <p:nvPr/>
        </p:nvSpPr>
        <p:spPr>
          <a:xfrm>
            <a:off x="7631130" y="2238196"/>
            <a:ext cx="293670" cy="215444"/>
          </a:xfrm>
          <a:prstGeom prst="rect">
            <a:avLst/>
          </a:prstGeom>
          <a:noFill/>
        </p:spPr>
        <p:txBody>
          <a:bodyPr wrap="none" rtlCol="0">
            <a:spAutoFit/>
          </a:bodyPr>
          <a:lstStyle/>
          <a:p>
            <a:r>
              <a:rPr lang="en-GB" sz="800" dirty="0" smtClean="0"/>
              <a:t>NL</a:t>
            </a:r>
            <a:endParaRPr lang="en-GB" sz="1050" dirty="0"/>
          </a:p>
        </p:txBody>
      </p:sp>
      <p:sp>
        <p:nvSpPr>
          <p:cNvPr id="191" name="TextBox 26"/>
          <p:cNvSpPr txBox="1"/>
          <p:nvPr/>
        </p:nvSpPr>
        <p:spPr>
          <a:xfrm>
            <a:off x="6858000" y="2238196"/>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192" name="TextBox 26"/>
          <p:cNvSpPr txBox="1"/>
          <p:nvPr/>
        </p:nvSpPr>
        <p:spPr>
          <a:xfrm>
            <a:off x="8686800" y="2238196"/>
            <a:ext cx="303288" cy="215444"/>
          </a:xfrm>
          <a:prstGeom prst="rect">
            <a:avLst/>
          </a:prstGeom>
          <a:noFill/>
        </p:spPr>
        <p:txBody>
          <a:bodyPr wrap="none" rtlCol="0">
            <a:spAutoFit/>
          </a:bodyPr>
          <a:lstStyle/>
          <a:p>
            <a:pPr algn="ctr"/>
            <a:r>
              <a:rPr lang="en-GB" sz="800" dirty="0" smtClean="0"/>
              <a:t>UK</a:t>
            </a:r>
            <a:endParaRPr lang="en-GB" sz="1050" dirty="0"/>
          </a:p>
        </p:txBody>
      </p:sp>
      <p:sp>
        <p:nvSpPr>
          <p:cNvPr id="193" name="TextBox 26"/>
          <p:cNvSpPr txBox="1"/>
          <p:nvPr/>
        </p:nvSpPr>
        <p:spPr>
          <a:xfrm>
            <a:off x="8272904" y="2238196"/>
            <a:ext cx="413896" cy="215444"/>
          </a:xfrm>
          <a:prstGeom prst="rect">
            <a:avLst/>
          </a:prstGeom>
          <a:noFill/>
        </p:spPr>
        <p:txBody>
          <a:bodyPr wrap="none" rtlCol="0">
            <a:spAutoFit/>
          </a:bodyPr>
          <a:lstStyle/>
          <a:p>
            <a:r>
              <a:rPr lang="en-GB" sz="800" dirty="0" smtClean="0"/>
              <a:t>Spain</a:t>
            </a:r>
            <a:endParaRPr lang="en-GB" sz="1050" dirty="0"/>
          </a:p>
        </p:txBody>
      </p:sp>
      <p:sp>
        <p:nvSpPr>
          <p:cNvPr id="194" name="TextBox 26"/>
          <p:cNvSpPr txBox="1"/>
          <p:nvPr/>
        </p:nvSpPr>
        <p:spPr>
          <a:xfrm>
            <a:off x="7315200" y="2238196"/>
            <a:ext cx="364202" cy="215444"/>
          </a:xfrm>
          <a:prstGeom prst="rect">
            <a:avLst/>
          </a:prstGeom>
          <a:noFill/>
        </p:spPr>
        <p:txBody>
          <a:bodyPr wrap="none" rtlCol="0">
            <a:spAutoFit/>
          </a:bodyPr>
          <a:lstStyle/>
          <a:p>
            <a:r>
              <a:rPr lang="en-GB" sz="800" dirty="0" smtClean="0"/>
              <a:t>Italy</a:t>
            </a:r>
            <a:endParaRPr lang="en-GB" sz="1050" dirty="0"/>
          </a:p>
        </p:txBody>
      </p:sp>
      <p:sp>
        <p:nvSpPr>
          <p:cNvPr id="195" name="TextBox 26"/>
          <p:cNvSpPr txBox="1"/>
          <p:nvPr/>
        </p:nvSpPr>
        <p:spPr>
          <a:xfrm>
            <a:off x="7907190" y="2238196"/>
            <a:ext cx="474810" cy="215444"/>
          </a:xfrm>
          <a:prstGeom prst="rect">
            <a:avLst/>
          </a:prstGeom>
          <a:noFill/>
        </p:spPr>
        <p:txBody>
          <a:bodyPr wrap="none" rtlCol="0">
            <a:spAutoFit/>
          </a:bodyPr>
          <a:lstStyle/>
          <a:p>
            <a:r>
              <a:rPr lang="en-GB" sz="800" dirty="0" smtClean="0"/>
              <a:t>Poland</a:t>
            </a:r>
            <a:endParaRPr lang="en-GB" sz="1050" dirty="0"/>
          </a:p>
        </p:txBody>
      </p:sp>
      <p:sp>
        <p:nvSpPr>
          <p:cNvPr id="196" name="TextBox 26"/>
          <p:cNvSpPr txBox="1"/>
          <p:nvPr/>
        </p:nvSpPr>
        <p:spPr>
          <a:xfrm>
            <a:off x="4776578" y="2238603"/>
            <a:ext cx="481222" cy="215444"/>
          </a:xfrm>
          <a:prstGeom prst="rect">
            <a:avLst/>
          </a:prstGeom>
          <a:noFill/>
        </p:spPr>
        <p:txBody>
          <a:bodyPr wrap="none" rtlCol="0">
            <a:spAutoFit/>
          </a:bodyPr>
          <a:lstStyle/>
          <a:p>
            <a:pPr algn="ctr"/>
            <a:r>
              <a:rPr lang="en-GB" sz="800" dirty="0" smtClean="0"/>
              <a:t>Austria</a:t>
            </a:r>
            <a:endParaRPr lang="en-GB" sz="1050" dirty="0"/>
          </a:p>
        </p:txBody>
      </p:sp>
      <p:pic>
        <p:nvPicPr>
          <p:cNvPr id="151"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1695" y="3498904"/>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97500" y="4137515"/>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7920" t="25095" r="26268" b="21179"/>
          <a:stretch/>
        </p:blipFill>
        <p:spPr bwMode="auto">
          <a:xfrm>
            <a:off x="1354487" y="2815940"/>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Rectangle 153"/>
          <p:cNvSpPr/>
          <p:nvPr/>
        </p:nvSpPr>
        <p:spPr bwMode="auto">
          <a:xfrm>
            <a:off x="5379948" y="6209999"/>
            <a:ext cx="103565" cy="78614"/>
          </a:xfrm>
          <a:prstGeom prst="rect">
            <a:avLst/>
          </a:prstGeom>
          <a:solidFill>
            <a:srgbClr val="E65D2E">
              <a:alpha val="4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55" name="TextBox 26"/>
          <p:cNvSpPr txBox="1"/>
          <p:nvPr/>
        </p:nvSpPr>
        <p:spPr>
          <a:xfrm>
            <a:off x="5488025" y="6117103"/>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156" name="Rectangle 155"/>
          <p:cNvSpPr/>
          <p:nvPr/>
        </p:nvSpPr>
        <p:spPr bwMode="auto">
          <a:xfrm>
            <a:off x="6599148" y="6209999"/>
            <a:ext cx="103565" cy="78614"/>
          </a:xfrm>
          <a:prstGeom prst="rect">
            <a:avLst/>
          </a:prstGeom>
          <a:solidFill>
            <a:srgbClr val="97C464">
              <a:alpha val="4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57" name="Rectangle 156"/>
          <p:cNvSpPr/>
          <p:nvPr/>
        </p:nvSpPr>
        <p:spPr>
          <a:xfrm>
            <a:off x="6667439" y="6117103"/>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graphicFrame>
        <p:nvGraphicFramePr>
          <p:cNvPr id="6" name="Graphique 5"/>
          <p:cNvGraphicFramePr/>
          <p:nvPr>
            <p:extLst>
              <p:ext uri="{D42A27DB-BD31-4B8C-83A1-F6EECF244321}">
                <p14:modId xmlns:p14="http://schemas.microsoft.com/office/powerpoint/2010/main" val="332017559"/>
              </p:ext>
            </p:extLst>
          </p:nvPr>
        </p:nvGraphicFramePr>
        <p:xfrm>
          <a:off x="0" y="2448000"/>
          <a:ext cx="6096000" cy="410260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9" name="Espace réservé du contenu 8"/>
          <p:cNvGraphicFramePr>
            <a:graphicFrameLocks noGrp="1"/>
          </p:cNvGraphicFramePr>
          <p:nvPr>
            <p:ph idx="1"/>
            <p:extLst/>
          </p:nvPr>
        </p:nvGraphicFramePr>
        <p:xfrm>
          <a:off x="4876800" y="2751665"/>
          <a:ext cx="4267200" cy="3152080"/>
        </p:xfrm>
        <a:graphic>
          <a:graphicData uri="http://schemas.openxmlformats.org/drawingml/2006/table">
            <a:tbl>
              <a:tblPr>
                <a:effectLst>
                  <a:outerShdw blurRad="50800" dist="50800" dir="5400000" algn="ctr" rotWithShape="0">
                    <a:schemeClr val="bg1"/>
                  </a:outerShdw>
                </a:effectLst>
              </a:tblPr>
              <a:tblGrid>
                <a:gridCol w="355600"/>
                <a:gridCol w="355600"/>
                <a:gridCol w="355600"/>
                <a:gridCol w="355600"/>
                <a:gridCol w="355600"/>
                <a:gridCol w="355600"/>
                <a:gridCol w="355600"/>
                <a:gridCol w="355600"/>
                <a:gridCol w="355600"/>
                <a:gridCol w="355600"/>
                <a:gridCol w="355600"/>
                <a:gridCol w="355600"/>
              </a:tblGrid>
              <a:tr h="630416">
                <a:tc>
                  <a:txBody>
                    <a:bodyPr/>
                    <a:lstStyle/>
                    <a:p>
                      <a:pPr algn="ctr" fontAlgn="ctr"/>
                      <a:r>
                        <a:rPr lang="fr-FR" sz="1200" b="0" i="0" u="none" strike="noStrike" dirty="0">
                          <a:solidFill>
                            <a:srgbClr val="000080"/>
                          </a:solidFill>
                          <a:effectLst/>
                          <a:latin typeface="+mn-lt"/>
                        </a:rPr>
                        <a:t>71</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77</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69</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78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67</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68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a:solidFill>
                            <a:srgbClr val="000080"/>
                          </a:solidFill>
                          <a:effectLst/>
                          <a:latin typeface="+mn-lt"/>
                        </a:rPr>
                        <a:t>73</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85</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81</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a:solidFill>
                            <a:srgbClr val="000080"/>
                          </a:solidFill>
                          <a:effectLst/>
                          <a:latin typeface="+mn-lt"/>
                        </a:rPr>
                        <a:t>76</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78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a:solidFill>
                            <a:srgbClr val="000080"/>
                          </a:solidFill>
                          <a:effectLst/>
                          <a:latin typeface="+mn-lt"/>
                        </a:rPr>
                        <a:t>72</a:t>
                      </a:r>
                    </a:p>
                  </a:txBody>
                  <a:tcPr marL="6085" marR="6085" marT="608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30416">
                <a:tc>
                  <a:txBody>
                    <a:bodyPr/>
                    <a:lstStyle/>
                    <a:p>
                      <a:pPr algn="ctr" fontAlgn="ctr"/>
                      <a:r>
                        <a:rPr lang="fr-FR" sz="1200" b="0" i="0" u="none" strike="noStrike" dirty="0">
                          <a:solidFill>
                            <a:srgbClr val="000080"/>
                          </a:solidFill>
                          <a:effectLst/>
                          <a:latin typeface="+mn-lt"/>
                        </a:rPr>
                        <a:t>59</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a:solidFill>
                            <a:srgbClr val="000080"/>
                          </a:solidFill>
                          <a:effectLst/>
                          <a:latin typeface="+mn-lt"/>
                        </a:rPr>
                        <a:t>64</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68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62</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58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60</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61</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76</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a:solidFill>
                            <a:srgbClr val="000080"/>
                          </a:solidFill>
                          <a:effectLst/>
                          <a:latin typeface="+mn-lt"/>
                        </a:rPr>
                        <a:t>65</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74</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a:solidFill>
                            <a:srgbClr val="000080"/>
                          </a:solidFill>
                          <a:effectLst/>
                          <a:latin typeface="+mn-lt"/>
                        </a:rPr>
                        <a:t>67</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73</a:t>
                      </a:r>
                    </a:p>
                  </a:txBody>
                  <a:tcPr marL="6085" marR="6085" marT="608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r>
              <a:tr h="630416">
                <a:tc>
                  <a:txBody>
                    <a:bodyPr/>
                    <a:lstStyle/>
                    <a:p>
                      <a:pPr algn="ctr" fontAlgn="ctr"/>
                      <a:r>
                        <a:rPr lang="fr-FR" sz="1200" b="0" i="0" u="none" strike="noStrike" dirty="0">
                          <a:solidFill>
                            <a:srgbClr val="000080"/>
                          </a:solidFill>
                          <a:effectLst/>
                          <a:latin typeface="+mn-lt"/>
                        </a:rPr>
                        <a:t>47</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67</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54</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a:solidFill>
                            <a:srgbClr val="000080"/>
                          </a:solidFill>
                          <a:effectLst/>
                          <a:latin typeface="+mn-lt"/>
                        </a:rPr>
                        <a:t>63</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58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60</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48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80</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57</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59</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a:solidFill>
                            <a:srgbClr val="000080"/>
                          </a:solidFill>
                          <a:effectLst/>
                          <a:latin typeface="+mn-lt"/>
                        </a:rPr>
                        <a:t>65</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ctr" fontAlgn="ctr"/>
                      <a:r>
                        <a:rPr lang="fr-FR" sz="1200" b="0" i="0" u="none" strike="noStrike" dirty="0">
                          <a:solidFill>
                            <a:srgbClr val="000080"/>
                          </a:solidFill>
                          <a:effectLst/>
                          <a:latin typeface="+mn-lt"/>
                        </a:rPr>
                        <a:t>69</a:t>
                      </a:r>
                    </a:p>
                  </a:txBody>
                  <a:tcPr marL="6085" marR="6085" marT="608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r>
              <a:tr h="630416">
                <a:tc>
                  <a:txBody>
                    <a:bodyPr/>
                    <a:lstStyle/>
                    <a:p>
                      <a:pPr algn="ctr" fontAlgn="ctr"/>
                      <a:r>
                        <a:rPr lang="fr-FR" sz="1200" b="0" i="0" u="none" strike="noStrike" dirty="0">
                          <a:solidFill>
                            <a:srgbClr val="000080"/>
                          </a:solidFill>
                          <a:effectLst/>
                          <a:latin typeface="+mn-lt"/>
                        </a:rPr>
                        <a:t>63</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58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32</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29</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36</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30</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45</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61</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a:solidFill>
                            <a:srgbClr val="000080"/>
                          </a:solidFill>
                          <a:effectLst/>
                          <a:latin typeface="+mn-lt"/>
                        </a:rPr>
                        <a:t>85</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ctr" fontAlgn="ctr"/>
                      <a:r>
                        <a:rPr lang="fr-FR" sz="1200" b="0" i="0" u="none" strike="noStrike" dirty="0">
                          <a:solidFill>
                            <a:srgbClr val="000080"/>
                          </a:solidFill>
                          <a:effectLst/>
                          <a:latin typeface="+mn-lt"/>
                        </a:rPr>
                        <a:t>48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38</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44</a:t>
                      </a:r>
                    </a:p>
                  </a:txBody>
                  <a:tcPr marL="6085" marR="6085" marT="608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r>
              <a:tr h="630416">
                <a:tc>
                  <a:txBody>
                    <a:bodyPr/>
                    <a:lstStyle/>
                    <a:p>
                      <a:pPr algn="ctr" fontAlgn="ctr"/>
                      <a:r>
                        <a:rPr lang="fr-FR" sz="1200" b="0" i="0" u="none" strike="noStrike" dirty="0">
                          <a:solidFill>
                            <a:srgbClr val="000080"/>
                          </a:solidFill>
                          <a:effectLst/>
                          <a:latin typeface="+mn-lt"/>
                        </a:rPr>
                        <a:t>19</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a:solidFill>
                            <a:srgbClr val="000080"/>
                          </a:solidFill>
                          <a:effectLst/>
                          <a:latin typeface="+mn-lt"/>
                        </a:rPr>
                        <a:t>42</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80"/>
                          </a:solidFill>
                          <a:effectLst/>
                          <a:latin typeface="+mn-lt"/>
                        </a:rPr>
                        <a:t>50</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32</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37</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29</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21</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D2E">
                        <a:alpha val="60000"/>
                      </a:srgbClr>
                    </a:solidFill>
                  </a:tcPr>
                </a:tc>
                <a:tc>
                  <a:txBody>
                    <a:bodyPr/>
                    <a:lstStyle/>
                    <a:p>
                      <a:pPr algn="ctr" fontAlgn="ctr"/>
                      <a:r>
                        <a:rPr lang="fr-FR" sz="1200" b="0" i="0" u="none" strike="noStrike" dirty="0">
                          <a:solidFill>
                            <a:srgbClr val="000080"/>
                          </a:solidFill>
                          <a:effectLst/>
                          <a:latin typeface="+mn-lt"/>
                        </a:rPr>
                        <a:t>51</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54</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51</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52</a:t>
                      </a:r>
                    </a:p>
                  </a:txBody>
                  <a:tcPr marL="6085" marR="6085" marT="608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7C464">
                        <a:alpha val="60000"/>
                      </a:srgbClr>
                    </a:solidFill>
                  </a:tcPr>
                </a:tc>
                <a:tc>
                  <a:txBody>
                    <a:bodyPr/>
                    <a:lstStyle/>
                    <a:p>
                      <a:pPr algn="ctr" fontAlgn="ctr"/>
                      <a:r>
                        <a:rPr lang="fr-FR" sz="1200" b="0" i="0" u="none" strike="noStrike" dirty="0">
                          <a:solidFill>
                            <a:srgbClr val="000080"/>
                          </a:solidFill>
                          <a:effectLst/>
                          <a:latin typeface="+mn-lt"/>
                        </a:rPr>
                        <a:t>40</a:t>
                      </a:r>
                    </a:p>
                  </a:txBody>
                  <a:tcPr marL="6085" marR="6085" marT="608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6" name="ZoneTexte 45"/>
          <p:cNvSpPr txBox="1"/>
          <p:nvPr/>
        </p:nvSpPr>
        <p:spPr>
          <a:xfrm>
            <a:off x="4267200" y="2971800"/>
            <a:ext cx="433178" cy="246221"/>
          </a:xfrm>
          <a:prstGeom prst="rect">
            <a:avLst/>
          </a:prstGeom>
          <a:solidFill>
            <a:schemeClr val="bg1"/>
          </a:solidFill>
          <a:ln>
            <a:solidFill>
              <a:schemeClr val="bg1">
                <a:lumMod val="50000"/>
              </a:schemeClr>
            </a:solidFill>
          </a:ln>
        </p:spPr>
        <p:txBody>
          <a:bodyPr wrap="square" rtlCol="0">
            <a:spAutoFit/>
          </a:bodyPr>
          <a:lstStyle/>
          <a:p>
            <a:pPr algn="ctr"/>
            <a:r>
              <a:rPr lang="en-GB" sz="1000" b="1" dirty="0" smtClean="0"/>
              <a:t>75</a:t>
            </a:r>
            <a:endParaRPr lang="en-GB" sz="1000" b="1" dirty="0"/>
          </a:p>
        </p:txBody>
      </p:sp>
      <p:sp>
        <p:nvSpPr>
          <p:cNvPr id="67" name="ZoneTexte 66"/>
          <p:cNvSpPr txBox="1"/>
          <p:nvPr/>
        </p:nvSpPr>
        <p:spPr>
          <a:xfrm>
            <a:off x="4291222" y="4191000"/>
            <a:ext cx="433178" cy="246221"/>
          </a:xfrm>
          <a:prstGeom prst="rect">
            <a:avLst/>
          </a:prstGeom>
          <a:solidFill>
            <a:schemeClr val="bg1"/>
          </a:solidFill>
          <a:ln>
            <a:solidFill>
              <a:schemeClr val="bg1">
                <a:lumMod val="50000"/>
              </a:schemeClr>
            </a:solidFill>
          </a:ln>
        </p:spPr>
        <p:txBody>
          <a:bodyPr wrap="square" rtlCol="0">
            <a:spAutoFit/>
          </a:bodyPr>
          <a:lstStyle/>
          <a:p>
            <a:pPr algn="ctr"/>
            <a:r>
              <a:rPr lang="en-GB" sz="1000" b="1" dirty="0" smtClean="0"/>
              <a:t>61</a:t>
            </a:r>
            <a:endParaRPr lang="en-GB" sz="1000" b="1" dirty="0"/>
          </a:p>
        </p:txBody>
      </p:sp>
      <p:sp>
        <p:nvSpPr>
          <p:cNvPr id="68" name="ZoneTexte 67"/>
          <p:cNvSpPr txBox="1"/>
          <p:nvPr/>
        </p:nvSpPr>
        <p:spPr>
          <a:xfrm>
            <a:off x="4291222" y="4859179"/>
            <a:ext cx="433178" cy="246221"/>
          </a:xfrm>
          <a:prstGeom prst="rect">
            <a:avLst/>
          </a:prstGeom>
          <a:solidFill>
            <a:schemeClr val="bg1"/>
          </a:solidFill>
          <a:ln>
            <a:solidFill>
              <a:schemeClr val="bg1">
                <a:lumMod val="50000"/>
              </a:schemeClr>
            </a:solidFill>
          </a:ln>
        </p:spPr>
        <p:txBody>
          <a:bodyPr wrap="square" rtlCol="0">
            <a:spAutoFit/>
          </a:bodyPr>
          <a:lstStyle/>
          <a:p>
            <a:pPr algn="ctr"/>
            <a:r>
              <a:rPr lang="en-GB" sz="1000" b="1" dirty="0" smtClean="0"/>
              <a:t>47</a:t>
            </a:r>
            <a:endParaRPr lang="en-GB" sz="1000" b="1" dirty="0"/>
          </a:p>
        </p:txBody>
      </p:sp>
      <p:sp>
        <p:nvSpPr>
          <p:cNvPr id="69" name="ZoneTexte 68"/>
          <p:cNvSpPr txBox="1"/>
          <p:nvPr/>
        </p:nvSpPr>
        <p:spPr>
          <a:xfrm>
            <a:off x="4291222" y="5486400"/>
            <a:ext cx="433178" cy="246221"/>
          </a:xfrm>
          <a:prstGeom prst="rect">
            <a:avLst/>
          </a:prstGeom>
          <a:solidFill>
            <a:schemeClr val="bg1"/>
          </a:solidFill>
          <a:ln>
            <a:solidFill>
              <a:schemeClr val="bg1">
                <a:lumMod val="50000"/>
              </a:schemeClr>
            </a:solidFill>
          </a:ln>
        </p:spPr>
        <p:txBody>
          <a:bodyPr wrap="square" rtlCol="0">
            <a:spAutoFit/>
          </a:bodyPr>
          <a:lstStyle/>
          <a:p>
            <a:pPr algn="ctr"/>
            <a:r>
              <a:rPr lang="en-GB" sz="1000" b="1" dirty="0" smtClean="0"/>
              <a:t>39</a:t>
            </a:r>
            <a:endParaRPr lang="en-GB" sz="1000" b="1" dirty="0"/>
          </a:p>
        </p:txBody>
      </p:sp>
      <p:sp>
        <p:nvSpPr>
          <p:cNvPr id="71" name="ZoneTexte 70"/>
          <p:cNvSpPr txBox="1"/>
          <p:nvPr/>
        </p:nvSpPr>
        <p:spPr>
          <a:xfrm>
            <a:off x="4267200" y="3581400"/>
            <a:ext cx="433178" cy="246221"/>
          </a:xfrm>
          <a:prstGeom prst="rect">
            <a:avLst/>
          </a:prstGeom>
          <a:solidFill>
            <a:schemeClr val="bg1"/>
          </a:solidFill>
          <a:ln>
            <a:solidFill>
              <a:schemeClr val="bg1">
                <a:lumMod val="50000"/>
              </a:schemeClr>
            </a:solidFill>
          </a:ln>
        </p:spPr>
        <p:txBody>
          <a:bodyPr wrap="square" rtlCol="0">
            <a:spAutoFit/>
          </a:bodyPr>
          <a:lstStyle/>
          <a:p>
            <a:pPr algn="ctr"/>
            <a:r>
              <a:rPr lang="en-GB" sz="1000" b="1" dirty="0" smtClean="0"/>
              <a:t>66</a:t>
            </a:r>
            <a:endParaRPr lang="en-GB" sz="1000" b="1" dirty="0"/>
          </a:p>
        </p:txBody>
      </p:sp>
    </p:spTree>
    <p:extLst>
      <p:ext uri="{BB962C8B-B14F-4D97-AF65-F5344CB8AC3E}">
        <p14:creationId xmlns:p14="http://schemas.microsoft.com/office/powerpoint/2010/main" val="3020473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81000"/>
            <a:ext cx="8763000" cy="1188553"/>
          </a:xfrm>
        </p:spPr>
        <p:txBody>
          <a:bodyPr>
            <a:normAutofit/>
          </a:bodyPr>
          <a:lstStyle/>
          <a:p>
            <a:pPr algn="just"/>
            <a:r>
              <a:rPr lang="en-GB" dirty="0" smtClean="0"/>
              <a:t>The data generated by the car belong to the car owner</a:t>
            </a:r>
            <a:endParaRPr lang="en-GB" dirty="0"/>
          </a:p>
        </p:txBody>
      </p:sp>
      <p:sp>
        <p:nvSpPr>
          <p:cNvPr id="4" name="TextBox 26"/>
          <p:cNvSpPr txBox="1"/>
          <p:nvPr/>
        </p:nvSpPr>
        <p:spPr>
          <a:xfrm>
            <a:off x="0" y="6596772"/>
            <a:ext cx="3449983" cy="215444"/>
          </a:xfrm>
          <a:prstGeom prst="rect">
            <a:avLst/>
          </a:prstGeom>
          <a:noFill/>
        </p:spPr>
        <p:txBody>
          <a:bodyPr wrap="none" rtlCol="0">
            <a:spAutoFit/>
          </a:bodyPr>
          <a:lstStyle>
            <a:defPPr>
              <a:defRPr lang="nl-NL"/>
            </a:defPPr>
            <a:lvl1pPr>
              <a:defRPr sz="800">
                <a:latin typeface="+mj-lt"/>
              </a:defRPr>
            </a:lvl1pPr>
          </a:lstStyle>
          <a:p>
            <a:r>
              <a:rPr lang="en-GB" dirty="0"/>
              <a:t>B8. In your view, who is the owner of the data your car generates? (Multiple)</a:t>
            </a:r>
            <a:endParaRPr lang="fr-FR" dirty="0"/>
          </a:p>
        </p:txBody>
      </p:sp>
      <p:sp>
        <p:nvSpPr>
          <p:cNvPr id="131" name="TextBox 26"/>
          <p:cNvSpPr txBox="1"/>
          <p:nvPr/>
        </p:nvSpPr>
        <p:spPr>
          <a:xfrm>
            <a:off x="6311957" y="1612949"/>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132" name="TextBox 26"/>
          <p:cNvSpPr txBox="1"/>
          <p:nvPr/>
        </p:nvSpPr>
        <p:spPr>
          <a:xfrm>
            <a:off x="4864157" y="1612949"/>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133" name="TextBox 26"/>
          <p:cNvSpPr txBox="1"/>
          <p:nvPr/>
        </p:nvSpPr>
        <p:spPr>
          <a:xfrm>
            <a:off x="5549957" y="1612949"/>
            <a:ext cx="566181" cy="215444"/>
          </a:xfrm>
          <a:prstGeom prst="rect">
            <a:avLst/>
          </a:prstGeom>
          <a:noFill/>
        </p:spPr>
        <p:txBody>
          <a:bodyPr wrap="none" rtlCol="0">
            <a:spAutoFit/>
          </a:bodyPr>
          <a:lstStyle/>
          <a:p>
            <a:r>
              <a:rPr lang="en-GB" sz="800" dirty="0" smtClean="0"/>
              <a:t>Denmark</a:t>
            </a:r>
            <a:endParaRPr lang="en-GB" sz="1050" dirty="0"/>
          </a:p>
        </p:txBody>
      </p:sp>
      <p:sp>
        <p:nvSpPr>
          <p:cNvPr id="134" name="TextBox 26"/>
          <p:cNvSpPr txBox="1"/>
          <p:nvPr/>
        </p:nvSpPr>
        <p:spPr>
          <a:xfrm>
            <a:off x="4483157" y="1612949"/>
            <a:ext cx="481222" cy="215444"/>
          </a:xfrm>
          <a:prstGeom prst="rect">
            <a:avLst/>
          </a:prstGeom>
          <a:noFill/>
        </p:spPr>
        <p:txBody>
          <a:bodyPr wrap="none" rtlCol="0">
            <a:spAutoFit/>
          </a:bodyPr>
          <a:lstStyle/>
          <a:p>
            <a:pPr algn="ctr"/>
            <a:r>
              <a:rPr lang="en-GB" sz="800" dirty="0" smtClean="0"/>
              <a:t>Austria</a:t>
            </a:r>
            <a:endParaRPr lang="en-GB" sz="1050" dirty="0"/>
          </a:p>
        </p:txBody>
      </p:sp>
      <p:sp>
        <p:nvSpPr>
          <p:cNvPr id="135" name="TextBox 26"/>
          <p:cNvSpPr txBox="1"/>
          <p:nvPr/>
        </p:nvSpPr>
        <p:spPr>
          <a:xfrm>
            <a:off x="5971914" y="1612949"/>
            <a:ext cx="492443" cy="215444"/>
          </a:xfrm>
          <a:prstGeom prst="rect">
            <a:avLst/>
          </a:prstGeom>
          <a:noFill/>
        </p:spPr>
        <p:txBody>
          <a:bodyPr wrap="none" rtlCol="0">
            <a:spAutoFit/>
          </a:bodyPr>
          <a:lstStyle/>
          <a:p>
            <a:r>
              <a:rPr lang="en-GB" sz="800" dirty="0" smtClean="0"/>
              <a:t>Finland</a:t>
            </a:r>
            <a:endParaRPr lang="en-GB" sz="1050" dirty="0"/>
          </a:p>
        </p:txBody>
      </p:sp>
      <p:sp>
        <p:nvSpPr>
          <p:cNvPr id="136" name="TextBox 26"/>
          <p:cNvSpPr txBox="1"/>
          <p:nvPr/>
        </p:nvSpPr>
        <p:spPr>
          <a:xfrm>
            <a:off x="5262733" y="1524000"/>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137" name="TextBox 26"/>
          <p:cNvSpPr txBox="1"/>
          <p:nvPr/>
        </p:nvSpPr>
        <p:spPr>
          <a:xfrm>
            <a:off x="7462935" y="1612949"/>
            <a:ext cx="293670" cy="215444"/>
          </a:xfrm>
          <a:prstGeom prst="rect">
            <a:avLst/>
          </a:prstGeom>
          <a:noFill/>
        </p:spPr>
        <p:txBody>
          <a:bodyPr wrap="none" rtlCol="0">
            <a:spAutoFit/>
          </a:bodyPr>
          <a:lstStyle/>
          <a:p>
            <a:r>
              <a:rPr lang="en-GB" sz="800" dirty="0" smtClean="0"/>
              <a:t>NL</a:t>
            </a:r>
            <a:endParaRPr lang="en-GB" sz="1050" dirty="0"/>
          </a:p>
        </p:txBody>
      </p:sp>
      <p:sp>
        <p:nvSpPr>
          <p:cNvPr id="138" name="TextBox 26"/>
          <p:cNvSpPr txBox="1"/>
          <p:nvPr/>
        </p:nvSpPr>
        <p:spPr>
          <a:xfrm>
            <a:off x="6658573" y="1612949"/>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139" name="TextBox 26"/>
          <p:cNvSpPr txBox="1"/>
          <p:nvPr/>
        </p:nvSpPr>
        <p:spPr>
          <a:xfrm>
            <a:off x="8599469" y="1612949"/>
            <a:ext cx="303288" cy="215444"/>
          </a:xfrm>
          <a:prstGeom prst="rect">
            <a:avLst/>
          </a:prstGeom>
          <a:noFill/>
        </p:spPr>
        <p:txBody>
          <a:bodyPr wrap="none" rtlCol="0">
            <a:spAutoFit/>
          </a:bodyPr>
          <a:lstStyle/>
          <a:p>
            <a:pPr algn="ctr"/>
            <a:r>
              <a:rPr lang="en-GB" sz="800" dirty="0" smtClean="0"/>
              <a:t>UK</a:t>
            </a:r>
            <a:endParaRPr lang="en-GB" sz="1050" dirty="0"/>
          </a:p>
        </p:txBody>
      </p:sp>
      <p:sp>
        <p:nvSpPr>
          <p:cNvPr id="140" name="TextBox 26"/>
          <p:cNvSpPr txBox="1"/>
          <p:nvPr/>
        </p:nvSpPr>
        <p:spPr>
          <a:xfrm>
            <a:off x="8147183" y="1612949"/>
            <a:ext cx="413896" cy="215444"/>
          </a:xfrm>
          <a:prstGeom prst="rect">
            <a:avLst/>
          </a:prstGeom>
          <a:noFill/>
        </p:spPr>
        <p:txBody>
          <a:bodyPr wrap="none" rtlCol="0">
            <a:spAutoFit/>
          </a:bodyPr>
          <a:lstStyle/>
          <a:p>
            <a:r>
              <a:rPr lang="en-GB" sz="800" dirty="0" smtClean="0"/>
              <a:t>Spain</a:t>
            </a:r>
            <a:endParaRPr lang="en-GB" sz="1050" dirty="0"/>
          </a:p>
        </p:txBody>
      </p:sp>
      <p:sp>
        <p:nvSpPr>
          <p:cNvPr id="141" name="TextBox 26"/>
          <p:cNvSpPr txBox="1"/>
          <p:nvPr/>
        </p:nvSpPr>
        <p:spPr>
          <a:xfrm>
            <a:off x="7090755" y="1612949"/>
            <a:ext cx="364202" cy="215444"/>
          </a:xfrm>
          <a:prstGeom prst="rect">
            <a:avLst/>
          </a:prstGeom>
          <a:noFill/>
        </p:spPr>
        <p:txBody>
          <a:bodyPr wrap="none" rtlCol="0">
            <a:spAutoFit/>
          </a:bodyPr>
          <a:lstStyle/>
          <a:p>
            <a:r>
              <a:rPr lang="en-GB" sz="800" dirty="0" smtClean="0"/>
              <a:t>Italy</a:t>
            </a:r>
            <a:endParaRPr lang="en-GB" sz="1050" dirty="0"/>
          </a:p>
        </p:txBody>
      </p:sp>
      <p:sp>
        <p:nvSpPr>
          <p:cNvPr id="142" name="TextBox 26"/>
          <p:cNvSpPr txBox="1"/>
          <p:nvPr/>
        </p:nvSpPr>
        <p:spPr>
          <a:xfrm>
            <a:off x="7742147" y="1612949"/>
            <a:ext cx="474810" cy="215444"/>
          </a:xfrm>
          <a:prstGeom prst="rect">
            <a:avLst/>
          </a:prstGeom>
          <a:noFill/>
        </p:spPr>
        <p:txBody>
          <a:bodyPr wrap="none" rtlCol="0">
            <a:spAutoFit/>
          </a:bodyPr>
          <a:lstStyle/>
          <a:p>
            <a:r>
              <a:rPr lang="en-GB" sz="800" dirty="0" smtClean="0"/>
              <a:t>Poland</a:t>
            </a:r>
            <a:endParaRPr lang="en-GB" sz="1050" dirty="0"/>
          </a:p>
        </p:txBody>
      </p:sp>
      <p:graphicFrame>
        <p:nvGraphicFramePr>
          <p:cNvPr id="150" name="Content Placeholder 2"/>
          <p:cNvGraphicFramePr>
            <a:graphicFrameLocks noGrp="1"/>
          </p:cNvGraphicFramePr>
          <p:nvPr>
            <p:ph idx="1"/>
            <p:extLst/>
          </p:nvPr>
        </p:nvGraphicFramePr>
        <p:xfrm>
          <a:off x="381000" y="1712222"/>
          <a:ext cx="3855053" cy="3783774"/>
        </p:xfrm>
        <a:graphic>
          <a:graphicData uri="http://schemas.openxmlformats.org/drawingml/2006/table">
            <a:tbl>
              <a:tblPr firstRow="1" bandRow="1">
                <a:tableStyleId>{5C22544A-7EE6-4342-B048-85BDC9FD1C3A}</a:tableStyleId>
              </a:tblPr>
              <a:tblGrid>
                <a:gridCol w="444557"/>
                <a:gridCol w="2819400"/>
                <a:gridCol w="591096"/>
              </a:tblGrid>
              <a:tr h="369523">
                <a:tc gridSpan="2">
                  <a:txBody>
                    <a:bodyPr/>
                    <a:lstStyle/>
                    <a:p>
                      <a:pPr algn="ctr"/>
                      <a:r>
                        <a:rPr lang="en-GB" sz="1400" dirty="0" smtClean="0"/>
                        <a:t>Owner of the data generated by the car</a:t>
                      </a:r>
                      <a:endParaRPr lang="en-GB" sz="1400" dirty="0"/>
                    </a:p>
                  </a:txBody>
                  <a:tcPr marL="111868" marR="111868">
                    <a:solidFill>
                      <a:srgbClr val="002663"/>
                    </a:solidFill>
                  </a:tcPr>
                </a:tc>
                <a:tc hMerge="1">
                  <a:txBody>
                    <a:bodyPr/>
                    <a:lstStyle/>
                    <a:p>
                      <a:endParaRPr lang="en-GB" sz="1400" dirty="0" smtClean="0"/>
                    </a:p>
                  </a:txBody>
                  <a:tcPr marL="111868" marR="111868">
                    <a:solidFill>
                      <a:srgbClr val="002663"/>
                    </a:solidFill>
                  </a:tcPr>
                </a:tc>
                <a:tc>
                  <a:txBody>
                    <a:bodyPr/>
                    <a:lstStyle/>
                    <a:p>
                      <a:r>
                        <a:rPr lang="en-GB" sz="1400" dirty="0" smtClean="0"/>
                        <a:t>In %</a:t>
                      </a:r>
                    </a:p>
                  </a:txBody>
                  <a:tcPr marL="111868" marR="111868">
                    <a:solidFill>
                      <a:srgbClr val="002663"/>
                    </a:solidFill>
                  </a:tcPr>
                </a:tc>
              </a:tr>
              <a:tr h="4134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1</a:t>
                      </a:r>
                      <a:endParaRPr lang="en-GB" sz="1200" dirty="0"/>
                    </a:p>
                  </a:txBody>
                  <a:tcPr marL="111868" marR="111868"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solidFill>
                            <a:srgbClr val="0A2F60"/>
                          </a:solidFill>
                          <a:latin typeface="Calibri" panose="020F0502020204030204" pitchFamily="34" charset="0"/>
                        </a:rPr>
                        <a:t>Car owner</a:t>
                      </a:r>
                    </a:p>
                  </a:txBody>
                  <a:tcPr marL="111868" marR="111868" anchor="ctr">
                    <a:solidFill>
                      <a:srgbClr val="89A1C2"/>
                    </a:solidFill>
                  </a:tcPr>
                </a:tc>
                <a:tc>
                  <a:txBody>
                    <a:bodyPr/>
                    <a:lstStyle/>
                    <a:p>
                      <a:pPr marL="0" indent="0" algn="ctr">
                        <a:buFont typeface="Arial" panose="020B0604020202020204" pitchFamily="34" charset="0"/>
                        <a:buNone/>
                      </a:pPr>
                      <a:r>
                        <a:rPr lang="en-GB" sz="1200" b="1" dirty="0" smtClean="0">
                          <a:solidFill>
                            <a:srgbClr val="0A2F60"/>
                          </a:solidFill>
                          <a:latin typeface="Calibri" panose="020F0502020204030204" pitchFamily="34" charset="0"/>
                        </a:rPr>
                        <a:t>69</a:t>
                      </a:r>
                      <a:endParaRPr lang="en-GB" sz="1200" b="1" dirty="0">
                        <a:solidFill>
                          <a:srgbClr val="0A2F60"/>
                        </a:solidFill>
                        <a:latin typeface="Calibri" panose="020F0502020204030204" pitchFamily="34" charset="0"/>
                      </a:endParaRPr>
                    </a:p>
                  </a:txBody>
                  <a:tcPr marL="111868" marR="111868" anchor="ctr">
                    <a:solidFill>
                      <a:srgbClr val="89A1C2"/>
                    </a:solidFill>
                  </a:tcPr>
                </a:tc>
              </a:tr>
              <a:tr h="3325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2</a:t>
                      </a:r>
                      <a:endParaRPr lang="en-GB" sz="1200" dirty="0"/>
                    </a:p>
                  </a:txBody>
                  <a:tcPr marL="111868" marR="111868" anchor="ctr"/>
                </a:tc>
                <a:tc>
                  <a:txBody>
                    <a:bodyPr/>
                    <a:lstStyle/>
                    <a:p>
                      <a:pPr marL="0" indent="0" algn="l">
                        <a:buFont typeface="Arial" panose="020B0604020202020204" pitchFamily="34" charset="0"/>
                        <a:buNone/>
                      </a:pPr>
                      <a:r>
                        <a:rPr lang="en-GB" sz="1200" dirty="0" smtClean="0">
                          <a:solidFill>
                            <a:srgbClr val="0A2F60"/>
                          </a:solidFill>
                          <a:latin typeface="Calibri" panose="020F0502020204030204" pitchFamily="34" charset="0"/>
                        </a:rPr>
                        <a:t>Car user</a:t>
                      </a:r>
                      <a:endParaRPr lang="en-GB" sz="1200" dirty="0">
                        <a:solidFill>
                          <a:srgbClr val="0A2F60"/>
                        </a:solidFill>
                        <a:latin typeface="Calibri" panose="020F0502020204030204" pitchFamily="34" charset="0"/>
                      </a:endParaRPr>
                    </a:p>
                  </a:txBody>
                  <a:tcPr marL="111868" marR="111868" anchor="ctr">
                    <a:solidFill>
                      <a:srgbClr val="89A1C2"/>
                    </a:solidFill>
                  </a:tcPr>
                </a:tc>
                <a:tc>
                  <a:txBody>
                    <a:bodyPr/>
                    <a:lstStyle/>
                    <a:p>
                      <a:pPr marL="0" indent="0" algn="ctr">
                        <a:buFont typeface="Arial" panose="020B0604020202020204" pitchFamily="34" charset="0"/>
                        <a:buNone/>
                      </a:pPr>
                      <a:r>
                        <a:rPr lang="en-GB" sz="1200" b="1" dirty="0" smtClean="0">
                          <a:solidFill>
                            <a:srgbClr val="0A2F60"/>
                          </a:solidFill>
                          <a:latin typeface="Calibri" panose="020F0502020204030204" pitchFamily="34" charset="0"/>
                        </a:rPr>
                        <a:t>41</a:t>
                      </a:r>
                      <a:endParaRPr lang="en-GB" sz="1200" b="1" dirty="0">
                        <a:solidFill>
                          <a:srgbClr val="0A2F60"/>
                        </a:solidFill>
                        <a:latin typeface="Calibri" panose="020F0502020204030204" pitchFamily="34" charset="0"/>
                      </a:endParaRPr>
                    </a:p>
                  </a:txBody>
                  <a:tcPr marL="111868" marR="111868" anchor="ctr">
                    <a:solidFill>
                      <a:srgbClr val="89A1C2"/>
                    </a:solidFill>
                  </a:tcPr>
                </a:tc>
              </a:tr>
              <a:tr h="2077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rgbClr val="0A2F60"/>
                        </a:solidFill>
                      </a:endParaRPr>
                    </a:p>
                  </a:txBody>
                  <a:tcPr marL="111868" marR="111868" anchor="ctr">
                    <a:noFill/>
                  </a:tcPr>
                </a:tc>
              </a:tr>
              <a:tr h="3325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3</a:t>
                      </a:r>
                      <a:endParaRPr lang="en-GB" sz="1200" dirty="0"/>
                    </a:p>
                  </a:txBody>
                  <a:tcPr marL="111868" marR="111868" anchor="ctr"/>
                </a:tc>
                <a:tc>
                  <a:txBody>
                    <a:bodyPr/>
                    <a:lstStyle/>
                    <a:p>
                      <a:pPr algn="l" fontAlgn="ctr"/>
                      <a:r>
                        <a:rPr lang="fr-FR" sz="1200" b="0" i="0" u="none" strike="noStrike" dirty="0">
                          <a:solidFill>
                            <a:srgbClr val="323278"/>
                          </a:solidFill>
                          <a:effectLst/>
                          <a:latin typeface="+mn-lt"/>
                        </a:rPr>
                        <a:t>Car manufacturer</a:t>
                      </a:r>
                    </a:p>
                  </a:txBody>
                  <a:tcPr marL="6350" marR="6350" marT="635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rPr>
                        <a:t>9</a:t>
                      </a:r>
                    </a:p>
                  </a:txBody>
                  <a:tcPr marL="111868" marR="111868" anchor="ctr"/>
                </a:tc>
              </a:tr>
              <a:tr h="4667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4</a:t>
                      </a:r>
                      <a:endParaRPr lang="en-GB" sz="1200" dirty="0"/>
                    </a:p>
                  </a:txBody>
                  <a:tcPr marL="111868" marR="111868" anchor="ctr">
                    <a:solidFill>
                      <a:srgbClr val="E9EDF6"/>
                    </a:solidFill>
                  </a:tcPr>
                </a:tc>
                <a:tc>
                  <a:txBody>
                    <a:bodyPr/>
                    <a:lstStyle/>
                    <a:p>
                      <a:pPr algn="l" fontAlgn="ctr"/>
                      <a:r>
                        <a:rPr lang="en-US" sz="1200" b="0" i="0" u="none" strike="noStrike" dirty="0">
                          <a:solidFill>
                            <a:srgbClr val="323278"/>
                          </a:solidFill>
                          <a:effectLst/>
                          <a:latin typeface="+mn-lt"/>
                        </a:rPr>
                        <a:t>Vehicle maintenance provider such as your usual garage</a:t>
                      </a:r>
                    </a:p>
                  </a:txBody>
                  <a:tcPr marL="6350" marR="6350" marT="6350" marB="0" anchor="ctr">
                    <a:solidFill>
                      <a:srgbClr val="E9EDF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latin typeface="Calibri" panose="020F0502020204030204" pitchFamily="34" charset="0"/>
                        </a:rPr>
                        <a:t>5</a:t>
                      </a:r>
                    </a:p>
                  </a:txBody>
                  <a:tcPr marL="111868" marR="111868" anchor="ctr">
                    <a:solidFill>
                      <a:srgbClr val="E9EDF6"/>
                    </a:solidFill>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5</a:t>
                      </a:r>
                      <a:endParaRPr lang="en-GB" sz="1200" dirty="0"/>
                    </a:p>
                  </a:txBody>
                  <a:tcPr marL="111868" marR="111868" anchor="ctr"/>
                </a:tc>
                <a:tc>
                  <a:txBody>
                    <a:bodyPr/>
                    <a:lstStyle/>
                    <a:p>
                      <a:pPr algn="l" fontAlgn="ctr"/>
                      <a:r>
                        <a:rPr lang="fr-FR" sz="1200" b="0" i="0" u="none" strike="noStrike" dirty="0">
                          <a:solidFill>
                            <a:srgbClr val="323278"/>
                          </a:solidFill>
                          <a:effectLst/>
                          <a:latin typeface="+mn-lt"/>
                        </a:rPr>
                        <a:t>Mobile service provider </a:t>
                      </a:r>
                      <a:r>
                        <a:rPr lang="fr-FR" sz="1200" b="0" i="0" u="none" strike="noStrike" dirty="0" err="1">
                          <a:solidFill>
                            <a:srgbClr val="323278"/>
                          </a:solidFill>
                          <a:effectLst/>
                          <a:latin typeface="+mn-lt"/>
                        </a:rPr>
                        <a:t>such</a:t>
                      </a:r>
                      <a:r>
                        <a:rPr lang="fr-FR" sz="1200" b="0" i="0" u="none" strike="noStrike" dirty="0">
                          <a:solidFill>
                            <a:srgbClr val="323278"/>
                          </a:solidFill>
                          <a:effectLst/>
                          <a:latin typeface="+mn-lt"/>
                        </a:rPr>
                        <a:t> as </a:t>
                      </a:r>
                      <a:r>
                        <a:rPr lang="fr-FR" sz="1200" b="0" i="0" u="none" strike="noStrike" dirty="0" err="1">
                          <a:solidFill>
                            <a:srgbClr val="323278"/>
                          </a:solidFill>
                          <a:effectLst/>
                          <a:latin typeface="+mn-lt"/>
                        </a:rPr>
                        <a:t>telecom</a:t>
                      </a:r>
                      <a:r>
                        <a:rPr lang="fr-FR" sz="1200" b="0" i="0" u="none" strike="noStrike" dirty="0">
                          <a:solidFill>
                            <a:srgbClr val="323278"/>
                          </a:solidFill>
                          <a:effectLst/>
                          <a:latin typeface="+mn-lt"/>
                        </a:rPr>
                        <a:t> </a:t>
                      </a:r>
                      <a:r>
                        <a:rPr lang="fr-FR" sz="1200" b="0" i="0" u="none" strike="noStrike" dirty="0" err="1">
                          <a:solidFill>
                            <a:srgbClr val="323278"/>
                          </a:solidFill>
                          <a:effectLst/>
                          <a:latin typeface="+mn-lt"/>
                        </a:rPr>
                        <a:t>operator</a:t>
                      </a:r>
                      <a:endParaRPr lang="fr-FR" sz="1200" b="0" i="0" u="none" strike="noStrike" dirty="0">
                        <a:solidFill>
                          <a:srgbClr val="323278"/>
                        </a:solidFill>
                        <a:effectLst/>
                        <a:latin typeface="+mn-lt"/>
                      </a:endParaRPr>
                    </a:p>
                  </a:txBody>
                  <a:tcPr marL="6350" marR="6350" marT="635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latin typeface="Calibri" panose="020F0502020204030204" pitchFamily="34" charset="0"/>
                        </a:rPr>
                        <a:t>4</a:t>
                      </a:r>
                    </a:p>
                  </a:txBody>
                  <a:tcPr marL="111868" marR="111868" anchor="ctr"/>
                </a:tc>
              </a:tr>
              <a:tr h="381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6</a:t>
                      </a:r>
                      <a:endParaRPr lang="en-GB" sz="1200" dirty="0"/>
                    </a:p>
                  </a:txBody>
                  <a:tcPr marL="111868" marR="111868" anchor="ctr">
                    <a:solidFill>
                      <a:srgbClr val="E9EDF6"/>
                    </a:solidFill>
                  </a:tcPr>
                </a:tc>
                <a:tc>
                  <a:txBody>
                    <a:bodyPr/>
                    <a:lstStyle/>
                    <a:p>
                      <a:pPr algn="l" fontAlgn="ctr"/>
                      <a:r>
                        <a:rPr lang="en-US" sz="1200" b="0" i="0" u="none" strike="noStrike" dirty="0" smtClean="0">
                          <a:solidFill>
                            <a:srgbClr val="323278"/>
                          </a:solidFill>
                          <a:effectLst/>
                          <a:latin typeface="+mn-lt"/>
                        </a:rPr>
                        <a:t>Digital players such as Google, Apple, Microsoft</a:t>
                      </a:r>
                    </a:p>
                  </a:txBody>
                  <a:tcPr marL="6350" marR="6350" marT="6350" marB="0" anchor="ctr">
                    <a:solidFill>
                      <a:srgbClr val="E9EDF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rPr>
                        <a:t>3</a:t>
                      </a:r>
                    </a:p>
                  </a:txBody>
                  <a:tcPr marL="111868" marR="111868" anchor="ctr">
                    <a:solidFill>
                      <a:srgbClr val="E9EDF6"/>
                    </a:solidFill>
                  </a:tcPr>
                </a:tc>
              </a:tr>
              <a:tr h="3905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7</a:t>
                      </a:r>
                      <a:endParaRPr lang="en-GB" sz="1200" dirty="0"/>
                    </a:p>
                  </a:txBody>
                  <a:tcPr marL="111868" marR="111868" anchor="ctr"/>
                </a:tc>
                <a:tc>
                  <a:txBody>
                    <a:bodyPr/>
                    <a:lstStyle/>
                    <a:p>
                      <a:pPr algn="l" fontAlgn="ctr"/>
                      <a:r>
                        <a:rPr lang="en-US" sz="1200" b="0" i="0" u="none" strike="noStrike" dirty="0" smtClean="0">
                          <a:solidFill>
                            <a:srgbClr val="323278"/>
                          </a:solidFill>
                          <a:effectLst/>
                          <a:latin typeface="+mn-lt"/>
                        </a:rPr>
                        <a:t>No one</a:t>
                      </a:r>
                      <a:endParaRPr lang="en-US" sz="1200" b="0" i="0" u="none" strike="noStrike" dirty="0">
                        <a:solidFill>
                          <a:srgbClr val="323278"/>
                        </a:solidFill>
                        <a:effectLst/>
                        <a:latin typeface="+mn-lt"/>
                      </a:endParaRPr>
                    </a:p>
                  </a:txBody>
                  <a:tcPr marL="6350" marR="6350" marT="635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0A2F60"/>
                          </a:solidFill>
                        </a:rPr>
                        <a:t>3</a:t>
                      </a:r>
                    </a:p>
                  </a:txBody>
                  <a:tcPr marL="111868" marR="111868" anchor="ctr"/>
                </a:tc>
              </a:tr>
            </a:tbl>
          </a:graphicData>
        </a:graphic>
      </p:graphicFrame>
      <p:pic>
        <p:nvPicPr>
          <p:cNvPr id="14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20" t="25095" r="26268" b="21179"/>
          <a:stretch/>
        </p:blipFill>
        <p:spPr bwMode="auto">
          <a:xfrm>
            <a:off x="444557" y="2057400"/>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57" y="251460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Image 105"/>
          <p:cNvPicPr>
            <a:picLocks noChangeAspect="1"/>
          </p:cNvPicPr>
          <p:nvPr/>
        </p:nvPicPr>
        <p:blipFill>
          <a:blip r:embed="rId4"/>
          <a:stretch>
            <a:fillRect/>
          </a:stretch>
        </p:blipFill>
        <p:spPr>
          <a:xfrm>
            <a:off x="6029630" y="1889353"/>
            <a:ext cx="282327" cy="188218"/>
          </a:xfrm>
          <a:prstGeom prst="rect">
            <a:avLst/>
          </a:prstGeom>
        </p:spPr>
      </p:pic>
      <p:pic>
        <p:nvPicPr>
          <p:cNvPr id="108" name="Image 107"/>
          <p:cNvPicPr>
            <a:picLocks noChangeAspect="1"/>
          </p:cNvPicPr>
          <p:nvPr/>
        </p:nvPicPr>
        <p:blipFill>
          <a:blip r:embed="rId5"/>
          <a:stretch>
            <a:fillRect/>
          </a:stretch>
        </p:blipFill>
        <p:spPr>
          <a:xfrm>
            <a:off x="6410630" y="1889353"/>
            <a:ext cx="282327" cy="188218"/>
          </a:xfrm>
          <a:prstGeom prst="rect">
            <a:avLst/>
          </a:prstGeom>
        </p:spPr>
      </p:pic>
      <p:pic>
        <p:nvPicPr>
          <p:cNvPr id="110" name="Image 109"/>
          <p:cNvPicPr>
            <a:picLocks noChangeAspect="1"/>
          </p:cNvPicPr>
          <p:nvPr/>
        </p:nvPicPr>
        <p:blipFill>
          <a:blip r:embed="rId6"/>
          <a:stretch>
            <a:fillRect/>
          </a:stretch>
        </p:blipFill>
        <p:spPr>
          <a:xfrm>
            <a:off x="8239430" y="1889353"/>
            <a:ext cx="282327" cy="188218"/>
          </a:xfrm>
          <a:prstGeom prst="rect">
            <a:avLst/>
          </a:prstGeom>
        </p:spPr>
      </p:pic>
      <p:pic>
        <p:nvPicPr>
          <p:cNvPr id="112" name="Image 111"/>
          <p:cNvPicPr>
            <a:picLocks noChangeAspect="1"/>
          </p:cNvPicPr>
          <p:nvPr/>
        </p:nvPicPr>
        <p:blipFill>
          <a:blip r:embed="rId7"/>
          <a:stretch>
            <a:fillRect/>
          </a:stretch>
        </p:blipFill>
        <p:spPr>
          <a:xfrm>
            <a:off x="8597957" y="1889353"/>
            <a:ext cx="282327" cy="188218"/>
          </a:xfrm>
          <a:prstGeom prst="rect">
            <a:avLst/>
          </a:prstGeom>
        </p:spPr>
      </p:pic>
      <p:pic>
        <p:nvPicPr>
          <p:cNvPr id="114" name="Image 113"/>
          <p:cNvPicPr>
            <a:picLocks noChangeAspect="1"/>
          </p:cNvPicPr>
          <p:nvPr/>
        </p:nvPicPr>
        <p:blipFill>
          <a:blip r:embed="rId8"/>
          <a:stretch>
            <a:fillRect/>
          </a:stretch>
        </p:blipFill>
        <p:spPr>
          <a:xfrm>
            <a:off x="7096430" y="1889353"/>
            <a:ext cx="282327" cy="188218"/>
          </a:xfrm>
          <a:prstGeom prst="rect">
            <a:avLst/>
          </a:prstGeom>
        </p:spPr>
      </p:pic>
      <p:pic>
        <p:nvPicPr>
          <p:cNvPr id="116" name="Image 115"/>
          <p:cNvPicPr>
            <a:picLocks noChangeAspect="1"/>
          </p:cNvPicPr>
          <p:nvPr/>
        </p:nvPicPr>
        <p:blipFill>
          <a:blip r:embed="rId9"/>
          <a:stretch>
            <a:fillRect/>
          </a:stretch>
        </p:blipFill>
        <p:spPr>
          <a:xfrm>
            <a:off x="4978848" y="1889353"/>
            <a:ext cx="266309" cy="177540"/>
          </a:xfrm>
          <a:prstGeom prst="rect">
            <a:avLst/>
          </a:prstGeom>
        </p:spPr>
      </p:pic>
      <p:pic>
        <p:nvPicPr>
          <p:cNvPr id="118" name="Image 117"/>
          <p:cNvPicPr>
            <a:picLocks noChangeAspect="1"/>
          </p:cNvPicPr>
          <p:nvPr/>
        </p:nvPicPr>
        <p:blipFill>
          <a:blip r:embed="rId10"/>
          <a:stretch>
            <a:fillRect/>
          </a:stretch>
        </p:blipFill>
        <p:spPr>
          <a:xfrm>
            <a:off x="6769157" y="1889353"/>
            <a:ext cx="250876" cy="167251"/>
          </a:xfrm>
          <a:prstGeom prst="rect">
            <a:avLst/>
          </a:prstGeom>
        </p:spPr>
      </p:pic>
      <p:pic>
        <p:nvPicPr>
          <p:cNvPr id="120" name="Image 119"/>
          <p:cNvPicPr>
            <a:picLocks noChangeAspect="1"/>
          </p:cNvPicPr>
          <p:nvPr/>
        </p:nvPicPr>
        <p:blipFill>
          <a:blip r:embed="rId11"/>
          <a:stretch>
            <a:fillRect/>
          </a:stretch>
        </p:blipFill>
        <p:spPr>
          <a:xfrm>
            <a:off x="7477430" y="1889353"/>
            <a:ext cx="282327" cy="188218"/>
          </a:xfrm>
          <a:prstGeom prst="rect">
            <a:avLst/>
          </a:prstGeom>
        </p:spPr>
      </p:pic>
      <p:pic>
        <p:nvPicPr>
          <p:cNvPr id="122" name="Image 121"/>
          <p:cNvPicPr>
            <a:picLocks noChangeAspect="1"/>
          </p:cNvPicPr>
          <p:nvPr/>
        </p:nvPicPr>
        <p:blipFill>
          <a:blip r:embed="rId12"/>
          <a:stretch>
            <a:fillRect/>
          </a:stretch>
        </p:blipFill>
        <p:spPr>
          <a:xfrm>
            <a:off x="5321357" y="1889353"/>
            <a:ext cx="283304" cy="188869"/>
          </a:xfrm>
          <a:prstGeom prst="rect">
            <a:avLst/>
          </a:prstGeom>
        </p:spPr>
      </p:pic>
      <p:pic>
        <p:nvPicPr>
          <p:cNvPr id="124" name="Image 123"/>
          <p:cNvPicPr>
            <a:picLocks noChangeAspect="1"/>
          </p:cNvPicPr>
          <p:nvPr/>
        </p:nvPicPr>
        <p:blipFill>
          <a:blip r:embed="rId13"/>
          <a:stretch>
            <a:fillRect/>
          </a:stretch>
        </p:blipFill>
        <p:spPr>
          <a:xfrm>
            <a:off x="7858430" y="1889353"/>
            <a:ext cx="282327" cy="188218"/>
          </a:xfrm>
          <a:prstGeom prst="rect">
            <a:avLst/>
          </a:prstGeom>
        </p:spPr>
      </p:pic>
      <p:pic>
        <p:nvPicPr>
          <p:cNvPr id="126" name="Image 125"/>
          <p:cNvPicPr>
            <a:picLocks noChangeAspect="1"/>
          </p:cNvPicPr>
          <p:nvPr/>
        </p:nvPicPr>
        <p:blipFill>
          <a:blip r:embed="rId14"/>
          <a:stretch>
            <a:fillRect/>
          </a:stretch>
        </p:blipFill>
        <p:spPr>
          <a:xfrm>
            <a:off x="5642274" y="1889353"/>
            <a:ext cx="288683" cy="192455"/>
          </a:xfrm>
          <a:prstGeom prst="rect">
            <a:avLst/>
          </a:prstGeom>
        </p:spPr>
      </p:pic>
      <p:pic>
        <p:nvPicPr>
          <p:cNvPr id="128" name="Image 127"/>
          <p:cNvPicPr>
            <a:picLocks noChangeAspect="1"/>
          </p:cNvPicPr>
          <p:nvPr/>
        </p:nvPicPr>
        <p:blipFill>
          <a:blip r:embed="rId15"/>
          <a:stretch>
            <a:fillRect/>
          </a:stretch>
        </p:blipFill>
        <p:spPr>
          <a:xfrm>
            <a:off x="4559357" y="1889353"/>
            <a:ext cx="250210" cy="166807"/>
          </a:xfrm>
          <a:prstGeom prst="rect">
            <a:avLst/>
          </a:prstGeom>
        </p:spPr>
      </p:pic>
      <p:sp>
        <p:nvSpPr>
          <p:cNvPr id="119" name="Rectangle 118"/>
          <p:cNvSpPr/>
          <p:nvPr/>
        </p:nvSpPr>
        <p:spPr bwMode="auto">
          <a:xfrm>
            <a:off x="5419624" y="6188896"/>
            <a:ext cx="103565" cy="78614"/>
          </a:xfrm>
          <a:prstGeom prst="rect">
            <a:avLst/>
          </a:prstGeom>
          <a:solidFill>
            <a:srgbClr val="E65D2E">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21" name="TextBox 26"/>
          <p:cNvSpPr txBox="1"/>
          <p:nvPr/>
        </p:nvSpPr>
        <p:spPr>
          <a:xfrm>
            <a:off x="5527701" y="6096000"/>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123" name="Rectangle 122"/>
          <p:cNvSpPr/>
          <p:nvPr/>
        </p:nvSpPr>
        <p:spPr bwMode="auto">
          <a:xfrm>
            <a:off x="6518196" y="6188896"/>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25" name="Rectangle 124"/>
          <p:cNvSpPr/>
          <p:nvPr/>
        </p:nvSpPr>
        <p:spPr>
          <a:xfrm>
            <a:off x="6586487" y="6096000"/>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graphicFrame>
        <p:nvGraphicFramePr>
          <p:cNvPr id="13" name="Espace réservé du contenu 12"/>
          <p:cNvGraphicFramePr>
            <a:graphicFrameLocks noGrp="1"/>
          </p:cNvGraphicFramePr>
          <p:nvPr>
            <p:ph idx="1"/>
            <p:extLst/>
          </p:nvPr>
        </p:nvGraphicFramePr>
        <p:xfrm>
          <a:off x="4481772" y="2159000"/>
          <a:ext cx="4509828" cy="630846"/>
        </p:xfrm>
        <a:graphic>
          <a:graphicData uri="http://schemas.openxmlformats.org/drawingml/2006/table">
            <a:tbl>
              <a:tblPr/>
              <a:tblGrid>
                <a:gridCol w="375819"/>
                <a:gridCol w="375819"/>
                <a:gridCol w="375819"/>
                <a:gridCol w="375819"/>
                <a:gridCol w="375819"/>
                <a:gridCol w="375819"/>
                <a:gridCol w="375819"/>
                <a:gridCol w="375819"/>
                <a:gridCol w="375819"/>
                <a:gridCol w="375819"/>
                <a:gridCol w="375819"/>
                <a:gridCol w="375819"/>
              </a:tblGrid>
              <a:tr h="315423">
                <a:tc>
                  <a:txBody>
                    <a:bodyPr/>
                    <a:lstStyle/>
                    <a:p>
                      <a:pPr algn="ctr" fontAlgn="ctr"/>
                      <a:r>
                        <a:rPr lang="fr-FR" sz="900" b="0" i="0" u="none" strike="noStrike" dirty="0">
                          <a:solidFill>
                            <a:srgbClr val="000080"/>
                          </a:solidFill>
                          <a:effectLst/>
                          <a:latin typeface="Tahoma" panose="020B0604030504040204" pitchFamily="34" charset="0"/>
                        </a:rPr>
                        <a:t>62</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a:solidFill>
                            <a:srgbClr val="000080"/>
                          </a:solidFill>
                          <a:effectLst/>
                          <a:latin typeface="Tahoma" panose="020B0604030504040204" pitchFamily="34" charset="0"/>
                        </a:rPr>
                        <a:t>71</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80"/>
                          </a:solidFill>
                          <a:effectLst/>
                          <a:latin typeface="Tahoma" panose="020B0604030504040204" pitchFamily="34" charset="0"/>
                        </a:rPr>
                        <a:t>66</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80"/>
                          </a:solidFill>
                          <a:effectLst/>
                          <a:latin typeface="Tahoma" panose="020B0604030504040204" pitchFamily="34" charset="0"/>
                        </a:rPr>
                        <a:t>80</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900" b="0" i="0" u="none" strike="noStrike" dirty="0">
                          <a:solidFill>
                            <a:srgbClr val="000080"/>
                          </a:solidFill>
                          <a:effectLst/>
                          <a:latin typeface="Tahoma" panose="020B0604030504040204" pitchFamily="34" charset="0"/>
                        </a:rPr>
                        <a:t>77</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900" b="0" i="0" u="none" strike="noStrike">
                          <a:solidFill>
                            <a:srgbClr val="000080"/>
                          </a:solidFill>
                          <a:effectLst/>
                          <a:latin typeface="Tahoma" panose="020B0604030504040204" pitchFamily="34" charset="0"/>
                        </a:rPr>
                        <a:t>69</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80"/>
                          </a:solidFill>
                          <a:effectLst/>
                          <a:latin typeface="Tahoma" panose="020B0604030504040204" pitchFamily="34" charset="0"/>
                        </a:rPr>
                        <a:t>64</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dirty="0">
                          <a:solidFill>
                            <a:srgbClr val="000080"/>
                          </a:solidFill>
                          <a:effectLst/>
                          <a:latin typeface="Tahoma" panose="020B0604030504040204" pitchFamily="34" charset="0"/>
                        </a:rPr>
                        <a:t>61</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dirty="0">
                          <a:solidFill>
                            <a:srgbClr val="000080"/>
                          </a:solidFill>
                          <a:effectLst/>
                          <a:latin typeface="Tahoma" panose="020B0604030504040204" pitchFamily="34" charset="0"/>
                        </a:rPr>
                        <a:t>66</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a:solidFill>
                            <a:srgbClr val="000080"/>
                          </a:solidFill>
                          <a:effectLst/>
                          <a:latin typeface="Tahoma" panose="020B0604030504040204" pitchFamily="34" charset="0"/>
                        </a:rPr>
                        <a:t>68</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80"/>
                          </a:solidFill>
                          <a:effectLst/>
                          <a:latin typeface="Tahoma" panose="020B0604030504040204" pitchFamily="34" charset="0"/>
                        </a:rPr>
                        <a:t>70</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80"/>
                          </a:solidFill>
                          <a:effectLst/>
                          <a:latin typeface="Tahoma" panose="020B0604030504040204" pitchFamily="34" charset="0"/>
                        </a:rPr>
                        <a:t>71</a:t>
                      </a:r>
                    </a:p>
                  </a:txBody>
                  <a:tcPr marL="6085" marR="6085" marT="60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423">
                <a:tc>
                  <a:txBody>
                    <a:bodyPr/>
                    <a:lstStyle/>
                    <a:p>
                      <a:pPr algn="ctr" fontAlgn="ctr"/>
                      <a:r>
                        <a:rPr lang="fr-FR" sz="900" b="0" i="0" u="none" strike="noStrike" dirty="0">
                          <a:solidFill>
                            <a:srgbClr val="000080"/>
                          </a:solidFill>
                          <a:effectLst/>
                          <a:latin typeface="Tahoma" panose="020B0604030504040204" pitchFamily="34" charset="0"/>
                        </a:rPr>
                        <a:t>46</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900" b="0" i="0" u="none" strike="noStrike" dirty="0">
                          <a:solidFill>
                            <a:srgbClr val="000080"/>
                          </a:solidFill>
                          <a:effectLst/>
                          <a:latin typeface="Tahoma" panose="020B0604030504040204" pitchFamily="34" charset="0"/>
                        </a:rPr>
                        <a:t>32</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dirty="0">
                          <a:solidFill>
                            <a:srgbClr val="000080"/>
                          </a:solidFill>
                          <a:effectLst/>
                          <a:latin typeface="Tahoma" panose="020B0604030504040204" pitchFamily="34" charset="0"/>
                        </a:rPr>
                        <a:t>34</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a:solidFill>
                            <a:srgbClr val="000080"/>
                          </a:solidFill>
                          <a:effectLst/>
                          <a:latin typeface="Tahoma" panose="020B0604030504040204" pitchFamily="34" charset="0"/>
                        </a:rPr>
                        <a:t>43</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80"/>
                          </a:solidFill>
                          <a:effectLst/>
                          <a:latin typeface="Tahoma" panose="020B0604030504040204" pitchFamily="34" charset="0"/>
                        </a:rPr>
                        <a:t>38</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80"/>
                          </a:solidFill>
                          <a:effectLst/>
                          <a:latin typeface="Tahoma" panose="020B0604030504040204" pitchFamily="34" charset="0"/>
                        </a:rPr>
                        <a:t>52</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900" b="0" i="0" u="none" strike="noStrike">
                          <a:solidFill>
                            <a:srgbClr val="000080"/>
                          </a:solidFill>
                          <a:effectLst/>
                          <a:latin typeface="Tahoma" panose="020B0604030504040204" pitchFamily="34" charset="0"/>
                        </a:rPr>
                        <a:t>43</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80"/>
                          </a:solidFill>
                          <a:effectLst/>
                          <a:latin typeface="Tahoma" panose="020B0604030504040204" pitchFamily="34" charset="0"/>
                        </a:rPr>
                        <a:t>37</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900" b="0" i="0" u="none" strike="noStrike">
                          <a:solidFill>
                            <a:srgbClr val="000080"/>
                          </a:solidFill>
                          <a:effectLst/>
                          <a:latin typeface="Tahoma" panose="020B0604030504040204" pitchFamily="34" charset="0"/>
                        </a:rPr>
                        <a:t>42</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80"/>
                          </a:solidFill>
                          <a:effectLst/>
                          <a:latin typeface="Tahoma" panose="020B0604030504040204" pitchFamily="34" charset="0"/>
                        </a:rPr>
                        <a:t>49</a:t>
                      </a:r>
                    </a:p>
                  </a:txBody>
                  <a:tcPr marL="6085" marR="6085" marT="6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900" b="0" i="0" u="none" strike="noStrike" dirty="0">
                          <a:solidFill>
                            <a:srgbClr val="000080"/>
                          </a:solidFill>
                          <a:effectLst/>
                          <a:latin typeface="Tahoma" panose="020B0604030504040204" pitchFamily="34" charset="0"/>
                        </a:rPr>
                        <a:t>46</a:t>
                      </a:r>
                    </a:p>
                  </a:txBody>
                  <a:tcPr marL="6085" marR="6085" marT="60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r>
            </a:tbl>
          </a:graphicData>
        </a:graphic>
      </p:graphicFrame>
      <p:graphicFrame>
        <p:nvGraphicFramePr>
          <p:cNvPr id="15" name="Tableau 14"/>
          <p:cNvGraphicFramePr>
            <a:graphicFrameLocks noGrp="1"/>
          </p:cNvGraphicFramePr>
          <p:nvPr>
            <p:extLst/>
          </p:nvPr>
        </p:nvGraphicFramePr>
        <p:xfrm>
          <a:off x="4495800" y="3429000"/>
          <a:ext cx="4542048" cy="2066995"/>
        </p:xfrm>
        <a:graphic>
          <a:graphicData uri="http://schemas.openxmlformats.org/drawingml/2006/table">
            <a:tbl>
              <a:tblPr/>
              <a:tblGrid>
                <a:gridCol w="378504"/>
                <a:gridCol w="378504"/>
                <a:gridCol w="378504"/>
                <a:gridCol w="378504"/>
                <a:gridCol w="378504"/>
                <a:gridCol w="378504"/>
                <a:gridCol w="378504"/>
                <a:gridCol w="378504"/>
                <a:gridCol w="378504"/>
                <a:gridCol w="378504"/>
                <a:gridCol w="405960"/>
                <a:gridCol w="351048"/>
              </a:tblGrid>
              <a:tr h="413399">
                <a:tc>
                  <a:txBody>
                    <a:bodyPr/>
                    <a:lstStyle/>
                    <a:p>
                      <a:pPr algn="ctr" fontAlgn="ctr"/>
                      <a:r>
                        <a:rPr lang="fr-FR" sz="800" b="0" i="0" u="none" strike="noStrike" dirty="0">
                          <a:solidFill>
                            <a:srgbClr val="000080"/>
                          </a:solidFill>
                          <a:effectLst/>
                          <a:latin typeface="Tahoma" panose="020B0604030504040204" pitchFamily="34" charset="0"/>
                        </a:rPr>
                        <a:t>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11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7</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r>
              <a:tr h="413399">
                <a:tc>
                  <a:txBody>
                    <a:bodyPr/>
                    <a:lstStyle/>
                    <a:p>
                      <a:pPr algn="ctr" fontAlgn="ctr"/>
                      <a:r>
                        <a:rPr lang="fr-FR" sz="800" b="0" i="0" u="none" strike="noStrike">
                          <a:solidFill>
                            <a:srgbClr val="000080"/>
                          </a:solidFill>
                          <a:effectLst/>
                          <a:latin typeface="Tahoma" panose="020B0604030504040204" pitchFamily="34" charset="0"/>
                        </a:rPr>
                        <a:t>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r>
              <a:tr h="413399">
                <a:tc>
                  <a:txBody>
                    <a:bodyPr/>
                    <a:lstStyle/>
                    <a:p>
                      <a:pPr algn="ctr" fontAlgn="ctr"/>
                      <a:r>
                        <a:rPr lang="fr-FR" sz="800" b="0" i="0" u="none" strike="noStrike">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r>
              <a:tr h="413399">
                <a:tc>
                  <a:txBody>
                    <a:bodyPr/>
                    <a:lstStyle/>
                    <a:p>
                      <a:pPr algn="ctr" fontAlgn="ctr"/>
                      <a:r>
                        <a:rPr lang="fr-FR" sz="800" b="0" i="0" u="none" strike="noStrike">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r>
              <a:tr h="413399">
                <a:tc>
                  <a:txBody>
                    <a:bodyPr/>
                    <a:lstStyle/>
                    <a:p>
                      <a:pPr algn="ctr" fontAlgn="ctr"/>
                      <a:r>
                        <a:rPr lang="fr-FR" sz="800" b="0" i="0" u="none" strike="noStrike" dirty="0">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464">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5D2E">
                        <a:alpha val="60000"/>
                      </a:srgbClr>
                    </a:solidFill>
                  </a:tcPr>
                </a:tc>
                <a:tc>
                  <a:txBody>
                    <a:bodyPr/>
                    <a:lstStyle/>
                    <a:p>
                      <a:pPr algn="ctr" fontAlgn="ctr"/>
                      <a:r>
                        <a:rPr lang="fr-FR" sz="800" b="0" i="0" u="none" strike="noStrike" dirty="0">
                          <a:solidFill>
                            <a:srgbClr val="000080"/>
                          </a:solidFill>
                          <a:effectLst/>
                          <a:latin typeface="Tahoma" panose="020B0604030504040204" pitchFamily="34" charset="0"/>
                        </a:rPr>
                        <a:t>4</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9788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When buying a connected car, the majority will entirely or partly read the terms of conditions of the service before signing it</a:t>
            </a:r>
            <a:endParaRPr lang="en-GB" dirty="0"/>
          </a:p>
        </p:txBody>
      </p:sp>
      <p:graphicFrame>
        <p:nvGraphicFramePr>
          <p:cNvPr id="5" name="Graphique 4"/>
          <p:cNvGraphicFramePr/>
          <p:nvPr>
            <p:extLst/>
          </p:nvPr>
        </p:nvGraphicFramePr>
        <p:xfrm>
          <a:off x="396000" y="1620000"/>
          <a:ext cx="7224464" cy="42390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6"/>
          <p:cNvSpPr txBox="1"/>
          <p:nvPr/>
        </p:nvSpPr>
        <p:spPr>
          <a:xfrm>
            <a:off x="2940837" y="1416837"/>
            <a:ext cx="3792128"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Reading of the terms of conditions of the service</a:t>
            </a:r>
            <a:endParaRPr lang="en-GB" sz="2000" b="1" dirty="0">
              <a:solidFill>
                <a:srgbClr val="002D5F"/>
              </a:solidFill>
              <a:latin typeface="+mj-lt"/>
            </a:endParaRPr>
          </a:p>
        </p:txBody>
      </p:sp>
      <p:sp>
        <p:nvSpPr>
          <p:cNvPr id="11" name="Rectangle 10"/>
          <p:cNvSpPr/>
          <p:nvPr/>
        </p:nvSpPr>
        <p:spPr bwMode="auto">
          <a:xfrm>
            <a:off x="2286000" y="597717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2" name="TextBox 26"/>
          <p:cNvSpPr txBox="1"/>
          <p:nvPr/>
        </p:nvSpPr>
        <p:spPr>
          <a:xfrm>
            <a:off x="2362200" y="5867400"/>
            <a:ext cx="671979"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Wouldn’t</a:t>
            </a:r>
          </a:p>
          <a:p>
            <a:pPr>
              <a:lnSpc>
                <a:spcPts val="1200"/>
              </a:lnSpc>
            </a:pPr>
            <a:r>
              <a:rPr lang="en-GB" sz="1000" dirty="0" smtClean="0">
                <a:solidFill>
                  <a:srgbClr val="002D5F"/>
                </a:solidFill>
                <a:latin typeface="+mj-lt"/>
              </a:rPr>
              <a:t> read it</a:t>
            </a:r>
            <a:endParaRPr lang="en-GB" sz="1000" dirty="0">
              <a:solidFill>
                <a:srgbClr val="002D5F"/>
              </a:solidFill>
              <a:latin typeface="+mj-lt"/>
            </a:endParaRPr>
          </a:p>
        </p:txBody>
      </p:sp>
      <p:sp>
        <p:nvSpPr>
          <p:cNvPr id="13" name="Rectangle 12"/>
          <p:cNvSpPr/>
          <p:nvPr/>
        </p:nvSpPr>
        <p:spPr bwMode="auto">
          <a:xfrm>
            <a:off x="4343400" y="5961113"/>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4" name="Rectangle 13"/>
          <p:cNvSpPr/>
          <p:nvPr/>
        </p:nvSpPr>
        <p:spPr bwMode="auto">
          <a:xfrm>
            <a:off x="3200400" y="5965323"/>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5" name="Rectangle 14"/>
          <p:cNvSpPr/>
          <p:nvPr/>
        </p:nvSpPr>
        <p:spPr bwMode="auto">
          <a:xfrm>
            <a:off x="5562600" y="5965323"/>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 name="TextBox 26"/>
          <p:cNvSpPr txBox="1"/>
          <p:nvPr/>
        </p:nvSpPr>
        <p:spPr>
          <a:xfrm>
            <a:off x="3352800" y="5867400"/>
            <a:ext cx="981359"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Skim through it</a:t>
            </a:r>
            <a:endParaRPr lang="en-GB" sz="1000" dirty="0">
              <a:solidFill>
                <a:srgbClr val="002D5F"/>
              </a:solidFill>
              <a:latin typeface="+mj-lt"/>
            </a:endParaRPr>
          </a:p>
        </p:txBody>
      </p:sp>
      <p:sp>
        <p:nvSpPr>
          <p:cNvPr id="17" name="TextBox 26"/>
          <p:cNvSpPr txBox="1"/>
          <p:nvPr/>
        </p:nvSpPr>
        <p:spPr>
          <a:xfrm>
            <a:off x="4495800" y="5867400"/>
            <a:ext cx="1106393" cy="400110"/>
          </a:xfrm>
          <a:prstGeom prst="rect">
            <a:avLst/>
          </a:prstGeom>
          <a:noFill/>
        </p:spPr>
        <p:txBody>
          <a:bodyPr wrap="none" rtlCol="0">
            <a:spAutoFit/>
          </a:bodyPr>
          <a:lstStyle/>
          <a:p>
            <a:pPr>
              <a:lnSpc>
                <a:spcPts val="1200"/>
              </a:lnSpc>
            </a:pPr>
            <a:r>
              <a:rPr lang="en-GB" sz="1000" dirty="0" smtClean="0">
                <a:solidFill>
                  <a:srgbClr val="002D5F"/>
                </a:solidFill>
                <a:latin typeface="+mj-lt"/>
              </a:rPr>
              <a:t>Read the table of </a:t>
            </a:r>
          </a:p>
          <a:p>
            <a:pPr>
              <a:lnSpc>
                <a:spcPts val="1200"/>
              </a:lnSpc>
            </a:pPr>
            <a:r>
              <a:rPr lang="en-GB" sz="1000" dirty="0" smtClean="0">
                <a:solidFill>
                  <a:srgbClr val="002D5F"/>
                </a:solidFill>
                <a:latin typeface="+mj-lt"/>
              </a:rPr>
              <a:t>contents</a:t>
            </a:r>
            <a:endParaRPr lang="en-GB" sz="1000" dirty="0">
              <a:solidFill>
                <a:srgbClr val="002D5F"/>
              </a:solidFill>
              <a:latin typeface="+mj-lt"/>
            </a:endParaRPr>
          </a:p>
        </p:txBody>
      </p:sp>
      <p:sp>
        <p:nvSpPr>
          <p:cNvPr id="18" name="TextBox 26"/>
          <p:cNvSpPr txBox="1"/>
          <p:nvPr/>
        </p:nvSpPr>
        <p:spPr>
          <a:xfrm>
            <a:off x="5715000" y="5867400"/>
            <a:ext cx="861133" cy="400110"/>
          </a:xfrm>
          <a:prstGeom prst="rect">
            <a:avLst/>
          </a:prstGeom>
          <a:noFill/>
        </p:spPr>
        <p:txBody>
          <a:bodyPr wrap="square" rtlCol="0">
            <a:spAutoFit/>
          </a:bodyPr>
          <a:lstStyle/>
          <a:p>
            <a:pPr>
              <a:lnSpc>
                <a:spcPts val="1200"/>
              </a:lnSpc>
            </a:pPr>
            <a:r>
              <a:rPr lang="en-GB" sz="1000" dirty="0" smtClean="0">
                <a:solidFill>
                  <a:srgbClr val="002D5F"/>
                </a:solidFill>
                <a:latin typeface="+mj-lt"/>
              </a:rPr>
              <a:t>Read specific</a:t>
            </a:r>
          </a:p>
          <a:p>
            <a:pPr>
              <a:lnSpc>
                <a:spcPts val="1200"/>
              </a:lnSpc>
            </a:pPr>
            <a:r>
              <a:rPr lang="en-GB" sz="1000" dirty="0" smtClean="0">
                <a:solidFill>
                  <a:srgbClr val="002D5F"/>
                </a:solidFill>
                <a:latin typeface="+mj-lt"/>
              </a:rPr>
              <a:t> areas only</a:t>
            </a:r>
            <a:endParaRPr lang="en-GB" sz="1000" dirty="0">
              <a:solidFill>
                <a:srgbClr val="002D5F"/>
              </a:solidFill>
              <a:latin typeface="+mj-lt"/>
            </a:endParaRPr>
          </a:p>
        </p:txBody>
      </p:sp>
      <p:sp>
        <p:nvSpPr>
          <p:cNvPr id="20" name="TextBox 26"/>
          <p:cNvSpPr txBox="1"/>
          <p:nvPr/>
        </p:nvSpPr>
        <p:spPr>
          <a:xfrm>
            <a:off x="7620000" y="1447800"/>
            <a:ext cx="510076" cy="369332"/>
          </a:xfrm>
          <a:prstGeom prst="rect">
            <a:avLst/>
          </a:prstGeom>
          <a:noFill/>
        </p:spPr>
        <p:txBody>
          <a:bodyPr wrap="none" rtlCol="0">
            <a:spAutoFit/>
          </a:bodyPr>
          <a:lstStyle/>
          <a:p>
            <a:pPr algn="ctr"/>
            <a:r>
              <a:rPr lang="en-GB" sz="900" b="1" dirty="0" smtClean="0">
                <a:latin typeface="+mj-lt"/>
              </a:rPr>
              <a:t>% of </a:t>
            </a:r>
            <a:br>
              <a:rPr lang="en-GB" sz="900" b="1" dirty="0" smtClean="0">
                <a:latin typeface="+mj-lt"/>
              </a:rPr>
            </a:br>
            <a:r>
              <a:rPr lang="en-GB" sz="900" b="1" dirty="0" smtClean="0">
                <a:latin typeface="+mj-lt"/>
              </a:rPr>
              <a:t>‘READ’</a:t>
            </a:r>
            <a:endParaRPr lang="en-GB" sz="1100" b="1" dirty="0">
              <a:latin typeface="+mj-lt"/>
            </a:endParaRPr>
          </a:p>
        </p:txBody>
      </p:sp>
      <p:graphicFrame>
        <p:nvGraphicFramePr>
          <p:cNvPr id="3" name="Tableau 2"/>
          <p:cNvGraphicFramePr>
            <a:graphicFrameLocks noGrp="1"/>
          </p:cNvGraphicFramePr>
          <p:nvPr>
            <p:extLst/>
          </p:nvPr>
        </p:nvGraphicFramePr>
        <p:xfrm>
          <a:off x="7696200" y="1808425"/>
          <a:ext cx="440342" cy="3906575"/>
        </p:xfrm>
        <a:graphic>
          <a:graphicData uri="http://schemas.openxmlformats.org/drawingml/2006/table">
            <a:tbl>
              <a:tblPr>
                <a:tableStyleId>{5C22544A-7EE6-4342-B048-85BDC9FD1C3A}</a:tableStyleId>
              </a:tblPr>
              <a:tblGrid>
                <a:gridCol w="440342"/>
              </a:tblGrid>
              <a:tr h="286410">
                <a:tc>
                  <a:txBody>
                    <a:bodyPr/>
                    <a:lstStyle/>
                    <a:p>
                      <a:pPr algn="ctr" fontAlgn="ctr"/>
                      <a:r>
                        <a:rPr lang="en-GB" sz="1100" b="1" u="none" strike="noStrike" dirty="0" smtClean="0">
                          <a:effectLst/>
                        </a:rPr>
                        <a:t>64%</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6410">
                <a:tc>
                  <a:txBody>
                    <a:bodyPr/>
                    <a:lstStyle/>
                    <a:p>
                      <a:pPr algn="ctr" fontAlgn="ctr"/>
                      <a:r>
                        <a:rPr lang="en-GB" sz="1100" b="1" u="none" strike="noStrike" dirty="0" smtClean="0">
                          <a:effectLst/>
                        </a:rPr>
                        <a:t>65%</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13495">
                <a:tc>
                  <a:txBody>
                    <a:bodyPr/>
                    <a:lstStyle/>
                    <a:p>
                      <a:pPr algn="ctr" fontAlgn="ctr"/>
                      <a:r>
                        <a:rPr lang="en-GB" sz="1100" b="1" u="none" strike="noStrike" dirty="0" smtClean="0">
                          <a:effectLst/>
                        </a:rPr>
                        <a:t>66%</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33015">
                <a:tc>
                  <a:txBody>
                    <a:bodyPr/>
                    <a:lstStyle/>
                    <a:p>
                      <a:pPr algn="ctr" fontAlgn="ctr"/>
                      <a:r>
                        <a:rPr lang="en-GB" sz="1100" b="1" u="none" strike="noStrike" dirty="0" smtClean="0">
                          <a:effectLst/>
                        </a:rPr>
                        <a:t>80%</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6410">
                <a:tc>
                  <a:txBody>
                    <a:bodyPr/>
                    <a:lstStyle/>
                    <a:p>
                      <a:pPr algn="ctr" fontAlgn="ctr"/>
                      <a:r>
                        <a:rPr lang="en-GB" sz="1100" b="1" u="none" strike="noStrike" dirty="0" smtClean="0">
                          <a:effectLst/>
                        </a:rPr>
                        <a:t>58%</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98365">
                <a:tc>
                  <a:txBody>
                    <a:bodyPr/>
                    <a:lstStyle/>
                    <a:p>
                      <a:pPr algn="ctr" fontAlgn="ctr"/>
                      <a:r>
                        <a:rPr lang="en-GB" sz="1100" b="1" u="none" strike="noStrike" dirty="0" smtClean="0">
                          <a:effectLst/>
                        </a:rPr>
                        <a:t>63%</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5930">
                <a:tc>
                  <a:txBody>
                    <a:bodyPr/>
                    <a:lstStyle/>
                    <a:p>
                      <a:pPr algn="ctr" fontAlgn="ctr"/>
                      <a:r>
                        <a:rPr lang="en-GB" sz="1100" b="1" u="none" strike="noStrike" dirty="0" smtClean="0">
                          <a:effectLst/>
                        </a:rPr>
                        <a:t>61%</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5930">
                <a:tc>
                  <a:txBody>
                    <a:bodyPr/>
                    <a:lstStyle/>
                    <a:p>
                      <a:pPr algn="ctr" fontAlgn="ctr"/>
                      <a:r>
                        <a:rPr lang="en-GB" sz="1100" b="1" u="none" strike="noStrike" dirty="0" smtClean="0">
                          <a:effectLst/>
                        </a:rPr>
                        <a:t>65%</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5930">
                <a:tc>
                  <a:txBody>
                    <a:bodyPr/>
                    <a:lstStyle/>
                    <a:p>
                      <a:pPr algn="ctr" fontAlgn="ctr"/>
                      <a:r>
                        <a:rPr lang="en-GB" sz="1100" b="1" u="none" strike="noStrike" dirty="0" smtClean="0">
                          <a:effectLst/>
                        </a:rPr>
                        <a:t>66%</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5930">
                <a:tc>
                  <a:txBody>
                    <a:bodyPr/>
                    <a:lstStyle/>
                    <a:p>
                      <a:pPr algn="ctr" fontAlgn="ctr"/>
                      <a:r>
                        <a:rPr lang="en-GB" sz="1100" b="1" u="none" strike="noStrike" dirty="0" smtClean="0">
                          <a:effectLst/>
                        </a:rPr>
                        <a:t>67%</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305930">
                <a:tc>
                  <a:txBody>
                    <a:bodyPr/>
                    <a:lstStyle/>
                    <a:p>
                      <a:pPr algn="ctr" fontAlgn="ctr"/>
                      <a:r>
                        <a:rPr lang="en-GB" sz="1100" b="1" u="none" strike="noStrike" dirty="0" smtClean="0">
                          <a:effectLst/>
                        </a:rPr>
                        <a:t>66%</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6410">
                <a:tc>
                  <a:txBody>
                    <a:bodyPr/>
                    <a:lstStyle/>
                    <a:p>
                      <a:pPr algn="ctr" fontAlgn="ctr"/>
                      <a:r>
                        <a:rPr lang="en-GB" sz="1100" b="1" u="none" strike="noStrike" dirty="0" smtClean="0">
                          <a:effectLst/>
                        </a:rPr>
                        <a:t>68%</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r h="286410">
                <a:tc>
                  <a:txBody>
                    <a:bodyPr/>
                    <a:lstStyle/>
                    <a:p>
                      <a:pPr algn="ctr" fontAlgn="ctr"/>
                      <a:r>
                        <a:rPr lang="en-GB" sz="1100" b="1" u="none" strike="noStrike" dirty="0" smtClean="0">
                          <a:effectLst/>
                        </a:rPr>
                        <a:t>53%</a:t>
                      </a:r>
                      <a:endParaRPr lang="en-GB" sz="1100" b="1" i="0" u="none" strike="noStrike" dirty="0">
                        <a:solidFill>
                          <a:srgbClr val="000080"/>
                        </a:solidFill>
                        <a:effectLst/>
                        <a:latin typeface="Tahoma" panose="020B0604030504040204" pitchFamily="34" charset="0"/>
                      </a:endParaRPr>
                    </a:p>
                  </a:txBody>
                  <a:tcPr marL="9525" marR="9525" marT="9525" marB="0" anchor="ctr">
                    <a:noFill/>
                  </a:tcPr>
                </a:tc>
              </a:tr>
            </a:tbl>
          </a:graphicData>
        </a:graphic>
      </p:graphicFrame>
      <p:sp>
        <p:nvSpPr>
          <p:cNvPr id="34" name="Text Box 117"/>
          <p:cNvSpPr txBox="1">
            <a:spLocks noChangeArrowheads="1"/>
          </p:cNvSpPr>
          <p:nvPr/>
        </p:nvSpPr>
        <p:spPr bwMode="auto">
          <a:xfrm>
            <a:off x="619480" y="586890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35" name="Rectangle 120"/>
          <p:cNvSpPr>
            <a:spLocks noChangeArrowheads="1"/>
          </p:cNvSpPr>
          <p:nvPr/>
        </p:nvSpPr>
        <p:spPr bwMode="auto">
          <a:xfrm>
            <a:off x="298805" y="5779532"/>
            <a:ext cx="1924050" cy="5418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36" name="ZoneTexte 35"/>
          <p:cNvSpPr txBox="1"/>
          <p:nvPr/>
        </p:nvSpPr>
        <p:spPr>
          <a:xfrm>
            <a:off x="369270" y="5715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37" name="ZoneTexte 36"/>
          <p:cNvSpPr txBox="1"/>
          <p:nvPr/>
        </p:nvSpPr>
        <p:spPr>
          <a:xfrm>
            <a:off x="391712" y="5867400"/>
            <a:ext cx="255198" cy="369332"/>
          </a:xfrm>
          <a:prstGeom prst="rect">
            <a:avLst/>
          </a:prstGeom>
          <a:noFill/>
        </p:spPr>
        <p:txBody>
          <a:bodyPr wrap="none" rtlCol="0">
            <a:spAutoFit/>
          </a:bodyPr>
          <a:lstStyle/>
          <a:p>
            <a:r>
              <a:rPr lang="en-GB" b="1" dirty="0">
                <a:solidFill>
                  <a:srgbClr val="E65D2E"/>
                </a:solidFill>
              </a:rPr>
              <a:t>-</a:t>
            </a:r>
          </a:p>
        </p:txBody>
      </p:sp>
      <p:sp>
        <p:nvSpPr>
          <p:cNvPr id="39" name="ZoneTexte 38"/>
          <p:cNvSpPr txBox="1"/>
          <p:nvPr/>
        </p:nvSpPr>
        <p:spPr>
          <a:xfrm>
            <a:off x="8153400" y="2983468"/>
            <a:ext cx="255198" cy="369332"/>
          </a:xfrm>
          <a:prstGeom prst="rect">
            <a:avLst/>
          </a:prstGeom>
          <a:noFill/>
        </p:spPr>
        <p:txBody>
          <a:bodyPr wrap="none" rtlCol="0">
            <a:spAutoFit/>
          </a:bodyPr>
          <a:lstStyle/>
          <a:p>
            <a:r>
              <a:rPr lang="en-GB" b="1" dirty="0">
                <a:solidFill>
                  <a:srgbClr val="E65D2E"/>
                </a:solidFill>
              </a:rPr>
              <a:t>-</a:t>
            </a:r>
          </a:p>
        </p:txBody>
      </p:sp>
      <p:sp>
        <p:nvSpPr>
          <p:cNvPr id="41" name="ZoneTexte 40"/>
          <p:cNvSpPr txBox="1"/>
          <p:nvPr/>
        </p:nvSpPr>
        <p:spPr>
          <a:xfrm>
            <a:off x="8153400" y="26786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2" name="ZoneTexte 41"/>
          <p:cNvSpPr txBox="1"/>
          <p:nvPr/>
        </p:nvSpPr>
        <p:spPr>
          <a:xfrm>
            <a:off x="8153400" y="5105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3" name="ZoneTexte 42"/>
          <p:cNvSpPr txBox="1"/>
          <p:nvPr/>
        </p:nvSpPr>
        <p:spPr>
          <a:xfrm>
            <a:off x="8203002" y="5421868"/>
            <a:ext cx="255198" cy="369332"/>
          </a:xfrm>
          <a:prstGeom prst="rect">
            <a:avLst/>
          </a:prstGeom>
          <a:noFill/>
        </p:spPr>
        <p:txBody>
          <a:bodyPr wrap="none" rtlCol="0">
            <a:spAutoFit/>
          </a:bodyPr>
          <a:lstStyle/>
          <a:p>
            <a:r>
              <a:rPr lang="en-GB" b="1" dirty="0">
                <a:solidFill>
                  <a:srgbClr val="E65D2E"/>
                </a:solidFill>
              </a:rPr>
              <a:t>-</a:t>
            </a:r>
          </a:p>
        </p:txBody>
      </p:sp>
      <p:sp>
        <p:nvSpPr>
          <p:cNvPr id="26" name="Rectangle 25"/>
          <p:cNvSpPr/>
          <p:nvPr/>
        </p:nvSpPr>
        <p:spPr bwMode="auto">
          <a:xfrm>
            <a:off x="6629400" y="5943600"/>
            <a:ext cx="103565" cy="78614"/>
          </a:xfrm>
          <a:prstGeom prst="rect">
            <a:avLst/>
          </a:prstGeom>
          <a:solidFill>
            <a:srgbClr val="6ABCC5"/>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7" name="TextBox 26"/>
          <p:cNvSpPr txBox="1"/>
          <p:nvPr/>
        </p:nvSpPr>
        <p:spPr>
          <a:xfrm>
            <a:off x="6781800" y="5867400"/>
            <a:ext cx="861133" cy="400110"/>
          </a:xfrm>
          <a:prstGeom prst="rect">
            <a:avLst/>
          </a:prstGeom>
          <a:noFill/>
        </p:spPr>
        <p:txBody>
          <a:bodyPr wrap="square" rtlCol="0">
            <a:spAutoFit/>
          </a:bodyPr>
          <a:lstStyle/>
          <a:p>
            <a:pPr>
              <a:lnSpc>
                <a:spcPts val="1200"/>
              </a:lnSpc>
            </a:pPr>
            <a:r>
              <a:rPr lang="en-GB" sz="1000" dirty="0" smtClean="0">
                <a:solidFill>
                  <a:srgbClr val="002D5F"/>
                </a:solidFill>
                <a:latin typeface="+mj-lt"/>
              </a:rPr>
              <a:t>Read the entire policy</a:t>
            </a:r>
            <a:endParaRPr lang="en-GB" sz="1000" dirty="0">
              <a:solidFill>
                <a:srgbClr val="002D5F"/>
              </a:solidFill>
              <a:latin typeface="+mj-lt"/>
            </a:endParaRPr>
          </a:p>
        </p:txBody>
      </p:sp>
      <p:sp>
        <p:nvSpPr>
          <p:cNvPr id="28" name="ZoneTexte 27"/>
          <p:cNvSpPr txBox="1"/>
          <p:nvPr/>
        </p:nvSpPr>
        <p:spPr>
          <a:xfrm>
            <a:off x="8153400" y="3593068"/>
            <a:ext cx="255198" cy="369332"/>
          </a:xfrm>
          <a:prstGeom prst="rect">
            <a:avLst/>
          </a:prstGeom>
          <a:noFill/>
        </p:spPr>
        <p:txBody>
          <a:bodyPr wrap="none" rtlCol="0">
            <a:spAutoFit/>
          </a:bodyPr>
          <a:lstStyle/>
          <a:p>
            <a:r>
              <a:rPr lang="en-GB" b="1" dirty="0">
                <a:solidFill>
                  <a:srgbClr val="E65D2E"/>
                </a:solidFill>
              </a:rPr>
              <a:t>-</a:t>
            </a:r>
          </a:p>
        </p:txBody>
      </p:sp>
      <p:sp>
        <p:nvSpPr>
          <p:cNvPr id="8" name="Rectangle 3"/>
          <p:cNvSpPr>
            <a:spLocks noChangeArrowheads="1"/>
          </p:cNvSpPr>
          <p:nvPr/>
        </p:nvSpPr>
        <p:spPr bwMode="auto">
          <a:xfrm>
            <a:off x="152401" y="6477000"/>
            <a:ext cx="6477000" cy="338554"/>
          </a:xfrm>
          <a:prstGeom prst="rect">
            <a:avLst/>
          </a:prstGeom>
          <a:noFill/>
          <a:extLst/>
        </p:spPr>
        <p:txBody>
          <a:bodyPr wrap="square" rtlCol="0">
            <a:spAutoFit/>
          </a:bodyPr>
          <a:lstStyle/>
          <a:p>
            <a:r>
              <a:rPr lang="en-GB" altLang="fr-FR" sz="800" dirty="0">
                <a:latin typeface="+mj-lt"/>
              </a:rPr>
              <a:t>B3. You are buying a connected car and are asked to sign the terms of conditions of the service, detailing your rights and obligations (approx. 10 pages). Which of the following best describes how closely you would read this document? </a:t>
            </a:r>
          </a:p>
        </p:txBody>
      </p:sp>
      <p:sp>
        <p:nvSpPr>
          <p:cNvPr id="4" name="ZoneTexte 3"/>
          <p:cNvSpPr txBox="1"/>
          <p:nvPr/>
        </p:nvSpPr>
        <p:spPr>
          <a:xfrm>
            <a:off x="1295400" y="1868269"/>
            <a:ext cx="6858000" cy="369332"/>
          </a:xfrm>
          <a:prstGeom prst="rect">
            <a:avLst/>
          </a:prstGeom>
          <a:noFill/>
        </p:spPr>
        <p:txBody>
          <a:bodyPr wrap="square" rtlCol="0">
            <a:spAutoFit/>
          </a:bodyPr>
          <a:lstStyle/>
          <a:p>
            <a:r>
              <a:rPr lang="fr-FR" dirty="0" smtClean="0">
                <a:solidFill>
                  <a:srgbClr val="FF0000"/>
                </a:solidFill>
              </a:rPr>
              <a:t>-----------------------------------------------------------------------------------------------</a:t>
            </a:r>
            <a:endParaRPr lang="fr-FR" dirty="0"/>
          </a:p>
        </p:txBody>
      </p:sp>
    </p:spTree>
    <p:extLst>
      <p:ext uri="{BB962C8B-B14F-4D97-AF65-F5344CB8AC3E}">
        <p14:creationId xmlns:p14="http://schemas.microsoft.com/office/powerpoint/2010/main" val="3798872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Consent to </a:t>
            </a:r>
            <a:r>
              <a:rPr lang="fr-FR" dirty="0" err="1" smtClean="0"/>
              <a:t>access</a:t>
            </a:r>
            <a:r>
              <a:rPr lang="fr-FR" dirty="0" smtClean="0"/>
              <a:t> to car data </a:t>
            </a:r>
            <a:r>
              <a:rPr lang="fr-FR" dirty="0" err="1" smtClean="0"/>
              <a:t>should</a:t>
            </a:r>
            <a:r>
              <a:rPr lang="fr-FR" dirty="0" smtClean="0"/>
              <a:t> </a:t>
            </a:r>
            <a:r>
              <a:rPr lang="fr-FR" dirty="0" err="1" smtClean="0"/>
              <a:t>be</a:t>
            </a:r>
            <a:r>
              <a:rPr lang="fr-FR" dirty="0" smtClean="0"/>
              <a:t> </a:t>
            </a:r>
            <a:r>
              <a:rPr lang="fr-FR" dirty="0" err="1" smtClean="0"/>
              <a:t>mostly</a:t>
            </a:r>
            <a:r>
              <a:rPr lang="fr-FR" dirty="0" smtClean="0"/>
              <a:t> </a:t>
            </a:r>
            <a:r>
              <a:rPr lang="fr-FR" dirty="0" err="1" smtClean="0"/>
              <a:t>limited</a:t>
            </a:r>
            <a:r>
              <a:rPr lang="fr-FR" dirty="0" smtClean="0"/>
              <a:t> to a </a:t>
            </a:r>
            <a:r>
              <a:rPr lang="fr-FR" dirty="0" err="1" smtClean="0"/>
              <a:t>given</a:t>
            </a:r>
            <a:r>
              <a:rPr lang="fr-FR" dirty="0" smtClean="0"/>
              <a:t> time</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169500819"/>
              </p:ext>
            </p:extLst>
          </p:nvPr>
        </p:nvGraphicFramePr>
        <p:xfrm>
          <a:off x="72000" y="1600200"/>
          <a:ext cx="6252600" cy="4191000"/>
        </p:xfrm>
        <a:graphic>
          <a:graphicData uri="http://schemas.openxmlformats.org/drawingml/2006/chart">
            <c:chart xmlns:c="http://schemas.openxmlformats.org/drawingml/2006/chart" xmlns:r="http://schemas.openxmlformats.org/officeDocument/2006/relationships" r:id="rId2"/>
          </a:graphicData>
        </a:graphic>
      </p:graphicFrame>
      <p:pic>
        <p:nvPicPr>
          <p:cNvPr id="15" name="Image 14"/>
          <p:cNvPicPr>
            <a:picLocks noChangeAspect="1"/>
          </p:cNvPicPr>
          <p:nvPr/>
        </p:nvPicPr>
        <p:blipFill>
          <a:blip r:embed="rId3"/>
          <a:stretch>
            <a:fillRect/>
          </a:stretch>
        </p:blipFill>
        <p:spPr>
          <a:xfrm>
            <a:off x="6083490" y="2667000"/>
            <a:ext cx="3670110" cy="1643015"/>
          </a:xfrm>
          <a:prstGeom prst="rect">
            <a:avLst/>
          </a:prstGeom>
        </p:spPr>
      </p:pic>
      <p:sp>
        <p:nvSpPr>
          <p:cNvPr id="16" name="ZoneTexte 15"/>
          <p:cNvSpPr txBox="1"/>
          <p:nvPr/>
        </p:nvSpPr>
        <p:spPr>
          <a:xfrm>
            <a:off x="7467600" y="4419600"/>
            <a:ext cx="1143000" cy="369332"/>
          </a:xfrm>
          <a:prstGeom prst="rect">
            <a:avLst/>
          </a:prstGeom>
          <a:noFill/>
        </p:spPr>
        <p:txBody>
          <a:bodyPr wrap="square" rtlCol="0">
            <a:spAutoFit/>
          </a:bodyPr>
          <a:lstStyle/>
          <a:p>
            <a:r>
              <a:rPr lang="fr-FR" dirty="0" smtClean="0"/>
              <a:t>Total</a:t>
            </a:r>
            <a:endParaRPr lang="fr-FR" dirty="0"/>
          </a:p>
        </p:txBody>
      </p:sp>
      <p:sp>
        <p:nvSpPr>
          <p:cNvPr id="17" name="Rectangle 1"/>
          <p:cNvSpPr>
            <a:spLocks noChangeArrowheads="1"/>
          </p:cNvSpPr>
          <p:nvPr/>
        </p:nvSpPr>
        <p:spPr bwMode="auto">
          <a:xfrm>
            <a:off x="99558" y="6521678"/>
            <a:ext cx="2262158" cy="215444"/>
          </a:xfrm>
          <a:prstGeom prst="rect">
            <a:avLst/>
          </a:prstGeom>
          <a:noFill/>
          <a:extLst/>
        </p:spPr>
        <p:txBody>
          <a:bodyPr wrap="none" rtlCol="0">
            <a:spAutoFit/>
          </a:bodyPr>
          <a:lstStyle/>
          <a:p>
            <a:r>
              <a:rPr lang="en-GB" altLang="fr-FR" sz="800" dirty="0">
                <a:latin typeface="+mj-lt"/>
              </a:rPr>
              <a:t>B7. Your consent of access to car data should be? </a:t>
            </a:r>
          </a:p>
        </p:txBody>
      </p:sp>
      <p:sp>
        <p:nvSpPr>
          <p:cNvPr id="8" name="ZoneTexte 7"/>
          <p:cNvSpPr txBox="1"/>
          <p:nvPr/>
        </p:nvSpPr>
        <p:spPr>
          <a:xfrm>
            <a:off x="5334000" y="2057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9" name="ZoneTexte 8"/>
          <p:cNvSpPr txBox="1"/>
          <p:nvPr/>
        </p:nvSpPr>
        <p:spPr>
          <a:xfrm>
            <a:off x="5334000" y="3135868"/>
            <a:ext cx="321536" cy="369332"/>
          </a:xfrm>
          <a:prstGeom prst="rect">
            <a:avLst/>
          </a:prstGeom>
          <a:noFill/>
        </p:spPr>
        <p:txBody>
          <a:bodyPr wrap="square" rtlCol="0">
            <a:spAutoFit/>
          </a:bodyPr>
          <a:lstStyle/>
          <a:p>
            <a:r>
              <a:rPr lang="en-GB" b="1" dirty="0" smtClean="0">
                <a:solidFill>
                  <a:srgbClr val="0A2F60"/>
                </a:solidFill>
              </a:rPr>
              <a:t>+</a:t>
            </a:r>
            <a:endParaRPr lang="en-GB" b="1" dirty="0">
              <a:solidFill>
                <a:srgbClr val="0A2F60"/>
              </a:solidFill>
            </a:endParaRPr>
          </a:p>
        </p:txBody>
      </p:sp>
      <p:sp>
        <p:nvSpPr>
          <p:cNvPr id="10" name="ZoneTexte 9"/>
          <p:cNvSpPr txBox="1"/>
          <p:nvPr/>
        </p:nvSpPr>
        <p:spPr>
          <a:xfrm>
            <a:off x="5334000" y="36576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 name="ZoneTexte 10"/>
          <p:cNvSpPr txBox="1"/>
          <p:nvPr/>
        </p:nvSpPr>
        <p:spPr>
          <a:xfrm>
            <a:off x="1219200" y="23738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2" name="ZoneTexte 11"/>
          <p:cNvSpPr txBox="1"/>
          <p:nvPr/>
        </p:nvSpPr>
        <p:spPr>
          <a:xfrm>
            <a:off x="1219200" y="3429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3" name="ZoneTexte 12"/>
          <p:cNvSpPr txBox="1"/>
          <p:nvPr/>
        </p:nvSpPr>
        <p:spPr>
          <a:xfrm>
            <a:off x="1219200" y="47360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4" name="ZoneTexte 13"/>
          <p:cNvSpPr txBox="1"/>
          <p:nvPr/>
        </p:nvSpPr>
        <p:spPr>
          <a:xfrm>
            <a:off x="3205118" y="2590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8" name="ZoneTexte 17"/>
          <p:cNvSpPr txBox="1"/>
          <p:nvPr/>
        </p:nvSpPr>
        <p:spPr>
          <a:xfrm>
            <a:off x="3205118" y="29072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9" name="ZoneTexte 18"/>
          <p:cNvSpPr txBox="1"/>
          <p:nvPr/>
        </p:nvSpPr>
        <p:spPr>
          <a:xfrm>
            <a:off x="1219200" y="3962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20" name="ZoneTexte 19"/>
          <p:cNvSpPr txBox="1"/>
          <p:nvPr/>
        </p:nvSpPr>
        <p:spPr>
          <a:xfrm>
            <a:off x="3200400" y="42026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21" name="ZoneTexte 20"/>
          <p:cNvSpPr txBox="1"/>
          <p:nvPr/>
        </p:nvSpPr>
        <p:spPr>
          <a:xfrm>
            <a:off x="3200400" y="4495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22" name="ZoneTexte 21"/>
          <p:cNvSpPr txBox="1"/>
          <p:nvPr/>
        </p:nvSpPr>
        <p:spPr>
          <a:xfrm>
            <a:off x="3200400" y="50408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25" name="ZoneTexte 24"/>
          <p:cNvSpPr txBox="1"/>
          <p:nvPr/>
        </p:nvSpPr>
        <p:spPr>
          <a:xfrm>
            <a:off x="3200400" y="2057400"/>
            <a:ext cx="255198" cy="369332"/>
          </a:xfrm>
          <a:prstGeom prst="rect">
            <a:avLst/>
          </a:prstGeom>
          <a:noFill/>
        </p:spPr>
        <p:txBody>
          <a:bodyPr wrap="none" rtlCol="0">
            <a:spAutoFit/>
          </a:bodyPr>
          <a:lstStyle/>
          <a:p>
            <a:r>
              <a:rPr lang="en-GB" b="1" dirty="0">
                <a:solidFill>
                  <a:srgbClr val="E65D2E"/>
                </a:solidFill>
              </a:rPr>
              <a:t>-</a:t>
            </a:r>
          </a:p>
        </p:txBody>
      </p:sp>
      <p:sp>
        <p:nvSpPr>
          <p:cNvPr id="26" name="ZoneTexte 25"/>
          <p:cNvSpPr txBox="1"/>
          <p:nvPr/>
        </p:nvSpPr>
        <p:spPr>
          <a:xfrm>
            <a:off x="1219200" y="2057400"/>
            <a:ext cx="255198" cy="369332"/>
          </a:xfrm>
          <a:prstGeom prst="rect">
            <a:avLst/>
          </a:prstGeom>
          <a:noFill/>
        </p:spPr>
        <p:txBody>
          <a:bodyPr wrap="none" rtlCol="0">
            <a:spAutoFit/>
          </a:bodyPr>
          <a:lstStyle/>
          <a:p>
            <a:r>
              <a:rPr lang="en-GB" b="1" dirty="0">
                <a:solidFill>
                  <a:srgbClr val="E65D2E"/>
                </a:solidFill>
              </a:rPr>
              <a:t>-</a:t>
            </a:r>
          </a:p>
        </p:txBody>
      </p:sp>
      <p:sp>
        <p:nvSpPr>
          <p:cNvPr id="27" name="ZoneTexte 26"/>
          <p:cNvSpPr txBox="1"/>
          <p:nvPr/>
        </p:nvSpPr>
        <p:spPr>
          <a:xfrm>
            <a:off x="1219200" y="2590800"/>
            <a:ext cx="255198" cy="369332"/>
          </a:xfrm>
          <a:prstGeom prst="rect">
            <a:avLst/>
          </a:prstGeom>
          <a:noFill/>
        </p:spPr>
        <p:txBody>
          <a:bodyPr wrap="none" rtlCol="0">
            <a:spAutoFit/>
          </a:bodyPr>
          <a:lstStyle/>
          <a:p>
            <a:r>
              <a:rPr lang="en-GB" b="1" dirty="0">
                <a:solidFill>
                  <a:srgbClr val="E65D2E"/>
                </a:solidFill>
              </a:rPr>
              <a:t>-</a:t>
            </a:r>
          </a:p>
        </p:txBody>
      </p:sp>
      <p:sp>
        <p:nvSpPr>
          <p:cNvPr id="29" name="ZoneTexte 28"/>
          <p:cNvSpPr txBox="1"/>
          <p:nvPr/>
        </p:nvSpPr>
        <p:spPr>
          <a:xfrm>
            <a:off x="3200400" y="3658340"/>
            <a:ext cx="228565" cy="380260"/>
          </a:xfrm>
          <a:prstGeom prst="rect">
            <a:avLst/>
          </a:prstGeom>
          <a:noFill/>
        </p:spPr>
        <p:txBody>
          <a:bodyPr wrap="square" rtlCol="0">
            <a:spAutoFit/>
          </a:bodyPr>
          <a:lstStyle/>
          <a:p>
            <a:r>
              <a:rPr lang="en-GB" b="1" dirty="0">
                <a:solidFill>
                  <a:srgbClr val="E65D2E"/>
                </a:solidFill>
              </a:rPr>
              <a:t>-</a:t>
            </a:r>
          </a:p>
        </p:txBody>
      </p:sp>
      <p:sp>
        <p:nvSpPr>
          <p:cNvPr id="30" name="ZoneTexte 29"/>
          <p:cNvSpPr txBox="1"/>
          <p:nvPr/>
        </p:nvSpPr>
        <p:spPr>
          <a:xfrm>
            <a:off x="3200400" y="3124200"/>
            <a:ext cx="228565" cy="380260"/>
          </a:xfrm>
          <a:prstGeom prst="rect">
            <a:avLst/>
          </a:prstGeom>
          <a:noFill/>
        </p:spPr>
        <p:txBody>
          <a:bodyPr wrap="square" rtlCol="0">
            <a:spAutoFit/>
          </a:bodyPr>
          <a:lstStyle/>
          <a:p>
            <a:r>
              <a:rPr lang="en-GB" b="1" dirty="0">
                <a:solidFill>
                  <a:srgbClr val="E65D2E"/>
                </a:solidFill>
              </a:rPr>
              <a:t>-</a:t>
            </a:r>
          </a:p>
        </p:txBody>
      </p:sp>
      <p:sp>
        <p:nvSpPr>
          <p:cNvPr id="31" name="ZoneTexte 30"/>
          <p:cNvSpPr txBox="1"/>
          <p:nvPr/>
        </p:nvSpPr>
        <p:spPr>
          <a:xfrm>
            <a:off x="1219200" y="2895600"/>
            <a:ext cx="228565" cy="380260"/>
          </a:xfrm>
          <a:prstGeom prst="rect">
            <a:avLst/>
          </a:prstGeom>
          <a:noFill/>
        </p:spPr>
        <p:txBody>
          <a:bodyPr wrap="square" rtlCol="0">
            <a:spAutoFit/>
          </a:bodyPr>
          <a:lstStyle/>
          <a:p>
            <a:r>
              <a:rPr lang="en-GB" b="1" dirty="0">
                <a:solidFill>
                  <a:srgbClr val="E65D2E"/>
                </a:solidFill>
              </a:rPr>
              <a:t>-</a:t>
            </a:r>
          </a:p>
        </p:txBody>
      </p:sp>
      <p:sp>
        <p:nvSpPr>
          <p:cNvPr id="32" name="ZoneTexte 31"/>
          <p:cNvSpPr txBox="1"/>
          <p:nvPr/>
        </p:nvSpPr>
        <p:spPr>
          <a:xfrm>
            <a:off x="1219200" y="4191000"/>
            <a:ext cx="228565" cy="380260"/>
          </a:xfrm>
          <a:prstGeom prst="rect">
            <a:avLst/>
          </a:prstGeom>
          <a:noFill/>
        </p:spPr>
        <p:txBody>
          <a:bodyPr wrap="square" rtlCol="0">
            <a:spAutoFit/>
          </a:bodyPr>
          <a:lstStyle/>
          <a:p>
            <a:r>
              <a:rPr lang="en-GB" b="1" dirty="0">
                <a:solidFill>
                  <a:srgbClr val="E65D2E"/>
                </a:solidFill>
              </a:rPr>
              <a:t>-</a:t>
            </a:r>
          </a:p>
        </p:txBody>
      </p:sp>
      <p:sp>
        <p:nvSpPr>
          <p:cNvPr id="33" name="ZoneTexte 32"/>
          <p:cNvSpPr txBox="1"/>
          <p:nvPr/>
        </p:nvSpPr>
        <p:spPr>
          <a:xfrm>
            <a:off x="1219200" y="3657600"/>
            <a:ext cx="228565" cy="380260"/>
          </a:xfrm>
          <a:prstGeom prst="rect">
            <a:avLst/>
          </a:prstGeom>
          <a:noFill/>
        </p:spPr>
        <p:txBody>
          <a:bodyPr wrap="square" rtlCol="0">
            <a:spAutoFit/>
          </a:bodyPr>
          <a:lstStyle/>
          <a:p>
            <a:r>
              <a:rPr lang="en-GB" b="1" dirty="0">
                <a:solidFill>
                  <a:srgbClr val="E65D2E"/>
                </a:solidFill>
              </a:rPr>
              <a:t>-</a:t>
            </a:r>
          </a:p>
        </p:txBody>
      </p:sp>
      <p:sp>
        <p:nvSpPr>
          <p:cNvPr id="34" name="ZoneTexte 33"/>
          <p:cNvSpPr txBox="1"/>
          <p:nvPr/>
        </p:nvSpPr>
        <p:spPr>
          <a:xfrm>
            <a:off x="5334000" y="3429000"/>
            <a:ext cx="228565" cy="380260"/>
          </a:xfrm>
          <a:prstGeom prst="rect">
            <a:avLst/>
          </a:prstGeom>
          <a:noFill/>
        </p:spPr>
        <p:txBody>
          <a:bodyPr wrap="square" rtlCol="0">
            <a:spAutoFit/>
          </a:bodyPr>
          <a:lstStyle/>
          <a:p>
            <a:r>
              <a:rPr lang="en-GB" b="1" dirty="0">
                <a:solidFill>
                  <a:srgbClr val="E65D2E"/>
                </a:solidFill>
              </a:rPr>
              <a:t>-</a:t>
            </a:r>
          </a:p>
        </p:txBody>
      </p:sp>
      <p:sp>
        <p:nvSpPr>
          <p:cNvPr id="35" name="ZoneTexte 34"/>
          <p:cNvSpPr txBox="1"/>
          <p:nvPr/>
        </p:nvSpPr>
        <p:spPr>
          <a:xfrm>
            <a:off x="5334035" y="4953000"/>
            <a:ext cx="228565" cy="380260"/>
          </a:xfrm>
          <a:prstGeom prst="rect">
            <a:avLst/>
          </a:prstGeom>
          <a:noFill/>
        </p:spPr>
        <p:txBody>
          <a:bodyPr wrap="square" rtlCol="0">
            <a:spAutoFit/>
          </a:bodyPr>
          <a:lstStyle/>
          <a:p>
            <a:r>
              <a:rPr lang="en-GB" b="1" dirty="0">
                <a:solidFill>
                  <a:srgbClr val="E65D2E"/>
                </a:solidFill>
              </a:rPr>
              <a:t>-</a:t>
            </a:r>
          </a:p>
        </p:txBody>
      </p:sp>
      <p:sp>
        <p:nvSpPr>
          <p:cNvPr id="36" name="ZoneTexte 35"/>
          <p:cNvSpPr txBox="1"/>
          <p:nvPr/>
        </p:nvSpPr>
        <p:spPr>
          <a:xfrm>
            <a:off x="5334000" y="4724400"/>
            <a:ext cx="228565" cy="380260"/>
          </a:xfrm>
          <a:prstGeom prst="rect">
            <a:avLst/>
          </a:prstGeom>
          <a:noFill/>
        </p:spPr>
        <p:txBody>
          <a:bodyPr wrap="square" rtlCol="0">
            <a:spAutoFit/>
          </a:bodyPr>
          <a:lstStyle/>
          <a:p>
            <a:r>
              <a:rPr lang="en-GB" b="1" dirty="0">
                <a:solidFill>
                  <a:srgbClr val="E65D2E"/>
                </a:solidFill>
              </a:rPr>
              <a:t>-</a:t>
            </a:r>
          </a:p>
        </p:txBody>
      </p:sp>
      <p:sp>
        <p:nvSpPr>
          <p:cNvPr id="37" name="ZoneTexte 36"/>
          <p:cNvSpPr txBox="1"/>
          <p:nvPr/>
        </p:nvSpPr>
        <p:spPr>
          <a:xfrm>
            <a:off x="5334000" y="4419600"/>
            <a:ext cx="228565" cy="380260"/>
          </a:xfrm>
          <a:prstGeom prst="rect">
            <a:avLst/>
          </a:prstGeom>
          <a:noFill/>
        </p:spPr>
        <p:txBody>
          <a:bodyPr wrap="square" rtlCol="0">
            <a:spAutoFit/>
          </a:bodyPr>
          <a:lstStyle/>
          <a:p>
            <a:r>
              <a:rPr lang="en-GB" b="1" dirty="0">
                <a:solidFill>
                  <a:srgbClr val="E65D2E"/>
                </a:solidFill>
              </a:rPr>
              <a:t>-</a:t>
            </a:r>
          </a:p>
        </p:txBody>
      </p:sp>
      <p:grpSp>
        <p:nvGrpSpPr>
          <p:cNvPr id="3" name="Groupe 2"/>
          <p:cNvGrpSpPr/>
          <p:nvPr/>
        </p:nvGrpSpPr>
        <p:grpSpPr>
          <a:xfrm>
            <a:off x="298805" y="5715000"/>
            <a:ext cx="1998663" cy="606399"/>
            <a:chOff x="298805" y="5715000"/>
            <a:chExt cx="1998663" cy="606399"/>
          </a:xfrm>
        </p:grpSpPr>
        <p:sp>
          <p:nvSpPr>
            <p:cNvPr id="38" name="Rectangle 120"/>
            <p:cNvSpPr>
              <a:spLocks noChangeArrowheads="1"/>
            </p:cNvSpPr>
            <p:nvPr/>
          </p:nvSpPr>
          <p:spPr bwMode="auto">
            <a:xfrm>
              <a:off x="298805" y="5779532"/>
              <a:ext cx="1924050" cy="5418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39" name="ZoneTexte 38"/>
            <p:cNvSpPr txBox="1"/>
            <p:nvPr/>
          </p:nvSpPr>
          <p:spPr>
            <a:xfrm>
              <a:off x="369270" y="5715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0" name="ZoneTexte 39"/>
            <p:cNvSpPr txBox="1"/>
            <p:nvPr/>
          </p:nvSpPr>
          <p:spPr>
            <a:xfrm>
              <a:off x="391712" y="5867400"/>
              <a:ext cx="255198" cy="369332"/>
            </a:xfrm>
            <a:prstGeom prst="rect">
              <a:avLst/>
            </a:prstGeom>
            <a:noFill/>
          </p:spPr>
          <p:txBody>
            <a:bodyPr wrap="none" rtlCol="0">
              <a:spAutoFit/>
            </a:bodyPr>
            <a:lstStyle/>
            <a:p>
              <a:r>
                <a:rPr lang="en-GB" b="1" dirty="0">
                  <a:solidFill>
                    <a:srgbClr val="E65D2E"/>
                  </a:solidFill>
                </a:rPr>
                <a:t>-</a:t>
              </a:r>
            </a:p>
          </p:txBody>
        </p:sp>
        <p:sp>
          <p:nvSpPr>
            <p:cNvPr id="41" name="Text Box 117"/>
            <p:cNvSpPr txBox="1">
              <a:spLocks noChangeArrowheads="1"/>
            </p:cNvSpPr>
            <p:nvPr/>
          </p:nvSpPr>
          <p:spPr bwMode="auto">
            <a:xfrm>
              <a:off x="619480" y="586890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grpSp>
    </p:spTree>
    <p:extLst>
      <p:ext uri="{BB962C8B-B14F-4D97-AF65-F5344CB8AC3E}">
        <p14:creationId xmlns:p14="http://schemas.microsoft.com/office/powerpoint/2010/main" val="1042157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a:t>
            </a:r>
            <a:r>
              <a:rPr lang="fr-FR" dirty="0" err="1" smtClean="0"/>
              <a:t>strong</a:t>
            </a:r>
            <a:r>
              <a:rPr lang="fr-FR" dirty="0" smtClean="0"/>
              <a:t> </a:t>
            </a:r>
            <a:r>
              <a:rPr lang="fr-FR" dirty="0" err="1" smtClean="0"/>
              <a:t>need</a:t>
            </a:r>
            <a:r>
              <a:rPr lang="fr-FR" dirty="0" smtClean="0"/>
              <a:t> for a </a:t>
            </a:r>
            <a:r>
              <a:rPr lang="fr-FR" dirty="0" err="1" smtClean="0"/>
              <a:t>specific</a:t>
            </a:r>
            <a:r>
              <a:rPr lang="fr-FR" dirty="0" smtClean="0"/>
              <a:t> </a:t>
            </a:r>
            <a:r>
              <a:rPr lang="fr-FR" dirty="0" err="1" smtClean="0"/>
              <a:t>legal</a:t>
            </a:r>
            <a:r>
              <a:rPr lang="fr-FR" dirty="0" smtClean="0"/>
              <a:t> </a:t>
            </a:r>
            <a:r>
              <a:rPr lang="fr-FR" dirty="0" err="1" smtClean="0"/>
              <a:t>framework</a:t>
            </a:r>
            <a:r>
              <a:rPr lang="fr-FR" dirty="0" smtClean="0"/>
              <a:t> to </a:t>
            </a:r>
            <a:r>
              <a:rPr lang="fr-FR" dirty="0" err="1" smtClean="0"/>
              <a:t>protect</a:t>
            </a:r>
            <a:r>
              <a:rPr lang="fr-FR" dirty="0" smtClean="0"/>
              <a:t> </a:t>
            </a:r>
            <a:r>
              <a:rPr lang="fr-FR" dirty="0" err="1" smtClean="0"/>
              <a:t>consumer’s</a:t>
            </a:r>
            <a:r>
              <a:rPr lang="fr-FR" dirty="0" smtClean="0"/>
              <a:t> </a:t>
            </a:r>
            <a:r>
              <a:rPr lang="fr-FR" dirty="0" err="1" smtClean="0"/>
              <a:t>rights</a:t>
            </a:r>
            <a:endParaRPr lang="fr-FR" dirty="0"/>
          </a:p>
        </p:txBody>
      </p:sp>
      <p:graphicFrame>
        <p:nvGraphicFramePr>
          <p:cNvPr id="12" name="Espace réservé du contenu 11"/>
          <p:cNvGraphicFramePr>
            <a:graphicFrameLocks noGrp="1"/>
          </p:cNvGraphicFramePr>
          <p:nvPr>
            <p:ph idx="1"/>
            <p:extLst/>
          </p:nvPr>
        </p:nvGraphicFramePr>
        <p:xfrm>
          <a:off x="228600" y="1600200"/>
          <a:ext cx="8763000" cy="4191000"/>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000" y="501000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057400"/>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26"/>
          <p:cNvSpPr txBox="1"/>
          <p:nvPr/>
        </p:nvSpPr>
        <p:spPr>
          <a:xfrm>
            <a:off x="0" y="6248400"/>
            <a:ext cx="5439310" cy="215444"/>
          </a:xfrm>
          <a:prstGeom prst="rect">
            <a:avLst/>
          </a:prstGeom>
          <a:noFill/>
        </p:spPr>
        <p:txBody>
          <a:bodyPr wrap="none" rtlCol="0">
            <a:spAutoFit/>
          </a:bodyPr>
          <a:lstStyle>
            <a:defPPr>
              <a:defRPr lang="nl-NL"/>
            </a:defPPr>
            <a:lvl1pPr>
              <a:defRPr sz="800">
                <a:latin typeface="+mj-lt"/>
              </a:defRPr>
            </a:lvl1pPr>
          </a:lstStyle>
          <a:p>
            <a:r>
              <a:rPr lang="en-GB" dirty="0"/>
              <a:t>B9, Do you think there is a need for a specific legal framework to protect consumers’ rights to their vehicle and driver data? </a:t>
            </a:r>
            <a:endParaRPr lang="fr-FR" dirty="0"/>
          </a:p>
        </p:txBody>
      </p:sp>
      <p:sp>
        <p:nvSpPr>
          <p:cNvPr id="16" name="TextBox 26"/>
          <p:cNvSpPr txBox="1"/>
          <p:nvPr/>
        </p:nvSpPr>
        <p:spPr>
          <a:xfrm>
            <a:off x="914400" y="1371600"/>
            <a:ext cx="1467325" cy="276999"/>
          </a:xfrm>
          <a:prstGeom prst="rect">
            <a:avLst/>
          </a:prstGeom>
          <a:noFill/>
        </p:spPr>
        <p:txBody>
          <a:bodyPr wrap="none" rtlCol="0">
            <a:spAutoFit/>
          </a:bodyPr>
          <a:lstStyle/>
          <a:p>
            <a:r>
              <a:rPr lang="en-GB" sz="1200" dirty="0" smtClean="0">
                <a:latin typeface="+mj-lt"/>
              </a:rPr>
              <a:t>% of ‘Strongly agree’</a:t>
            </a:r>
            <a:endParaRPr lang="en-GB" dirty="0">
              <a:latin typeface="+mj-lt"/>
            </a:endParaRPr>
          </a:p>
        </p:txBody>
      </p:sp>
      <p:graphicFrame>
        <p:nvGraphicFramePr>
          <p:cNvPr id="17" name="Tableau 16"/>
          <p:cNvGraphicFramePr>
            <a:graphicFrameLocks noGrp="1"/>
          </p:cNvGraphicFramePr>
          <p:nvPr>
            <p:extLst/>
          </p:nvPr>
        </p:nvGraphicFramePr>
        <p:xfrm>
          <a:off x="7560658" y="1676400"/>
          <a:ext cx="440342" cy="4038597"/>
        </p:xfrm>
        <a:graphic>
          <a:graphicData uri="http://schemas.openxmlformats.org/drawingml/2006/table">
            <a:tbl>
              <a:tblPr>
                <a:tableStyleId>{5C22544A-7EE6-4342-B048-85BDC9FD1C3A}</a:tableStyleId>
              </a:tblPr>
              <a:tblGrid>
                <a:gridCol w="440342"/>
              </a:tblGrid>
              <a:tr h="296089">
                <a:tc>
                  <a:txBody>
                    <a:bodyPr/>
                    <a:lstStyle/>
                    <a:p>
                      <a:pPr algn="ctr" fontAlgn="ctr"/>
                      <a:r>
                        <a:rPr lang="fr-FR" sz="900" b="1" i="0" u="none" strike="noStrike" dirty="0">
                          <a:solidFill>
                            <a:srgbClr val="000080"/>
                          </a:solidFill>
                          <a:effectLst/>
                          <a:latin typeface="Tahoma" panose="020B0604030504040204" pitchFamily="34" charset="0"/>
                        </a:rPr>
                        <a:t>95%</a:t>
                      </a:r>
                    </a:p>
                  </a:txBody>
                  <a:tcPr marL="6350" marR="6350" marT="6350" marB="0" anchor="ctr">
                    <a:noFill/>
                  </a:tcPr>
                </a:tc>
              </a:tr>
              <a:tr h="296089">
                <a:tc>
                  <a:txBody>
                    <a:bodyPr/>
                    <a:lstStyle/>
                    <a:p>
                      <a:pPr algn="ctr" fontAlgn="ctr"/>
                      <a:r>
                        <a:rPr lang="fr-FR" sz="900" b="1" i="0" u="none" strike="noStrike">
                          <a:solidFill>
                            <a:srgbClr val="000080"/>
                          </a:solidFill>
                          <a:effectLst/>
                          <a:latin typeface="Tahoma" panose="020B0604030504040204" pitchFamily="34" charset="0"/>
                        </a:rPr>
                        <a:t>92%</a:t>
                      </a:r>
                    </a:p>
                  </a:txBody>
                  <a:tcPr marL="6350" marR="6350" marT="6350" marB="0" anchor="ctr">
                    <a:noFill/>
                  </a:tcPr>
                </a:tc>
              </a:tr>
              <a:tr h="324090">
                <a:tc>
                  <a:txBody>
                    <a:bodyPr/>
                    <a:lstStyle/>
                    <a:p>
                      <a:pPr algn="ctr" fontAlgn="ctr"/>
                      <a:r>
                        <a:rPr lang="fr-FR" sz="900" b="1" i="0" u="none" strike="noStrike">
                          <a:solidFill>
                            <a:srgbClr val="000080"/>
                          </a:solidFill>
                          <a:effectLst/>
                          <a:latin typeface="Tahoma" panose="020B0604030504040204" pitchFamily="34" charset="0"/>
                        </a:rPr>
                        <a:t>95%</a:t>
                      </a:r>
                    </a:p>
                  </a:txBody>
                  <a:tcPr marL="6350" marR="6350" marT="6350" marB="0" anchor="ctr">
                    <a:noFill/>
                  </a:tcPr>
                </a:tc>
              </a:tr>
              <a:tr h="344269">
                <a:tc>
                  <a:txBody>
                    <a:bodyPr/>
                    <a:lstStyle/>
                    <a:p>
                      <a:pPr algn="ctr" fontAlgn="ctr"/>
                      <a:r>
                        <a:rPr lang="fr-FR" sz="900" b="1" i="0" u="none" strike="noStrike">
                          <a:solidFill>
                            <a:srgbClr val="000080"/>
                          </a:solidFill>
                          <a:effectLst/>
                          <a:latin typeface="Tahoma" panose="020B0604030504040204" pitchFamily="34" charset="0"/>
                        </a:rPr>
                        <a:t>95%</a:t>
                      </a:r>
                    </a:p>
                  </a:txBody>
                  <a:tcPr marL="6350" marR="6350" marT="6350" marB="0" anchor="ctr">
                    <a:noFill/>
                  </a:tcPr>
                </a:tc>
              </a:tr>
              <a:tr h="296089">
                <a:tc>
                  <a:txBody>
                    <a:bodyPr/>
                    <a:lstStyle/>
                    <a:p>
                      <a:pPr algn="ctr" fontAlgn="ctr"/>
                      <a:r>
                        <a:rPr lang="fr-FR" sz="900" b="1" i="0" u="none" strike="noStrike">
                          <a:solidFill>
                            <a:srgbClr val="000080"/>
                          </a:solidFill>
                          <a:effectLst/>
                          <a:latin typeface="Tahoma" panose="020B0604030504040204" pitchFamily="34" charset="0"/>
                        </a:rPr>
                        <a:t>93%</a:t>
                      </a:r>
                    </a:p>
                  </a:txBody>
                  <a:tcPr marL="6350" marR="6350" marT="6350" marB="0" anchor="ctr">
                    <a:noFill/>
                  </a:tcPr>
                </a:tc>
              </a:tr>
              <a:tr h="308448">
                <a:tc>
                  <a:txBody>
                    <a:bodyPr/>
                    <a:lstStyle/>
                    <a:p>
                      <a:pPr algn="ctr" fontAlgn="ctr"/>
                      <a:r>
                        <a:rPr lang="fr-FR" sz="900" b="1" i="0" u="none" strike="noStrike">
                          <a:solidFill>
                            <a:srgbClr val="000080"/>
                          </a:solidFill>
                          <a:effectLst/>
                          <a:latin typeface="Tahoma" panose="020B0604030504040204" pitchFamily="34" charset="0"/>
                        </a:rPr>
                        <a:t>94%</a:t>
                      </a:r>
                    </a:p>
                  </a:txBody>
                  <a:tcPr marL="6350" marR="6350" marT="6350" marB="0" anchor="ctr">
                    <a:noFill/>
                  </a:tcPr>
                </a:tc>
              </a:tr>
              <a:tr h="316269">
                <a:tc>
                  <a:txBody>
                    <a:bodyPr/>
                    <a:lstStyle/>
                    <a:p>
                      <a:pPr algn="ctr" fontAlgn="ctr"/>
                      <a:r>
                        <a:rPr lang="fr-FR" sz="900" b="1" i="0" u="none" strike="noStrike">
                          <a:solidFill>
                            <a:srgbClr val="000080"/>
                          </a:solidFill>
                          <a:effectLst/>
                          <a:latin typeface="Tahoma" panose="020B0604030504040204" pitchFamily="34" charset="0"/>
                        </a:rPr>
                        <a:t>97%</a:t>
                      </a:r>
                    </a:p>
                  </a:txBody>
                  <a:tcPr marL="6350" marR="6350" marT="6350" marB="0" anchor="ctr">
                    <a:noFill/>
                  </a:tcPr>
                </a:tc>
              </a:tr>
              <a:tr h="316269">
                <a:tc>
                  <a:txBody>
                    <a:bodyPr/>
                    <a:lstStyle/>
                    <a:p>
                      <a:pPr algn="ctr" fontAlgn="ctr"/>
                      <a:r>
                        <a:rPr lang="fr-FR" sz="900" b="1" i="0" u="none" strike="noStrike">
                          <a:solidFill>
                            <a:srgbClr val="000080"/>
                          </a:solidFill>
                          <a:effectLst/>
                          <a:latin typeface="Tahoma" panose="020B0604030504040204" pitchFamily="34" charset="0"/>
                        </a:rPr>
                        <a:t>92%</a:t>
                      </a:r>
                    </a:p>
                  </a:txBody>
                  <a:tcPr marL="6350" marR="6350" marT="6350" marB="0" anchor="ctr">
                    <a:noFill/>
                  </a:tcPr>
                </a:tc>
              </a:tr>
              <a:tr h="316269">
                <a:tc>
                  <a:txBody>
                    <a:bodyPr/>
                    <a:lstStyle/>
                    <a:p>
                      <a:pPr algn="ctr" fontAlgn="ctr"/>
                      <a:r>
                        <a:rPr lang="fr-FR" sz="900" b="1" i="0" u="none" strike="noStrike">
                          <a:solidFill>
                            <a:srgbClr val="000080"/>
                          </a:solidFill>
                          <a:effectLst/>
                          <a:latin typeface="Tahoma" panose="020B0604030504040204" pitchFamily="34" charset="0"/>
                        </a:rPr>
                        <a:t>97%</a:t>
                      </a:r>
                    </a:p>
                  </a:txBody>
                  <a:tcPr marL="6350" marR="6350" marT="6350" marB="0" anchor="ctr">
                    <a:noFill/>
                  </a:tcPr>
                </a:tc>
              </a:tr>
              <a:tr h="316269">
                <a:tc>
                  <a:txBody>
                    <a:bodyPr/>
                    <a:lstStyle/>
                    <a:p>
                      <a:pPr algn="ctr" fontAlgn="ctr"/>
                      <a:r>
                        <a:rPr lang="fr-FR" sz="900" b="1" i="0" u="none" strike="noStrike">
                          <a:solidFill>
                            <a:srgbClr val="000080"/>
                          </a:solidFill>
                          <a:effectLst/>
                          <a:latin typeface="Tahoma" panose="020B0604030504040204" pitchFamily="34" charset="0"/>
                        </a:rPr>
                        <a:t>94%</a:t>
                      </a:r>
                    </a:p>
                  </a:txBody>
                  <a:tcPr marL="6350" marR="6350" marT="6350" marB="0" anchor="ctr">
                    <a:noFill/>
                  </a:tcPr>
                </a:tc>
              </a:tr>
              <a:tr h="316269">
                <a:tc>
                  <a:txBody>
                    <a:bodyPr/>
                    <a:lstStyle/>
                    <a:p>
                      <a:pPr algn="ctr" fontAlgn="ctr"/>
                      <a:r>
                        <a:rPr lang="fr-FR" sz="900" b="1" i="0" u="none" strike="noStrike">
                          <a:solidFill>
                            <a:srgbClr val="000080"/>
                          </a:solidFill>
                          <a:effectLst/>
                          <a:latin typeface="Tahoma" panose="020B0604030504040204" pitchFamily="34" charset="0"/>
                        </a:rPr>
                        <a:t>97%</a:t>
                      </a:r>
                    </a:p>
                  </a:txBody>
                  <a:tcPr marL="6350" marR="6350" marT="6350" marB="0" anchor="ctr">
                    <a:noFill/>
                  </a:tcPr>
                </a:tc>
              </a:tr>
              <a:tr h="296089">
                <a:tc>
                  <a:txBody>
                    <a:bodyPr/>
                    <a:lstStyle/>
                    <a:p>
                      <a:pPr algn="ctr" fontAlgn="ctr"/>
                      <a:r>
                        <a:rPr lang="fr-FR" sz="900" b="1" i="0" u="none" strike="noStrike">
                          <a:solidFill>
                            <a:srgbClr val="000080"/>
                          </a:solidFill>
                          <a:effectLst/>
                          <a:latin typeface="Tahoma" panose="020B0604030504040204" pitchFamily="34" charset="0"/>
                        </a:rPr>
                        <a:t>98%</a:t>
                      </a:r>
                    </a:p>
                  </a:txBody>
                  <a:tcPr marL="6350" marR="6350" marT="6350" marB="0" anchor="ctr">
                    <a:noFill/>
                  </a:tcPr>
                </a:tc>
              </a:tr>
              <a:tr h="296089">
                <a:tc>
                  <a:txBody>
                    <a:bodyPr/>
                    <a:lstStyle/>
                    <a:p>
                      <a:pPr algn="ctr" fontAlgn="ctr"/>
                      <a:r>
                        <a:rPr lang="fr-FR" sz="900" b="1" i="0" u="none" strike="noStrike" dirty="0">
                          <a:solidFill>
                            <a:srgbClr val="000080"/>
                          </a:solidFill>
                          <a:effectLst/>
                          <a:latin typeface="Tahoma" panose="020B0604030504040204" pitchFamily="34" charset="0"/>
                        </a:rPr>
                        <a:t>96%</a:t>
                      </a:r>
                    </a:p>
                  </a:txBody>
                  <a:tcPr marL="6350" marR="6350" marT="6350" marB="0" anchor="ctr">
                    <a:noFill/>
                  </a:tcPr>
                </a:tc>
              </a:tr>
            </a:tbl>
          </a:graphicData>
        </a:graphic>
      </p:graphicFrame>
      <p:sp>
        <p:nvSpPr>
          <p:cNvPr id="18" name="TextBox 26"/>
          <p:cNvSpPr txBox="1"/>
          <p:nvPr/>
        </p:nvSpPr>
        <p:spPr>
          <a:xfrm>
            <a:off x="7067075" y="1371600"/>
            <a:ext cx="1946174" cy="276999"/>
          </a:xfrm>
          <a:prstGeom prst="rect">
            <a:avLst/>
          </a:prstGeom>
          <a:noFill/>
        </p:spPr>
        <p:txBody>
          <a:bodyPr wrap="none" rtlCol="0">
            <a:spAutoFit/>
          </a:bodyPr>
          <a:lstStyle/>
          <a:p>
            <a:r>
              <a:rPr lang="en-GB" sz="1200" dirty="0" smtClean="0">
                <a:latin typeface="+mj-lt"/>
              </a:rPr>
              <a:t>% of ‘Strongly agree+ Agree’</a:t>
            </a:r>
            <a:endParaRPr lang="en-GB" dirty="0">
              <a:latin typeface="+mj-lt"/>
            </a:endParaRPr>
          </a:p>
        </p:txBody>
      </p:sp>
      <p:sp>
        <p:nvSpPr>
          <p:cNvPr id="3" name="ZoneTexte 2"/>
          <p:cNvSpPr txBox="1"/>
          <p:nvPr/>
        </p:nvSpPr>
        <p:spPr>
          <a:xfrm>
            <a:off x="609600" y="1828800"/>
            <a:ext cx="7467600" cy="369332"/>
          </a:xfrm>
          <a:prstGeom prst="rect">
            <a:avLst/>
          </a:prstGeom>
          <a:noFill/>
        </p:spPr>
        <p:txBody>
          <a:bodyPr wrap="square" rtlCol="0">
            <a:spAutoFit/>
          </a:bodyPr>
          <a:lstStyle/>
          <a:p>
            <a:r>
              <a:rPr lang="fr-FR" dirty="0" smtClean="0">
                <a:solidFill>
                  <a:srgbClr val="E65D2E"/>
                </a:solidFill>
              </a:rPr>
              <a:t>--------------------------------------------------------------------------------------------------------</a:t>
            </a:r>
            <a:endParaRPr lang="fr-FR" dirty="0"/>
          </a:p>
        </p:txBody>
      </p:sp>
    </p:spTree>
    <p:extLst>
      <p:ext uri="{BB962C8B-B14F-4D97-AF65-F5344CB8AC3E}">
        <p14:creationId xmlns:p14="http://schemas.microsoft.com/office/powerpoint/2010/main" val="1397638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Car usage habits</a:t>
            </a:r>
            <a:endParaRPr lang="en-GB" dirty="0"/>
          </a:p>
        </p:txBody>
      </p:sp>
      <p:sp>
        <p:nvSpPr>
          <p:cNvPr id="3" name="Espace réservé du texte 2"/>
          <p:cNvSpPr>
            <a:spLocks noGrp="1"/>
          </p:cNvSpPr>
          <p:nvPr>
            <p:ph type="body" idx="1"/>
          </p:nvPr>
        </p:nvSpPr>
        <p:spPr/>
        <p:txBody>
          <a:bodyPr/>
          <a:lstStyle/>
          <a:p>
            <a:endParaRPr lang="en-GB"/>
          </a:p>
        </p:txBody>
      </p:sp>
    </p:spTree>
    <p:extLst>
      <p:ext uri="{BB962C8B-B14F-4D97-AF65-F5344CB8AC3E}">
        <p14:creationId xmlns:p14="http://schemas.microsoft.com/office/powerpoint/2010/main" val="2581264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A short global preference for a European legislation, but opinion differ according to country</a:t>
            </a:r>
            <a:endParaRPr lang="en-GB" dirty="0"/>
          </a:p>
        </p:txBody>
      </p:sp>
      <p:graphicFrame>
        <p:nvGraphicFramePr>
          <p:cNvPr id="4" name="Espace réservé du contenu 6"/>
          <p:cNvGraphicFramePr>
            <a:graphicFrameLocks noGrp="1"/>
          </p:cNvGraphicFramePr>
          <p:nvPr>
            <p:ph idx="1"/>
            <p:extLst/>
          </p:nvPr>
        </p:nvGraphicFramePr>
        <p:xfrm>
          <a:off x="228600" y="1600200"/>
          <a:ext cx="8153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6"/>
          <p:cNvSpPr txBox="1"/>
          <p:nvPr/>
        </p:nvSpPr>
        <p:spPr>
          <a:xfrm>
            <a:off x="0" y="6598061"/>
            <a:ext cx="3770584" cy="215444"/>
          </a:xfrm>
          <a:prstGeom prst="rect">
            <a:avLst/>
          </a:prstGeom>
          <a:noFill/>
        </p:spPr>
        <p:txBody>
          <a:bodyPr wrap="none" rtlCol="0">
            <a:spAutoFit/>
          </a:bodyPr>
          <a:lstStyle>
            <a:defPPr>
              <a:defRPr lang="nl-NL"/>
            </a:defPPr>
            <a:lvl1pPr>
              <a:defRPr sz="800">
                <a:latin typeface="+mj-lt"/>
              </a:defRPr>
            </a:lvl1pPr>
          </a:lstStyle>
          <a:p>
            <a:r>
              <a:rPr lang="en-GB" dirty="0"/>
              <a:t>B10, According to you, who should define the legal framework to access vehicle data</a:t>
            </a:r>
            <a:endParaRPr lang="fr-FR" dirty="0"/>
          </a:p>
        </p:txBody>
      </p:sp>
      <p:sp>
        <p:nvSpPr>
          <p:cNvPr id="6" name="ZoneTexte 5"/>
          <p:cNvSpPr txBox="1"/>
          <p:nvPr/>
        </p:nvSpPr>
        <p:spPr>
          <a:xfrm>
            <a:off x="7777118" y="19928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7" name="ZoneTexte 6"/>
          <p:cNvSpPr txBox="1"/>
          <p:nvPr/>
        </p:nvSpPr>
        <p:spPr>
          <a:xfrm>
            <a:off x="5643518" y="2286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8" name="ZoneTexte 7"/>
          <p:cNvSpPr txBox="1"/>
          <p:nvPr/>
        </p:nvSpPr>
        <p:spPr>
          <a:xfrm>
            <a:off x="3814718" y="28956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9" name="ZoneTexte 8"/>
          <p:cNvSpPr txBox="1"/>
          <p:nvPr/>
        </p:nvSpPr>
        <p:spPr>
          <a:xfrm>
            <a:off x="3505200" y="3206234"/>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0" name="ZoneTexte 9"/>
          <p:cNvSpPr txBox="1"/>
          <p:nvPr/>
        </p:nvSpPr>
        <p:spPr>
          <a:xfrm>
            <a:off x="5943600" y="4114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 name="ZoneTexte 10"/>
          <p:cNvSpPr txBox="1"/>
          <p:nvPr/>
        </p:nvSpPr>
        <p:spPr>
          <a:xfrm>
            <a:off x="5872118" y="44196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2" name="ZoneTexte 11"/>
          <p:cNvSpPr txBox="1"/>
          <p:nvPr/>
        </p:nvSpPr>
        <p:spPr>
          <a:xfrm>
            <a:off x="6100718" y="4724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3" name="ZoneTexte 12"/>
          <p:cNvSpPr txBox="1"/>
          <p:nvPr/>
        </p:nvSpPr>
        <p:spPr>
          <a:xfrm>
            <a:off x="5567318" y="50292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4" name="ZoneTexte 13"/>
          <p:cNvSpPr txBox="1"/>
          <p:nvPr/>
        </p:nvSpPr>
        <p:spPr>
          <a:xfrm>
            <a:off x="3890918" y="5334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5" name="ZoneTexte 14"/>
          <p:cNvSpPr txBox="1"/>
          <p:nvPr/>
        </p:nvSpPr>
        <p:spPr>
          <a:xfrm>
            <a:off x="3281318" y="3810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6" name="ZoneTexte 15"/>
          <p:cNvSpPr txBox="1"/>
          <p:nvPr/>
        </p:nvSpPr>
        <p:spPr>
          <a:xfrm>
            <a:off x="7700918" y="2590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7" name="ZoneTexte 16"/>
          <p:cNvSpPr txBox="1"/>
          <p:nvPr/>
        </p:nvSpPr>
        <p:spPr>
          <a:xfrm>
            <a:off x="7696200" y="32120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8" name="ZoneTexte 17"/>
          <p:cNvSpPr txBox="1"/>
          <p:nvPr/>
        </p:nvSpPr>
        <p:spPr>
          <a:xfrm>
            <a:off x="7777118" y="5334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20" name="ZoneTexte 19"/>
          <p:cNvSpPr txBox="1"/>
          <p:nvPr/>
        </p:nvSpPr>
        <p:spPr>
          <a:xfrm>
            <a:off x="2743200" y="2286000"/>
            <a:ext cx="255198" cy="369332"/>
          </a:xfrm>
          <a:prstGeom prst="rect">
            <a:avLst/>
          </a:prstGeom>
          <a:noFill/>
        </p:spPr>
        <p:txBody>
          <a:bodyPr wrap="none" rtlCol="0">
            <a:spAutoFit/>
          </a:bodyPr>
          <a:lstStyle/>
          <a:p>
            <a:r>
              <a:rPr lang="en-GB" b="1" dirty="0">
                <a:solidFill>
                  <a:srgbClr val="E65D2E"/>
                </a:solidFill>
              </a:rPr>
              <a:t>-</a:t>
            </a:r>
          </a:p>
        </p:txBody>
      </p:sp>
      <p:sp>
        <p:nvSpPr>
          <p:cNvPr id="21" name="ZoneTexte 20"/>
          <p:cNvSpPr txBox="1"/>
          <p:nvPr/>
        </p:nvSpPr>
        <p:spPr>
          <a:xfrm>
            <a:off x="6629400" y="5345668"/>
            <a:ext cx="255198" cy="369332"/>
          </a:xfrm>
          <a:prstGeom prst="rect">
            <a:avLst/>
          </a:prstGeom>
          <a:noFill/>
        </p:spPr>
        <p:txBody>
          <a:bodyPr wrap="none" rtlCol="0">
            <a:spAutoFit/>
          </a:bodyPr>
          <a:lstStyle/>
          <a:p>
            <a:r>
              <a:rPr lang="en-GB" b="1" dirty="0">
                <a:solidFill>
                  <a:srgbClr val="E65D2E"/>
                </a:solidFill>
              </a:rPr>
              <a:t>-</a:t>
            </a:r>
          </a:p>
        </p:txBody>
      </p:sp>
      <p:sp>
        <p:nvSpPr>
          <p:cNvPr id="22" name="ZoneTexte 21"/>
          <p:cNvSpPr txBox="1"/>
          <p:nvPr/>
        </p:nvSpPr>
        <p:spPr>
          <a:xfrm>
            <a:off x="2819400" y="4964668"/>
            <a:ext cx="255198" cy="369332"/>
          </a:xfrm>
          <a:prstGeom prst="rect">
            <a:avLst/>
          </a:prstGeom>
          <a:noFill/>
        </p:spPr>
        <p:txBody>
          <a:bodyPr wrap="none" rtlCol="0">
            <a:spAutoFit/>
          </a:bodyPr>
          <a:lstStyle/>
          <a:p>
            <a:r>
              <a:rPr lang="en-GB" b="1" dirty="0">
                <a:solidFill>
                  <a:srgbClr val="E65D2E"/>
                </a:solidFill>
              </a:rPr>
              <a:t>-</a:t>
            </a:r>
          </a:p>
        </p:txBody>
      </p:sp>
      <p:sp>
        <p:nvSpPr>
          <p:cNvPr id="23" name="ZoneTexte 22"/>
          <p:cNvSpPr txBox="1"/>
          <p:nvPr/>
        </p:nvSpPr>
        <p:spPr>
          <a:xfrm>
            <a:off x="3124200" y="4419600"/>
            <a:ext cx="255198" cy="369332"/>
          </a:xfrm>
          <a:prstGeom prst="rect">
            <a:avLst/>
          </a:prstGeom>
          <a:noFill/>
        </p:spPr>
        <p:txBody>
          <a:bodyPr wrap="none" rtlCol="0">
            <a:spAutoFit/>
          </a:bodyPr>
          <a:lstStyle/>
          <a:p>
            <a:r>
              <a:rPr lang="en-GB" b="1" dirty="0">
                <a:solidFill>
                  <a:srgbClr val="E65D2E"/>
                </a:solidFill>
              </a:rPr>
              <a:t>-</a:t>
            </a:r>
          </a:p>
        </p:txBody>
      </p:sp>
      <p:sp>
        <p:nvSpPr>
          <p:cNvPr id="24" name="ZoneTexte 23"/>
          <p:cNvSpPr txBox="1"/>
          <p:nvPr/>
        </p:nvSpPr>
        <p:spPr>
          <a:xfrm>
            <a:off x="3097602" y="4114800"/>
            <a:ext cx="255198" cy="369332"/>
          </a:xfrm>
          <a:prstGeom prst="rect">
            <a:avLst/>
          </a:prstGeom>
          <a:noFill/>
        </p:spPr>
        <p:txBody>
          <a:bodyPr wrap="none" rtlCol="0">
            <a:spAutoFit/>
          </a:bodyPr>
          <a:lstStyle/>
          <a:p>
            <a:r>
              <a:rPr lang="en-GB" b="1" dirty="0">
                <a:solidFill>
                  <a:srgbClr val="E65D2E"/>
                </a:solidFill>
              </a:rPr>
              <a:t>-</a:t>
            </a:r>
          </a:p>
        </p:txBody>
      </p:sp>
      <p:sp>
        <p:nvSpPr>
          <p:cNvPr id="25" name="ZoneTexte 24"/>
          <p:cNvSpPr txBox="1"/>
          <p:nvPr/>
        </p:nvSpPr>
        <p:spPr>
          <a:xfrm>
            <a:off x="5943600" y="2590800"/>
            <a:ext cx="255198" cy="369332"/>
          </a:xfrm>
          <a:prstGeom prst="rect">
            <a:avLst/>
          </a:prstGeom>
          <a:noFill/>
        </p:spPr>
        <p:txBody>
          <a:bodyPr wrap="none" rtlCol="0">
            <a:spAutoFit/>
          </a:bodyPr>
          <a:lstStyle/>
          <a:p>
            <a:r>
              <a:rPr lang="en-GB" b="1" dirty="0">
                <a:solidFill>
                  <a:srgbClr val="E65D2E"/>
                </a:solidFill>
              </a:rPr>
              <a:t>-</a:t>
            </a:r>
          </a:p>
        </p:txBody>
      </p:sp>
      <p:sp>
        <p:nvSpPr>
          <p:cNvPr id="26" name="ZoneTexte 25"/>
          <p:cNvSpPr txBox="1"/>
          <p:nvPr/>
        </p:nvSpPr>
        <p:spPr>
          <a:xfrm>
            <a:off x="6324600" y="2895600"/>
            <a:ext cx="255198" cy="369332"/>
          </a:xfrm>
          <a:prstGeom prst="rect">
            <a:avLst/>
          </a:prstGeom>
          <a:noFill/>
        </p:spPr>
        <p:txBody>
          <a:bodyPr wrap="none" rtlCol="0">
            <a:spAutoFit/>
          </a:bodyPr>
          <a:lstStyle/>
          <a:p>
            <a:r>
              <a:rPr lang="en-GB" b="1" dirty="0">
                <a:solidFill>
                  <a:srgbClr val="E65D2E"/>
                </a:solidFill>
              </a:rPr>
              <a:t>-</a:t>
            </a:r>
          </a:p>
        </p:txBody>
      </p:sp>
      <p:sp>
        <p:nvSpPr>
          <p:cNvPr id="27" name="ZoneTexte 26"/>
          <p:cNvSpPr txBox="1"/>
          <p:nvPr/>
        </p:nvSpPr>
        <p:spPr>
          <a:xfrm>
            <a:off x="6019800" y="3212068"/>
            <a:ext cx="255198" cy="369332"/>
          </a:xfrm>
          <a:prstGeom prst="rect">
            <a:avLst/>
          </a:prstGeom>
          <a:noFill/>
        </p:spPr>
        <p:txBody>
          <a:bodyPr wrap="none" rtlCol="0">
            <a:spAutoFit/>
          </a:bodyPr>
          <a:lstStyle/>
          <a:p>
            <a:r>
              <a:rPr lang="en-GB" b="1" dirty="0">
                <a:solidFill>
                  <a:srgbClr val="E65D2E"/>
                </a:solidFill>
              </a:rPr>
              <a:t>-</a:t>
            </a:r>
          </a:p>
        </p:txBody>
      </p:sp>
      <p:sp>
        <p:nvSpPr>
          <p:cNvPr id="28" name="ZoneTexte 27"/>
          <p:cNvSpPr txBox="1"/>
          <p:nvPr/>
        </p:nvSpPr>
        <p:spPr>
          <a:xfrm>
            <a:off x="7924800" y="3516868"/>
            <a:ext cx="255198" cy="369332"/>
          </a:xfrm>
          <a:prstGeom prst="rect">
            <a:avLst/>
          </a:prstGeom>
          <a:noFill/>
        </p:spPr>
        <p:txBody>
          <a:bodyPr wrap="none" rtlCol="0">
            <a:spAutoFit/>
          </a:bodyPr>
          <a:lstStyle/>
          <a:p>
            <a:r>
              <a:rPr lang="en-GB" b="1" dirty="0">
                <a:solidFill>
                  <a:srgbClr val="E65D2E"/>
                </a:solidFill>
              </a:rPr>
              <a:t>-</a:t>
            </a:r>
          </a:p>
        </p:txBody>
      </p:sp>
      <p:sp>
        <p:nvSpPr>
          <p:cNvPr id="29" name="ZoneTexte 28"/>
          <p:cNvSpPr txBox="1"/>
          <p:nvPr/>
        </p:nvSpPr>
        <p:spPr>
          <a:xfrm>
            <a:off x="7924800" y="3810000"/>
            <a:ext cx="255198" cy="369332"/>
          </a:xfrm>
          <a:prstGeom prst="rect">
            <a:avLst/>
          </a:prstGeom>
          <a:noFill/>
        </p:spPr>
        <p:txBody>
          <a:bodyPr wrap="none" rtlCol="0">
            <a:spAutoFit/>
          </a:bodyPr>
          <a:lstStyle/>
          <a:p>
            <a:r>
              <a:rPr lang="en-GB" b="1" dirty="0">
                <a:solidFill>
                  <a:srgbClr val="E65D2E"/>
                </a:solidFill>
              </a:rPr>
              <a:t>-</a:t>
            </a:r>
          </a:p>
        </p:txBody>
      </p:sp>
      <p:sp>
        <p:nvSpPr>
          <p:cNvPr id="30" name="ZoneTexte 29"/>
          <p:cNvSpPr txBox="1"/>
          <p:nvPr/>
        </p:nvSpPr>
        <p:spPr>
          <a:xfrm>
            <a:off x="8001000" y="4724400"/>
            <a:ext cx="255198" cy="369332"/>
          </a:xfrm>
          <a:prstGeom prst="rect">
            <a:avLst/>
          </a:prstGeom>
          <a:noFill/>
        </p:spPr>
        <p:txBody>
          <a:bodyPr wrap="none" rtlCol="0">
            <a:spAutoFit/>
          </a:bodyPr>
          <a:lstStyle/>
          <a:p>
            <a:r>
              <a:rPr lang="en-GB" b="1" dirty="0">
                <a:solidFill>
                  <a:srgbClr val="E65D2E"/>
                </a:solidFill>
              </a:rPr>
              <a:t>-</a:t>
            </a:r>
          </a:p>
        </p:txBody>
      </p:sp>
      <p:sp>
        <p:nvSpPr>
          <p:cNvPr id="31" name="ZoneTexte 30"/>
          <p:cNvSpPr txBox="1"/>
          <p:nvPr/>
        </p:nvSpPr>
        <p:spPr>
          <a:xfrm>
            <a:off x="7924800" y="5029200"/>
            <a:ext cx="255198" cy="369332"/>
          </a:xfrm>
          <a:prstGeom prst="rect">
            <a:avLst/>
          </a:prstGeom>
          <a:noFill/>
        </p:spPr>
        <p:txBody>
          <a:bodyPr wrap="none" rtlCol="0">
            <a:spAutoFit/>
          </a:bodyPr>
          <a:lstStyle/>
          <a:p>
            <a:r>
              <a:rPr lang="en-GB" b="1" dirty="0">
                <a:solidFill>
                  <a:srgbClr val="E65D2E"/>
                </a:solidFill>
              </a:rPr>
              <a:t>-</a:t>
            </a:r>
          </a:p>
        </p:txBody>
      </p:sp>
      <p:sp>
        <p:nvSpPr>
          <p:cNvPr id="32" name="ZoneTexte 31"/>
          <p:cNvSpPr txBox="1"/>
          <p:nvPr/>
        </p:nvSpPr>
        <p:spPr>
          <a:xfrm>
            <a:off x="8001000" y="4114800"/>
            <a:ext cx="255198" cy="369332"/>
          </a:xfrm>
          <a:prstGeom prst="rect">
            <a:avLst/>
          </a:prstGeom>
          <a:noFill/>
        </p:spPr>
        <p:txBody>
          <a:bodyPr wrap="none" rtlCol="0">
            <a:spAutoFit/>
          </a:bodyPr>
          <a:lstStyle/>
          <a:p>
            <a:r>
              <a:rPr lang="en-GB" b="1" dirty="0">
                <a:solidFill>
                  <a:srgbClr val="E65D2E"/>
                </a:solidFill>
              </a:rPr>
              <a:t>-</a:t>
            </a:r>
          </a:p>
        </p:txBody>
      </p:sp>
      <p:sp>
        <p:nvSpPr>
          <p:cNvPr id="33" name="Rectangle 32"/>
          <p:cNvSpPr/>
          <p:nvPr/>
        </p:nvSpPr>
        <p:spPr bwMode="auto">
          <a:xfrm>
            <a:off x="2464110" y="605337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34" name="Rectangle 33"/>
          <p:cNvSpPr/>
          <p:nvPr/>
        </p:nvSpPr>
        <p:spPr bwMode="auto">
          <a:xfrm>
            <a:off x="5359710" y="6037313"/>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35" name="Rectangle 34"/>
          <p:cNvSpPr/>
          <p:nvPr/>
        </p:nvSpPr>
        <p:spPr bwMode="auto">
          <a:xfrm>
            <a:off x="3872002" y="6041523"/>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36" name="TextBox 26"/>
          <p:cNvSpPr txBox="1"/>
          <p:nvPr/>
        </p:nvSpPr>
        <p:spPr>
          <a:xfrm>
            <a:off x="3943531" y="5943600"/>
            <a:ext cx="1269899"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European Legislation</a:t>
            </a:r>
            <a:endParaRPr lang="en-GB" sz="1000" dirty="0">
              <a:solidFill>
                <a:srgbClr val="002D5F"/>
              </a:solidFill>
              <a:latin typeface="+mj-lt"/>
            </a:endParaRPr>
          </a:p>
        </p:txBody>
      </p:sp>
      <p:sp>
        <p:nvSpPr>
          <p:cNvPr id="37" name="TextBox 26"/>
          <p:cNvSpPr txBox="1"/>
          <p:nvPr/>
        </p:nvSpPr>
        <p:spPr>
          <a:xfrm>
            <a:off x="5436638" y="5943600"/>
            <a:ext cx="849913"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Do not know</a:t>
            </a:r>
            <a:endParaRPr lang="en-GB" sz="1000" dirty="0">
              <a:solidFill>
                <a:srgbClr val="002D5F"/>
              </a:solidFill>
              <a:latin typeface="+mj-lt"/>
            </a:endParaRPr>
          </a:p>
        </p:txBody>
      </p:sp>
      <p:sp>
        <p:nvSpPr>
          <p:cNvPr id="38" name="TextBox 26"/>
          <p:cNvSpPr txBox="1"/>
          <p:nvPr/>
        </p:nvSpPr>
        <p:spPr>
          <a:xfrm>
            <a:off x="2667000" y="5943600"/>
            <a:ext cx="1183337" cy="246221"/>
          </a:xfrm>
          <a:prstGeom prst="rect">
            <a:avLst/>
          </a:prstGeom>
          <a:noFill/>
        </p:spPr>
        <p:txBody>
          <a:bodyPr wrap="none" rtlCol="0">
            <a:spAutoFit/>
          </a:bodyPr>
          <a:lstStyle/>
          <a:p>
            <a:pPr>
              <a:lnSpc>
                <a:spcPts val="1200"/>
              </a:lnSpc>
            </a:pPr>
            <a:r>
              <a:rPr lang="en-GB" sz="1000" dirty="0" smtClean="0">
                <a:solidFill>
                  <a:srgbClr val="002D5F"/>
                </a:solidFill>
                <a:latin typeface="+mj-lt"/>
              </a:rPr>
              <a:t>National legislation</a:t>
            </a:r>
            <a:endParaRPr lang="en-GB" sz="1000" dirty="0">
              <a:solidFill>
                <a:srgbClr val="002D5F"/>
              </a:solidFill>
              <a:latin typeface="+mj-lt"/>
            </a:endParaRPr>
          </a:p>
        </p:txBody>
      </p:sp>
      <p:grpSp>
        <p:nvGrpSpPr>
          <p:cNvPr id="39" name="Groupe 38"/>
          <p:cNvGrpSpPr/>
          <p:nvPr/>
        </p:nvGrpSpPr>
        <p:grpSpPr>
          <a:xfrm>
            <a:off x="298805" y="5715000"/>
            <a:ext cx="1998663" cy="606399"/>
            <a:chOff x="298805" y="5715000"/>
            <a:chExt cx="1998663" cy="606399"/>
          </a:xfrm>
        </p:grpSpPr>
        <p:sp>
          <p:nvSpPr>
            <p:cNvPr id="40" name="Rectangle 120"/>
            <p:cNvSpPr>
              <a:spLocks noChangeArrowheads="1"/>
            </p:cNvSpPr>
            <p:nvPr/>
          </p:nvSpPr>
          <p:spPr bwMode="auto">
            <a:xfrm>
              <a:off x="298805" y="5779532"/>
              <a:ext cx="1924050" cy="5418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41" name="ZoneTexte 40"/>
            <p:cNvSpPr txBox="1"/>
            <p:nvPr/>
          </p:nvSpPr>
          <p:spPr>
            <a:xfrm>
              <a:off x="369270" y="5715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2" name="ZoneTexte 41"/>
            <p:cNvSpPr txBox="1"/>
            <p:nvPr/>
          </p:nvSpPr>
          <p:spPr>
            <a:xfrm>
              <a:off x="391712" y="5867400"/>
              <a:ext cx="255198" cy="369332"/>
            </a:xfrm>
            <a:prstGeom prst="rect">
              <a:avLst/>
            </a:prstGeom>
            <a:noFill/>
          </p:spPr>
          <p:txBody>
            <a:bodyPr wrap="none" rtlCol="0">
              <a:spAutoFit/>
            </a:bodyPr>
            <a:lstStyle/>
            <a:p>
              <a:r>
                <a:rPr lang="en-GB" b="1" dirty="0">
                  <a:solidFill>
                    <a:srgbClr val="E65D2E"/>
                  </a:solidFill>
                </a:rPr>
                <a:t>-</a:t>
              </a:r>
            </a:p>
          </p:txBody>
        </p:sp>
        <p:sp>
          <p:nvSpPr>
            <p:cNvPr id="43" name="Text Box 117"/>
            <p:cNvSpPr txBox="1">
              <a:spLocks noChangeArrowheads="1"/>
            </p:cNvSpPr>
            <p:nvPr/>
          </p:nvSpPr>
          <p:spPr bwMode="auto">
            <a:xfrm>
              <a:off x="619480" y="586890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grpSp>
    </p:spTree>
    <p:extLst>
      <p:ext uri="{BB962C8B-B14F-4D97-AF65-F5344CB8AC3E}">
        <p14:creationId xmlns:p14="http://schemas.microsoft.com/office/powerpoint/2010/main" val="1468601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Sample</a:t>
            </a:r>
            <a:r>
              <a:rPr lang="fr-FR" dirty="0"/>
              <a:t> description</a:t>
            </a:r>
            <a:br>
              <a:rPr lang="fr-FR" dirty="0"/>
            </a:br>
            <a:endParaRPr lang="fr-FR" dirty="0"/>
          </a:p>
        </p:txBody>
      </p:sp>
    </p:spTree>
    <p:extLst>
      <p:ext uri="{BB962C8B-B14F-4D97-AF65-F5344CB8AC3E}">
        <p14:creationId xmlns:p14="http://schemas.microsoft.com/office/powerpoint/2010/main" val="88441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2703874302"/>
              </p:ext>
            </p:extLst>
          </p:nvPr>
        </p:nvGraphicFramePr>
        <p:xfrm>
          <a:off x="393641" y="1430626"/>
          <a:ext cx="8293159" cy="3469570"/>
        </p:xfrm>
        <a:graphic>
          <a:graphicData uri="http://schemas.openxmlformats.org/drawingml/2006/table">
            <a:tbl>
              <a:tblPr firstRow="1" bandRow="1">
                <a:tableStyleId>{5C22544A-7EE6-4342-B048-85BDC9FD1C3A}</a:tableStyleId>
              </a:tblPr>
              <a:tblGrid>
                <a:gridCol w="2120960"/>
                <a:gridCol w="640727"/>
                <a:gridCol w="460956"/>
                <a:gridCol w="460956"/>
                <a:gridCol w="460956"/>
                <a:gridCol w="460956"/>
                <a:gridCol w="460956"/>
                <a:gridCol w="460956"/>
                <a:gridCol w="460956"/>
                <a:gridCol w="460956"/>
                <a:gridCol w="460956"/>
                <a:gridCol w="460956"/>
                <a:gridCol w="460956"/>
                <a:gridCol w="460956"/>
              </a:tblGrid>
              <a:tr h="354009">
                <a:tc>
                  <a:txBody>
                    <a:bodyPr/>
                    <a:lstStyle/>
                    <a:p>
                      <a:pPr algn="ctr"/>
                      <a:r>
                        <a:rPr lang="en-GB" sz="1400" dirty="0" smtClean="0">
                          <a:solidFill>
                            <a:srgbClr val="0A2F60"/>
                          </a:solidFill>
                        </a:rPr>
                        <a:t>In %</a:t>
                      </a:r>
                      <a:endParaRPr lang="en-GB" sz="1400" dirty="0">
                        <a:solidFill>
                          <a:srgbClr val="0A2F60"/>
                        </a:solidFill>
                      </a:endParaRPr>
                    </a:p>
                  </a:txBody>
                  <a:tcPr marL="111868" marR="111868" anchor="ctr">
                    <a:noFill/>
                  </a:tcPr>
                </a:tc>
                <a:tc>
                  <a:txBody>
                    <a:bodyPr/>
                    <a:lstStyle/>
                    <a:p>
                      <a:pPr algn="ctr"/>
                      <a:r>
                        <a:rPr lang="en-GB" sz="1000" b="0" dirty="0" smtClean="0"/>
                        <a:t>TOTAL sample</a:t>
                      </a:r>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c>
                  <a:txBody>
                    <a:bodyPr/>
                    <a:lstStyle/>
                    <a:p>
                      <a:endParaRPr lang="en-GB" sz="1400" dirty="0" smtClean="0"/>
                    </a:p>
                  </a:txBody>
                  <a:tcPr marL="111868" marR="111868" anchor="ctr">
                    <a:solidFill>
                      <a:srgbClr val="002663"/>
                    </a:solidFill>
                  </a:tcPr>
                </a:tc>
              </a:tr>
              <a:tr h="279901">
                <a:tc gridSpan="1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Gender</a:t>
                      </a:r>
                      <a:endParaRPr lang="en-GB" sz="1200" b="1" dirty="0">
                        <a:solidFill>
                          <a:schemeClr val="bg1"/>
                        </a:solidFill>
                      </a:endParaRPr>
                    </a:p>
                  </a:txBody>
                  <a:tcPr marL="111868" marR="111868" anchor="ctr">
                    <a:solidFill>
                      <a:srgbClr val="0A2F60"/>
                    </a:solidFill>
                  </a:tcP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r>
              <a:tr h="167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Male</a:t>
                      </a:r>
                      <a:endParaRPr lang="en-GB" sz="1200" dirty="0"/>
                    </a:p>
                  </a:txBody>
                  <a:tcPr marL="111868" marR="111868"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c>
                  <a:txBody>
                    <a:bodyPr/>
                    <a:lstStyle/>
                    <a:p>
                      <a:pPr algn="ctr" fontAlgn="ctr"/>
                      <a:r>
                        <a:rPr lang="en-GB" sz="1100" b="0" i="0" u="none" strike="noStrike" dirty="0">
                          <a:solidFill>
                            <a:srgbClr val="0A2F60"/>
                          </a:solidFill>
                          <a:effectLst/>
                          <a:latin typeface="+mj-lt"/>
                        </a:rPr>
                        <a:t>49%</a:t>
                      </a:r>
                    </a:p>
                  </a:txBody>
                  <a:tcPr marL="9525" marR="9525" marT="9525"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Female</a:t>
                      </a:r>
                      <a:endParaRPr lang="en-GB" sz="1200" dirty="0"/>
                    </a:p>
                  </a:txBody>
                  <a:tcPr marL="111868" marR="111868"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c>
                  <a:txBody>
                    <a:bodyPr/>
                    <a:lstStyle/>
                    <a:p>
                      <a:pPr algn="ctr" fontAlgn="ctr"/>
                      <a:r>
                        <a:rPr lang="en-GB" sz="1100" b="0" i="0" u="none" strike="noStrike" dirty="0">
                          <a:solidFill>
                            <a:srgbClr val="0A2F60"/>
                          </a:solidFill>
                          <a:effectLst/>
                          <a:latin typeface="+mj-lt"/>
                        </a:rPr>
                        <a:t>51%</a:t>
                      </a:r>
                    </a:p>
                  </a:txBody>
                  <a:tcPr marL="9525" marR="9525" marT="9525"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noFill/>
                  </a:tcPr>
                </a:tc>
              </a:tr>
              <a:tr h="279901">
                <a:tc gridSpan="1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Age</a:t>
                      </a:r>
                      <a:endParaRPr lang="en-GB" sz="1200" b="1" dirty="0">
                        <a:solidFill>
                          <a:schemeClr val="bg1"/>
                        </a:solidFill>
                      </a:endParaRPr>
                    </a:p>
                  </a:txBody>
                  <a:tcPr marL="111868" marR="111868" anchor="ctr">
                    <a:solidFill>
                      <a:srgbClr val="0A2F6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p>
                  </a:txBody>
                  <a:tcPr marL="111868" marR="111868"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18-24 yo</a:t>
                      </a:r>
                      <a:endParaRPr lang="en-GB" sz="1200" dirty="0"/>
                    </a:p>
                  </a:txBody>
                  <a:tcPr marL="111868" marR="111868"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17%</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17%</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17%</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15%</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17%</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17%</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17%</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16%</a:t>
                      </a:r>
                    </a:p>
                  </a:txBody>
                  <a:tcPr marL="9525" marR="9525" marT="9525" marB="0" anchor="ct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13%</a:t>
                      </a:r>
                    </a:p>
                  </a:txBody>
                  <a:tcPr marL="9525" marR="9525" marT="9525" marB="0" anchor="ctr">
                    <a:solidFill>
                      <a:srgbClr val="E65D2E">
                        <a:alpha val="60000"/>
                      </a:srgbClr>
                    </a:solidFill>
                  </a:tcP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17%</a:t>
                      </a:r>
                    </a:p>
                  </a:txBody>
                  <a:tcPr marL="9525" marR="9525" marT="9525" marB="0" anchor="ct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22%</a:t>
                      </a:r>
                    </a:p>
                  </a:txBody>
                  <a:tcPr marL="9525" marR="9525" marT="9525" marB="0" anchor="ctr">
                    <a:solidFill>
                      <a:srgbClr val="97C464">
                        <a:alpha val="60000"/>
                      </a:srgbClr>
                    </a:solidFill>
                  </a:tcP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15%</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16%</a:t>
                      </a:r>
                    </a:p>
                  </a:txBody>
                  <a:tcPr marL="9525" marR="9525" marT="9525"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25-34 yo</a:t>
                      </a:r>
                      <a:endParaRPr lang="en-GB" sz="1200" dirty="0"/>
                    </a:p>
                  </a:txBody>
                  <a:tcPr marL="111868" marR="111868"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17%</a:t>
                      </a:r>
                    </a:p>
                  </a:txBody>
                  <a:tcPr marL="9525" marR="9525" marT="9525" marB="0" anchor="ctr">
                    <a:solidFill>
                      <a:srgbClr val="E65D2E">
                        <a:alpha val="60000"/>
                      </a:srgbClr>
                    </a:solidFill>
                  </a:tcP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17%</a:t>
                      </a:r>
                    </a:p>
                  </a:txBody>
                  <a:tcPr marL="9525" marR="9525" marT="9525" marB="0" anchor="ctr">
                    <a:solidFill>
                      <a:srgbClr val="E65D2E">
                        <a:alpha val="60000"/>
                      </a:srgbClr>
                    </a:solidFill>
                  </a:tcP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18%</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23%</a:t>
                      </a:r>
                    </a:p>
                  </a:txBody>
                  <a:tcPr marL="9525" marR="9525" marT="9525" marB="0" anchor="ctr">
                    <a:solidFill>
                      <a:srgbClr val="97C464">
                        <a:alpha val="60000"/>
                      </a:srgbClr>
                    </a:solidFill>
                  </a:tcP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20%</a:t>
                      </a:r>
                    </a:p>
                  </a:txBody>
                  <a:tcPr marL="9525" marR="9525" marT="9525"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35-44 yo</a:t>
                      </a:r>
                      <a:endParaRPr lang="en-GB" sz="1200" dirty="0"/>
                    </a:p>
                  </a:txBody>
                  <a:tcPr marL="111868" marR="111868"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23%</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22%</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18%</a:t>
                      </a:r>
                    </a:p>
                  </a:txBody>
                  <a:tcPr marL="9525" marR="9525" marT="9525" marB="0" anchor="ctr">
                    <a:solidFill>
                      <a:srgbClr val="E65D2E">
                        <a:alpha val="60000"/>
                      </a:srgbClr>
                    </a:solidFill>
                  </a:tcP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23%</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20%</a:t>
                      </a:r>
                    </a:p>
                  </a:txBody>
                  <a:tcPr marL="9525" marR="9525" marT="9525"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45-54 yo</a:t>
                      </a:r>
                      <a:endParaRPr lang="en-GB" sz="1200" dirty="0"/>
                    </a:p>
                  </a:txBody>
                  <a:tcPr marL="111868" marR="111868"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18%</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20%</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21%</a:t>
                      </a:r>
                    </a:p>
                  </a:txBody>
                  <a:tcPr marL="9525" marR="9525" marT="9525" marB="0" anchor="ctr"/>
                </a:tc>
                <a:tc>
                  <a:txBody>
                    <a:bodyPr/>
                    <a:lstStyle/>
                    <a:p>
                      <a:pPr marL="0" algn="ctr" defTabSz="457200" rtl="0" eaLnBrk="1" fontAlgn="ctr" latinLnBrk="0" hangingPunct="1"/>
                      <a:r>
                        <a:rPr lang="en-GB" sz="1100" b="0" i="0" u="none" strike="noStrike" kern="1200">
                          <a:solidFill>
                            <a:srgbClr val="0A2F60"/>
                          </a:solidFill>
                          <a:effectLst/>
                          <a:latin typeface="+mj-lt"/>
                          <a:ea typeface="+mn-ea"/>
                          <a:cs typeface="+mn-cs"/>
                        </a:rPr>
                        <a:t>19%</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20%</a:t>
                      </a:r>
                    </a:p>
                  </a:txBody>
                  <a:tcPr marL="9525" marR="9525" marT="9525"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55-70 yo</a:t>
                      </a:r>
                      <a:endParaRPr lang="en-GB" sz="1200" dirty="0"/>
                    </a:p>
                  </a:txBody>
                  <a:tcPr marL="111868" marR="111868"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23%</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22%</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23%</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25%</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25%</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25%</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24%</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25%</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25%</a:t>
                      </a:r>
                    </a:p>
                  </a:txBody>
                  <a:tcPr marL="9525" marR="9525" marT="9525" marB="0" anchor="ct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23%</a:t>
                      </a:r>
                    </a:p>
                  </a:txBody>
                  <a:tcPr marL="9525" marR="9525" marT="9525" marB="0" anchor="ct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18%</a:t>
                      </a:r>
                    </a:p>
                  </a:txBody>
                  <a:tcPr marL="9525" marR="9525" marT="9525" marB="0" anchor="ctr">
                    <a:solidFill>
                      <a:srgbClr val="E65D2E">
                        <a:alpha val="60000"/>
                      </a:srgbClr>
                    </a:solidFill>
                  </a:tcPr>
                </a:tc>
                <a:tc>
                  <a:txBody>
                    <a:bodyPr/>
                    <a:lstStyle/>
                    <a:p>
                      <a:pPr marL="0" algn="ctr" defTabSz="457200" rtl="0" eaLnBrk="1" fontAlgn="ctr" latinLnBrk="0" hangingPunct="1"/>
                      <a:r>
                        <a:rPr lang="en-GB" sz="1100" b="1" i="0" u="none" strike="noStrike" kern="1200" dirty="0">
                          <a:solidFill>
                            <a:srgbClr val="0A2F60"/>
                          </a:solidFill>
                          <a:effectLst/>
                          <a:latin typeface="+mj-lt"/>
                          <a:ea typeface="+mn-ea"/>
                          <a:cs typeface="+mn-cs"/>
                        </a:rPr>
                        <a:t>20%</a:t>
                      </a:r>
                    </a:p>
                  </a:txBody>
                  <a:tcPr marL="9525" marR="9525" marT="9525" marB="0" anchor="ctr">
                    <a:solidFill>
                      <a:srgbClr val="E65D2E">
                        <a:alpha val="60000"/>
                      </a:srgbClr>
                    </a:solidFill>
                  </a:tcPr>
                </a:tc>
                <a:tc>
                  <a:txBody>
                    <a:bodyPr/>
                    <a:lstStyle/>
                    <a:p>
                      <a:pPr marL="0" algn="ctr" defTabSz="457200" rtl="0" eaLnBrk="1" fontAlgn="ctr" latinLnBrk="0" hangingPunct="1"/>
                      <a:r>
                        <a:rPr lang="en-GB" sz="1100" b="0" i="0" u="none" strike="noStrike" kern="1200" dirty="0">
                          <a:solidFill>
                            <a:srgbClr val="0A2F60"/>
                          </a:solidFill>
                          <a:effectLst/>
                          <a:latin typeface="+mj-lt"/>
                          <a:ea typeface="+mn-ea"/>
                          <a:cs typeface="+mn-cs"/>
                        </a:rPr>
                        <a:t>24%</a:t>
                      </a:r>
                    </a:p>
                  </a:txBody>
                  <a:tcPr marL="9525" marR="9525" marT="9525"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dirty="0" smtClean="0"/>
                        <a:t>Mean</a:t>
                      </a:r>
                      <a:endParaRPr lang="en-GB" sz="1200" i="1" dirty="0"/>
                    </a:p>
                  </a:txBody>
                  <a:tcPr marL="111868" marR="111868" anchor="ctr"/>
                </a:tc>
                <a:tc>
                  <a:txBody>
                    <a:bodyPr/>
                    <a:lstStyle/>
                    <a:p>
                      <a:pPr algn="ctr" fontAlgn="ctr"/>
                      <a:r>
                        <a:rPr lang="en-GB" sz="1050" b="0" i="1" u="none" strike="noStrike" dirty="0" smtClean="0">
                          <a:solidFill>
                            <a:srgbClr val="0A2F60"/>
                          </a:solidFill>
                          <a:effectLst/>
                          <a:latin typeface="+mj-lt"/>
                        </a:rPr>
                        <a:t>41,9</a:t>
                      </a:r>
                      <a:endParaRPr lang="en-GB" sz="1050" b="0" i="1" u="none" strike="noStrike" dirty="0">
                        <a:solidFill>
                          <a:srgbClr val="0A2F60"/>
                        </a:solidFill>
                        <a:effectLst/>
                        <a:latin typeface="+mj-lt"/>
                      </a:endParaRPr>
                    </a:p>
                  </a:txBody>
                  <a:tcPr marL="9525" marR="9525" marT="9525" marB="0" anchor="ctr"/>
                </a:tc>
                <a:tc>
                  <a:txBody>
                    <a:bodyPr/>
                    <a:lstStyle/>
                    <a:p>
                      <a:pPr algn="ctr" fontAlgn="ctr"/>
                      <a:r>
                        <a:rPr lang="en-GB" sz="1050" b="0" i="1" u="none" strike="noStrike">
                          <a:solidFill>
                            <a:srgbClr val="0A2F60"/>
                          </a:solidFill>
                          <a:effectLst/>
                          <a:latin typeface="+mj-lt"/>
                        </a:rPr>
                        <a:t>41,0</a:t>
                      </a:r>
                    </a:p>
                  </a:txBody>
                  <a:tcPr marL="9525" marR="9525" marT="9525" marB="0" anchor="ctr"/>
                </a:tc>
                <a:tc>
                  <a:txBody>
                    <a:bodyPr/>
                    <a:lstStyle/>
                    <a:p>
                      <a:pPr algn="ctr" fontAlgn="ctr"/>
                      <a:r>
                        <a:rPr lang="en-GB" sz="1050" b="0" i="1" u="none" strike="noStrike" dirty="0" smtClean="0">
                          <a:solidFill>
                            <a:srgbClr val="0A2F60"/>
                          </a:solidFill>
                          <a:effectLst/>
                          <a:latin typeface="+mj-lt"/>
                        </a:rPr>
                        <a:t>42,0</a:t>
                      </a:r>
                      <a:endParaRPr lang="en-GB" sz="1050" b="0" i="1" u="none" strike="noStrike" dirty="0">
                        <a:solidFill>
                          <a:srgbClr val="0A2F60"/>
                        </a:solidFill>
                        <a:effectLst/>
                        <a:latin typeface="+mj-lt"/>
                      </a:endParaRPr>
                    </a:p>
                  </a:txBody>
                  <a:tcPr marL="9525" marR="9525" marT="9525" marB="0" anchor="ctr"/>
                </a:tc>
                <a:tc>
                  <a:txBody>
                    <a:bodyPr/>
                    <a:lstStyle/>
                    <a:p>
                      <a:pPr algn="ctr" fontAlgn="ctr"/>
                      <a:r>
                        <a:rPr lang="en-GB" sz="1050" b="0" i="1" u="none" strike="noStrike">
                          <a:solidFill>
                            <a:srgbClr val="0A2F60"/>
                          </a:solidFill>
                          <a:effectLst/>
                          <a:latin typeface="+mj-lt"/>
                        </a:rPr>
                        <a:t>42,0</a:t>
                      </a:r>
                    </a:p>
                  </a:txBody>
                  <a:tcPr marL="9525" marR="9525" marT="9525" marB="0" anchor="ctr"/>
                </a:tc>
                <a:tc>
                  <a:txBody>
                    <a:bodyPr/>
                    <a:lstStyle/>
                    <a:p>
                      <a:pPr algn="ctr" fontAlgn="ctr"/>
                      <a:r>
                        <a:rPr lang="en-GB" sz="1050" b="1" i="1" u="none" strike="noStrike" dirty="0" smtClean="0">
                          <a:solidFill>
                            <a:srgbClr val="0A2F60"/>
                          </a:solidFill>
                          <a:effectLst/>
                          <a:latin typeface="+mj-lt"/>
                        </a:rPr>
                        <a:t>42,6</a:t>
                      </a:r>
                      <a:endParaRPr lang="en-GB" sz="1050" b="1" i="1" u="none" strike="noStrike" dirty="0">
                        <a:solidFill>
                          <a:srgbClr val="0A2F60"/>
                        </a:solidFill>
                        <a:effectLst/>
                        <a:latin typeface="+mj-lt"/>
                      </a:endParaRPr>
                    </a:p>
                  </a:txBody>
                  <a:tcPr marL="9525" marR="9525" marT="9525" marB="0" anchor="ctr">
                    <a:solidFill>
                      <a:srgbClr val="97C464">
                        <a:alpha val="60000"/>
                      </a:srgbClr>
                    </a:solidFill>
                  </a:tcPr>
                </a:tc>
                <a:tc>
                  <a:txBody>
                    <a:bodyPr/>
                    <a:lstStyle/>
                    <a:p>
                      <a:pPr algn="ctr" fontAlgn="ctr"/>
                      <a:r>
                        <a:rPr lang="en-GB" sz="1050" b="0" i="1" u="none" strike="noStrike" dirty="0" smtClean="0">
                          <a:solidFill>
                            <a:srgbClr val="0A2F60"/>
                          </a:solidFill>
                          <a:effectLst/>
                          <a:latin typeface="+mj-lt"/>
                        </a:rPr>
                        <a:t>42,5</a:t>
                      </a:r>
                      <a:endParaRPr lang="en-GB" sz="1050" b="0" i="1" u="none" strike="noStrike" dirty="0">
                        <a:solidFill>
                          <a:srgbClr val="0A2F60"/>
                        </a:solidFill>
                        <a:effectLst/>
                        <a:latin typeface="+mj-lt"/>
                      </a:endParaRPr>
                    </a:p>
                  </a:txBody>
                  <a:tcPr marL="9525" marR="9525" marT="9525" marB="0" anchor="ctr"/>
                </a:tc>
                <a:tc>
                  <a:txBody>
                    <a:bodyPr/>
                    <a:lstStyle/>
                    <a:p>
                      <a:pPr algn="ctr" fontAlgn="ctr"/>
                      <a:r>
                        <a:rPr lang="en-GB" sz="1050" b="0" i="1" u="none" strike="noStrike" dirty="0">
                          <a:solidFill>
                            <a:srgbClr val="0A2F60"/>
                          </a:solidFill>
                          <a:effectLst/>
                          <a:latin typeface="+mj-lt"/>
                        </a:rPr>
                        <a:t>42,1</a:t>
                      </a:r>
                    </a:p>
                  </a:txBody>
                  <a:tcPr marL="9525" marR="9525" marT="9525" marB="0" anchor="ctr"/>
                </a:tc>
                <a:tc>
                  <a:txBody>
                    <a:bodyPr/>
                    <a:lstStyle/>
                    <a:p>
                      <a:pPr algn="ctr" fontAlgn="ctr"/>
                      <a:r>
                        <a:rPr lang="en-GB" sz="1050" b="0" i="1" u="none" strike="noStrike" dirty="0" smtClean="0">
                          <a:solidFill>
                            <a:srgbClr val="0A2F60"/>
                          </a:solidFill>
                          <a:effectLst/>
                          <a:latin typeface="+mj-lt"/>
                        </a:rPr>
                        <a:t>42,7</a:t>
                      </a:r>
                      <a:endParaRPr lang="en-GB" sz="1050" b="0" i="1" u="none" strike="noStrike" dirty="0">
                        <a:solidFill>
                          <a:srgbClr val="0A2F60"/>
                        </a:solidFill>
                        <a:effectLst/>
                        <a:latin typeface="+mj-lt"/>
                      </a:endParaRPr>
                    </a:p>
                  </a:txBody>
                  <a:tcPr marL="9525" marR="9525" marT="9525" marB="0" anchor="ctr"/>
                </a:tc>
                <a:tc>
                  <a:txBody>
                    <a:bodyPr/>
                    <a:lstStyle/>
                    <a:p>
                      <a:pPr algn="ctr" fontAlgn="ctr"/>
                      <a:r>
                        <a:rPr lang="en-GB" sz="1050" b="0" i="1" u="none" strike="noStrike" dirty="0" smtClean="0">
                          <a:solidFill>
                            <a:srgbClr val="0A2F60"/>
                          </a:solidFill>
                          <a:effectLst/>
                          <a:latin typeface="+mj-lt"/>
                        </a:rPr>
                        <a:t>42,6</a:t>
                      </a:r>
                      <a:endParaRPr lang="en-GB" sz="1050" b="0" i="1" u="none" strike="noStrike" dirty="0">
                        <a:solidFill>
                          <a:srgbClr val="0A2F60"/>
                        </a:solidFill>
                        <a:effectLst/>
                        <a:latin typeface="+mj-lt"/>
                      </a:endParaRPr>
                    </a:p>
                  </a:txBody>
                  <a:tcPr marL="9525" marR="9525" marT="9525" marB="0" anchor="ctr"/>
                </a:tc>
                <a:tc>
                  <a:txBody>
                    <a:bodyPr/>
                    <a:lstStyle/>
                    <a:p>
                      <a:pPr algn="ctr" fontAlgn="ctr"/>
                      <a:r>
                        <a:rPr lang="en-GB" sz="1050" b="0" i="1" u="none" strike="noStrike" dirty="0" smtClean="0">
                          <a:solidFill>
                            <a:srgbClr val="0A2F60"/>
                          </a:solidFill>
                          <a:effectLst/>
                          <a:latin typeface="+mj-lt"/>
                        </a:rPr>
                        <a:t>41,9</a:t>
                      </a:r>
                      <a:endParaRPr lang="en-GB" sz="1050" b="0" i="1" u="none" strike="noStrike" dirty="0">
                        <a:solidFill>
                          <a:srgbClr val="0A2F60"/>
                        </a:solidFill>
                        <a:effectLst/>
                        <a:latin typeface="+mj-lt"/>
                      </a:endParaRPr>
                    </a:p>
                  </a:txBody>
                  <a:tcPr marL="9525" marR="9525" marT="9525" marB="0" anchor="ctr"/>
                </a:tc>
                <a:tc>
                  <a:txBody>
                    <a:bodyPr/>
                    <a:lstStyle/>
                    <a:p>
                      <a:pPr algn="ctr" fontAlgn="ctr"/>
                      <a:r>
                        <a:rPr lang="en-GB" sz="1050" b="1" i="1" u="none" strike="noStrike" dirty="0" smtClean="0">
                          <a:solidFill>
                            <a:srgbClr val="0A2F60"/>
                          </a:solidFill>
                          <a:effectLst/>
                          <a:latin typeface="+mj-lt"/>
                        </a:rPr>
                        <a:t>39,3</a:t>
                      </a:r>
                      <a:endParaRPr lang="en-GB" sz="1050" b="1" i="1" u="none" strike="noStrike" dirty="0">
                        <a:solidFill>
                          <a:srgbClr val="0A2F60"/>
                        </a:solidFill>
                        <a:effectLst/>
                        <a:latin typeface="+mj-lt"/>
                      </a:endParaRPr>
                    </a:p>
                  </a:txBody>
                  <a:tcPr marL="9525" marR="9525" marT="9525" marB="0" anchor="ctr">
                    <a:solidFill>
                      <a:srgbClr val="E65D2E">
                        <a:alpha val="60000"/>
                      </a:srgbClr>
                    </a:solidFill>
                  </a:tcPr>
                </a:tc>
                <a:tc>
                  <a:txBody>
                    <a:bodyPr/>
                    <a:lstStyle/>
                    <a:p>
                      <a:pPr algn="ctr" fontAlgn="ctr"/>
                      <a:r>
                        <a:rPr lang="en-GB" sz="1050" b="0" i="1" u="none" strike="noStrike" dirty="0" smtClean="0">
                          <a:solidFill>
                            <a:srgbClr val="0A2F60"/>
                          </a:solidFill>
                          <a:effectLst/>
                          <a:latin typeface="+mj-lt"/>
                        </a:rPr>
                        <a:t>41,1</a:t>
                      </a:r>
                      <a:endParaRPr lang="en-GB" sz="1050" b="0" i="1" u="none" strike="noStrike" dirty="0">
                        <a:solidFill>
                          <a:srgbClr val="0A2F60"/>
                        </a:solidFill>
                        <a:effectLst/>
                        <a:latin typeface="+mj-lt"/>
                      </a:endParaRPr>
                    </a:p>
                  </a:txBody>
                  <a:tcPr marL="9525" marR="9525" marT="9525" marB="0" anchor="ctr"/>
                </a:tc>
                <a:tc>
                  <a:txBody>
                    <a:bodyPr/>
                    <a:lstStyle/>
                    <a:p>
                      <a:pPr algn="ctr" fontAlgn="ctr"/>
                      <a:r>
                        <a:rPr lang="en-GB" sz="1050" b="0" i="1" u="none" strike="noStrike" dirty="0" smtClean="0">
                          <a:solidFill>
                            <a:srgbClr val="0A2F60"/>
                          </a:solidFill>
                          <a:effectLst/>
                          <a:latin typeface="+mj-lt"/>
                        </a:rPr>
                        <a:t>42,4</a:t>
                      </a:r>
                      <a:endParaRPr lang="en-GB" sz="1050" b="0" i="1" u="none" strike="noStrike" dirty="0">
                        <a:solidFill>
                          <a:srgbClr val="0A2F60"/>
                        </a:solidFill>
                        <a:effectLst/>
                        <a:latin typeface="+mj-lt"/>
                      </a:endParaRPr>
                    </a:p>
                  </a:txBody>
                  <a:tcPr marL="9525" marR="9525" marT="9525" marB="0" anchor="ctr"/>
                </a:tc>
              </a:tr>
            </a:tbl>
          </a:graphicData>
        </a:graphic>
      </p:graphicFrame>
      <p:sp>
        <p:nvSpPr>
          <p:cNvPr id="2" name="Titre 1"/>
          <p:cNvSpPr>
            <a:spLocks noGrp="1"/>
          </p:cNvSpPr>
          <p:nvPr>
            <p:ph type="title"/>
          </p:nvPr>
        </p:nvSpPr>
        <p:spPr>
          <a:xfrm>
            <a:off x="228600" y="424314"/>
            <a:ext cx="8763000" cy="823200"/>
          </a:xfrm>
        </p:spPr>
        <p:txBody>
          <a:bodyPr/>
          <a:lstStyle/>
          <a:p>
            <a:r>
              <a:rPr lang="en-GB" dirty="0" smtClean="0"/>
              <a:t>Sample description</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31" name="Rectangle 30"/>
          <p:cNvSpPr/>
          <p:nvPr/>
        </p:nvSpPr>
        <p:spPr bwMode="auto">
          <a:xfrm>
            <a:off x="6660281" y="5073403"/>
            <a:ext cx="103565" cy="78614"/>
          </a:xfrm>
          <a:prstGeom prst="rect">
            <a:avLst/>
          </a:prstGeom>
          <a:solidFill>
            <a:srgbClr val="E65D2E">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32" name="TextBox 26"/>
          <p:cNvSpPr txBox="1"/>
          <p:nvPr/>
        </p:nvSpPr>
        <p:spPr>
          <a:xfrm>
            <a:off x="6768358" y="4980507"/>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33" name="Rectangle 32"/>
          <p:cNvSpPr/>
          <p:nvPr/>
        </p:nvSpPr>
        <p:spPr bwMode="auto">
          <a:xfrm>
            <a:off x="7758853" y="5073403"/>
            <a:ext cx="103565" cy="78614"/>
          </a:xfrm>
          <a:prstGeom prst="rect">
            <a:avLst/>
          </a:prstGeom>
          <a:solidFill>
            <a:srgbClr val="97C464">
              <a:alpha val="6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34" name="Rectangle 33"/>
          <p:cNvSpPr/>
          <p:nvPr/>
        </p:nvSpPr>
        <p:spPr>
          <a:xfrm>
            <a:off x="7827144" y="4980507"/>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spTree>
    <p:extLst>
      <p:ext uri="{BB962C8B-B14F-4D97-AF65-F5344CB8AC3E}">
        <p14:creationId xmlns:p14="http://schemas.microsoft.com/office/powerpoint/2010/main" val="2048411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Member of a Motoring club</a:t>
            </a:r>
            <a:br>
              <a:rPr lang="en-GB" dirty="0" smtClean="0"/>
            </a:br>
            <a:endParaRPr lang="en-GB" dirty="0"/>
          </a:p>
        </p:txBody>
      </p:sp>
      <p:sp>
        <p:nvSpPr>
          <p:cNvPr id="4" name="TextBox 26"/>
          <p:cNvSpPr txBox="1"/>
          <p:nvPr/>
        </p:nvSpPr>
        <p:spPr>
          <a:xfrm>
            <a:off x="0" y="6629400"/>
            <a:ext cx="2387192" cy="215444"/>
          </a:xfrm>
          <a:prstGeom prst="rect">
            <a:avLst/>
          </a:prstGeom>
          <a:noFill/>
        </p:spPr>
        <p:txBody>
          <a:bodyPr wrap="none" rtlCol="0">
            <a:spAutoFit/>
          </a:bodyPr>
          <a:lstStyle/>
          <a:p>
            <a:r>
              <a:rPr lang="en-GB" sz="800" b="1" dirty="0"/>
              <a:t>S1. Are you currently a member of a motoring Club?</a:t>
            </a:r>
            <a:endParaRPr lang="fr-FR" sz="800" dirty="0"/>
          </a:p>
        </p:txBody>
      </p:sp>
      <p:graphicFrame>
        <p:nvGraphicFramePr>
          <p:cNvPr id="5" name="Graphique 4"/>
          <p:cNvGraphicFramePr/>
          <p:nvPr>
            <p:extLst>
              <p:ext uri="{D42A27DB-BD31-4B8C-83A1-F6EECF244321}">
                <p14:modId xmlns:p14="http://schemas.microsoft.com/office/powerpoint/2010/main" val="3826769961"/>
              </p:ext>
            </p:extLst>
          </p:nvPr>
        </p:nvGraphicFramePr>
        <p:xfrm>
          <a:off x="971600" y="1933104"/>
          <a:ext cx="7224464" cy="46962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26"/>
          <p:cNvSpPr txBox="1"/>
          <p:nvPr/>
        </p:nvSpPr>
        <p:spPr>
          <a:xfrm>
            <a:off x="1600201" y="1686883"/>
            <a:ext cx="792909" cy="276999"/>
          </a:xfrm>
          <a:prstGeom prst="rect">
            <a:avLst/>
          </a:prstGeom>
          <a:noFill/>
        </p:spPr>
        <p:txBody>
          <a:bodyPr wrap="none" rtlCol="0">
            <a:spAutoFit/>
          </a:bodyPr>
          <a:lstStyle/>
          <a:p>
            <a:r>
              <a:rPr lang="en-GB" sz="1200" dirty="0" smtClean="0">
                <a:latin typeface="+mj-lt"/>
              </a:rPr>
              <a:t>% of ‘YES’</a:t>
            </a:r>
            <a:endParaRPr lang="en-GB" dirty="0">
              <a:latin typeface="+mj-lt"/>
            </a:endParaRPr>
          </a:p>
        </p:txBody>
      </p:sp>
      <p:sp>
        <p:nvSpPr>
          <p:cNvPr id="7" name="TextBox 26"/>
          <p:cNvSpPr txBox="1"/>
          <p:nvPr/>
        </p:nvSpPr>
        <p:spPr>
          <a:xfrm>
            <a:off x="2972803" y="1295400"/>
            <a:ext cx="2229970" cy="307777"/>
          </a:xfrm>
          <a:prstGeom prst="rect">
            <a:avLst/>
          </a:prstGeom>
          <a:noFill/>
          <a:ln>
            <a:solidFill>
              <a:schemeClr val="bg1"/>
            </a:solidFill>
          </a:ln>
        </p:spPr>
        <p:txBody>
          <a:bodyPr wrap="square" rtlCol="0">
            <a:spAutoFit/>
          </a:bodyPr>
          <a:lstStyle/>
          <a:p>
            <a:pPr algn="ctr"/>
            <a:r>
              <a:rPr lang="en-GB" sz="1400" b="1" dirty="0" smtClean="0">
                <a:solidFill>
                  <a:srgbClr val="002D5F"/>
                </a:solidFill>
                <a:latin typeface="+mj-lt"/>
              </a:rPr>
              <a:t>Member of a motoring club</a:t>
            </a:r>
            <a:endParaRPr lang="en-GB" sz="2000" b="1" dirty="0">
              <a:solidFill>
                <a:srgbClr val="002D5F"/>
              </a:solidFill>
              <a:latin typeface="+mj-lt"/>
            </a:endParaRPr>
          </a:p>
        </p:txBody>
      </p:sp>
      <p:sp>
        <p:nvSpPr>
          <p:cNvPr id="9" name="Text Box 117"/>
          <p:cNvSpPr txBox="1">
            <a:spLocks noChangeArrowheads="1"/>
          </p:cNvSpPr>
          <p:nvPr/>
        </p:nvSpPr>
        <p:spPr bwMode="auto">
          <a:xfrm>
            <a:off x="6346210" y="6035160"/>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11" name="Rectangle 120"/>
          <p:cNvSpPr>
            <a:spLocks noChangeArrowheads="1"/>
          </p:cNvSpPr>
          <p:nvPr/>
        </p:nvSpPr>
        <p:spPr bwMode="auto">
          <a:xfrm>
            <a:off x="6025535" y="5890697"/>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12" name="ZoneTexte 11"/>
          <p:cNvSpPr txBox="1"/>
          <p:nvPr/>
        </p:nvSpPr>
        <p:spPr>
          <a:xfrm>
            <a:off x="6096000" y="5890697"/>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3" name="ZoneTexte 12"/>
          <p:cNvSpPr txBox="1"/>
          <p:nvPr/>
        </p:nvSpPr>
        <p:spPr>
          <a:xfrm>
            <a:off x="6118442" y="6066518"/>
            <a:ext cx="255198" cy="369332"/>
          </a:xfrm>
          <a:prstGeom prst="rect">
            <a:avLst/>
          </a:prstGeom>
          <a:noFill/>
        </p:spPr>
        <p:txBody>
          <a:bodyPr wrap="none" rtlCol="0">
            <a:spAutoFit/>
          </a:bodyPr>
          <a:lstStyle/>
          <a:p>
            <a:r>
              <a:rPr lang="en-GB" b="1" dirty="0">
                <a:solidFill>
                  <a:srgbClr val="E65D2E"/>
                </a:solidFill>
              </a:rPr>
              <a:t>-</a:t>
            </a:r>
          </a:p>
        </p:txBody>
      </p:sp>
      <p:sp>
        <p:nvSpPr>
          <p:cNvPr id="14" name="ZoneTexte 13"/>
          <p:cNvSpPr txBox="1"/>
          <p:nvPr/>
        </p:nvSpPr>
        <p:spPr>
          <a:xfrm>
            <a:off x="4506216" y="236101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5" name="ZoneTexte 14"/>
          <p:cNvSpPr txBox="1"/>
          <p:nvPr/>
        </p:nvSpPr>
        <p:spPr>
          <a:xfrm>
            <a:off x="6096000" y="23622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6" name="ZoneTexte 15"/>
          <p:cNvSpPr txBox="1"/>
          <p:nvPr/>
        </p:nvSpPr>
        <p:spPr>
          <a:xfrm>
            <a:off x="5581204" y="44196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7" name="ZoneTexte 16"/>
          <p:cNvSpPr txBox="1"/>
          <p:nvPr/>
        </p:nvSpPr>
        <p:spPr>
          <a:xfrm>
            <a:off x="4957718" y="5105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20" name="ZoneTexte 19"/>
          <p:cNvSpPr txBox="1"/>
          <p:nvPr/>
        </p:nvSpPr>
        <p:spPr>
          <a:xfrm>
            <a:off x="3200400" y="2754868"/>
            <a:ext cx="255198" cy="369332"/>
          </a:xfrm>
          <a:prstGeom prst="rect">
            <a:avLst/>
          </a:prstGeom>
          <a:noFill/>
        </p:spPr>
        <p:txBody>
          <a:bodyPr wrap="none" rtlCol="0">
            <a:spAutoFit/>
          </a:bodyPr>
          <a:lstStyle/>
          <a:p>
            <a:r>
              <a:rPr lang="en-GB" b="1" dirty="0">
                <a:solidFill>
                  <a:srgbClr val="E65D2E"/>
                </a:solidFill>
              </a:rPr>
              <a:t>-</a:t>
            </a:r>
          </a:p>
        </p:txBody>
      </p:sp>
      <p:sp>
        <p:nvSpPr>
          <p:cNvPr id="21" name="ZoneTexte 20"/>
          <p:cNvSpPr txBox="1"/>
          <p:nvPr/>
        </p:nvSpPr>
        <p:spPr>
          <a:xfrm>
            <a:off x="2819400" y="3059668"/>
            <a:ext cx="255198" cy="369332"/>
          </a:xfrm>
          <a:prstGeom prst="rect">
            <a:avLst/>
          </a:prstGeom>
          <a:noFill/>
        </p:spPr>
        <p:txBody>
          <a:bodyPr wrap="none" rtlCol="0">
            <a:spAutoFit/>
          </a:bodyPr>
          <a:lstStyle/>
          <a:p>
            <a:r>
              <a:rPr lang="en-GB" b="1" dirty="0">
                <a:solidFill>
                  <a:srgbClr val="E65D2E"/>
                </a:solidFill>
              </a:rPr>
              <a:t>-</a:t>
            </a:r>
          </a:p>
        </p:txBody>
      </p:sp>
      <p:sp>
        <p:nvSpPr>
          <p:cNvPr id="22" name="ZoneTexte 21"/>
          <p:cNvSpPr txBox="1"/>
          <p:nvPr/>
        </p:nvSpPr>
        <p:spPr>
          <a:xfrm>
            <a:off x="3097602" y="3357922"/>
            <a:ext cx="255198" cy="369332"/>
          </a:xfrm>
          <a:prstGeom prst="rect">
            <a:avLst/>
          </a:prstGeom>
          <a:noFill/>
        </p:spPr>
        <p:txBody>
          <a:bodyPr wrap="none" rtlCol="0">
            <a:spAutoFit/>
          </a:bodyPr>
          <a:lstStyle/>
          <a:p>
            <a:r>
              <a:rPr lang="en-GB" b="1" dirty="0">
                <a:solidFill>
                  <a:srgbClr val="E65D2E"/>
                </a:solidFill>
              </a:rPr>
              <a:t>-</a:t>
            </a:r>
          </a:p>
        </p:txBody>
      </p:sp>
      <p:sp>
        <p:nvSpPr>
          <p:cNvPr id="23" name="ZoneTexte 22"/>
          <p:cNvSpPr txBox="1"/>
          <p:nvPr/>
        </p:nvSpPr>
        <p:spPr>
          <a:xfrm>
            <a:off x="2667000" y="3727254"/>
            <a:ext cx="255198" cy="369332"/>
          </a:xfrm>
          <a:prstGeom prst="rect">
            <a:avLst/>
          </a:prstGeom>
          <a:noFill/>
        </p:spPr>
        <p:txBody>
          <a:bodyPr wrap="none" rtlCol="0">
            <a:spAutoFit/>
          </a:bodyPr>
          <a:lstStyle/>
          <a:p>
            <a:r>
              <a:rPr lang="en-GB" b="1" dirty="0">
                <a:solidFill>
                  <a:srgbClr val="E65D2E"/>
                </a:solidFill>
              </a:rPr>
              <a:t>-</a:t>
            </a:r>
          </a:p>
        </p:txBody>
      </p:sp>
      <p:sp>
        <p:nvSpPr>
          <p:cNvPr id="24" name="ZoneTexte 23"/>
          <p:cNvSpPr txBox="1"/>
          <p:nvPr/>
        </p:nvSpPr>
        <p:spPr>
          <a:xfrm>
            <a:off x="2971800" y="4800600"/>
            <a:ext cx="255198" cy="369332"/>
          </a:xfrm>
          <a:prstGeom prst="rect">
            <a:avLst/>
          </a:prstGeom>
          <a:noFill/>
        </p:spPr>
        <p:txBody>
          <a:bodyPr wrap="none" rtlCol="0">
            <a:spAutoFit/>
          </a:bodyPr>
          <a:lstStyle/>
          <a:p>
            <a:r>
              <a:rPr lang="en-GB" b="1" dirty="0">
                <a:solidFill>
                  <a:srgbClr val="E65D2E"/>
                </a:solidFill>
              </a:rPr>
              <a:t>-</a:t>
            </a:r>
          </a:p>
        </p:txBody>
      </p:sp>
      <p:sp>
        <p:nvSpPr>
          <p:cNvPr id="25" name="ZoneTexte 24"/>
          <p:cNvSpPr txBox="1"/>
          <p:nvPr/>
        </p:nvSpPr>
        <p:spPr>
          <a:xfrm>
            <a:off x="2971800" y="5791200"/>
            <a:ext cx="255198" cy="369332"/>
          </a:xfrm>
          <a:prstGeom prst="rect">
            <a:avLst/>
          </a:prstGeom>
          <a:noFill/>
        </p:spPr>
        <p:txBody>
          <a:bodyPr wrap="none" rtlCol="0">
            <a:spAutoFit/>
          </a:bodyPr>
          <a:lstStyle/>
          <a:p>
            <a:r>
              <a:rPr lang="en-GB" b="1" dirty="0">
                <a:solidFill>
                  <a:srgbClr val="E65D2E"/>
                </a:solidFill>
              </a:rPr>
              <a:t>-</a:t>
            </a:r>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082" y="4466902"/>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7189" y="5170129"/>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920" t="25095" r="26268" b="21179"/>
          <a:stretch/>
        </p:blipFill>
        <p:spPr bwMode="auto">
          <a:xfrm>
            <a:off x="6794044" y="2438400"/>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848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nvPr>
        </p:nvGraphicFramePr>
        <p:xfrm>
          <a:off x="393641" y="1430626"/>
          <a:ext cx="8280005" cy="3306864"/>
        </p:xfrm>
        <a:graphic>
          <a:graphicData uri="http://schemas.openxmlformats.org/drawingml/2006/table">
            <a:tbl>
              <a:tblPr firstRow="1" bandRow="1">
                <a:tableStyleId>{5C22544A-7EE6-4342-B048-85BDC9FD1C3A}</a:tableStyleId>
              </a:tblPr>
              <a:tblGrid>
                <a:gridCol w="2117595"/>
                <a:gridCol w="639710"/>
                <a:gridCol w="460225"/>
                <a:gridCol w="460225"/>
                <a:gridCol w="460225"/>
                <a:gridCol w="460225"/>
                <a:gridCol w="460225"/>
                <a:gridCol w="460225"/>
                <a:gridCol w="460225"/>
                <a:gridCol w="460225"/>
                <a:gridCol w="460225"/>
                <a:gridCol w="460225"/>
                <a:gridCol w="460225"/>
                <a:gridCol w="460225"/>
              </a:tblGrid>
              <a:tr h="464446">
                <a:tc>
                  <a:txBody>
                    <a:bodyPr/>
                    <a:lstStyle/>
                    <a:p>
                      <a:pPr algn="ctr"/>
                      <a:r>
                        <a:rPr lang="en-GB" sz="1400" dirty="0" smtClean="0">
                          <a:solidFill>
                            <a:schemeClr val="bg1"/>
                          </a:solidFill>
                        </a:rPr>
                        <a:t>In %</a:t>
                      </a:r>
                      <a:endParaRPr lang="en-GB" sz="1400" dirty="0">
                        <a:solidFill>
                          <a:schemeClr val="bg1"/>
                        </a:solidFill>
                      </a:endParaRPr>
                    </a:p>
                  </a:txBody>
                  <a:tcPr marL="111868" marR="111868" anchor="ctr">
                    <a:solidFill>
                      <a:srgbClr val="0A2F60"/>
                    </a:solidFill>
                  </a:tcPr>
                </a:tc>
                <a:tc>
                  <a:txBody>
                    <a:bodyPr/>
                    <a:lstStyle/>
                    <a:p>
                      <a:r>
                        <a:rPr lang="en-GB" sz="1000" dirty="0" smtClean="0">
                          <a:solidFill>
                            <a:schemeClr val="bg1"/>
                          </a:solidFill>
                        </a:rPr>
                        <a:t>TOTAL sample</a:t>
                      </a:r>
                      <a:endParaRPr lang="en-GB" sz="1000" b="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r>
              <a:tr h="322418">
                <a:tc>
                  <a:txBody>
                    <a:bodyPr/>
                    <a:lstStyle/>
                    <a:p>
                      <a:pPr algn="l" fontAlgn="ctr"/>
                      <a:r>
                        <a:rPr lang="fr-FR" sz="900" b="1" i="0" u="none" strike="noStrike" dirty="0" err="1">
                          <a:solidFill>
                            <a:schemeClr val="bg1"/>
                          </a:solidFill>
                          <a:effectLst/>
                          <a:latin typeface="Tahoma" panose="020B0604030504040204" pitchFamily="34" charset="0"/>
                        </a:rPr>
                        <a:t>Average</a:t>
                      </a:r>
                      <a:r>
                        <a:rPr lang="fr-FR" sz="900" b="1" i="0" u="none" strike="noStrike" dirty="0">
                          <a:solidFill>
                            <a:schemeClr val="bg1"/>
                          </a:solidFill>
                          <a:effectLst/>
                          <a:latin typeface="Tahoma" panose="020B0604030504040204" pitchFamily="34" charset="0"/>
                        </a:rPr>
                        <a:t> </a:t>
                      </a:r>
                      <a:r>
                        <a:rPr lang="fr-FR" sz="900" b="1" i="0" u="none" strike="noStrike" dirty="0" err="1" smtClean="0">
                          <a:solidFill>
                            <a:schemeClr val="bg1"/>
                          </a:solidFill>
                          <a:effectLst/>
                          <a:latin typeface="Tahoma" panose="020B0604030504040204" pitchFamily="34" charset="0"/>
                        </a:rPr>
                        <a:t>Mileage</a:t>
                      </a:r>
                      <a:r>
                        <a:rPr lang="fr-FR" sz="900" b="1" i="0" u="none" strike="noStrike" dirty="0" smtClean="0">
                          <a:solidFill>
                            <a:schemeClr val="bg1"/>
                          </a:solidFill>
                          <a:effectLst/>
                          <a:latin typeface="Tahoma" panose="020B0604030504040204" pitchFamily="34" charset="0"/>
                        </a:rPr>
                        <a:t>/</a:t>
                      </a:r>
                      <a:r>
                        <a:rPr lang="fr-FR" sz="900" b="1" i="0" u="none" strike="noStrike" dirty="0" err="1" smtClean="0">
                          <a:solidFill>
                            <a:schemeClr val="bg1"/>
                          </a:solidFill>
                          <a:effectLst/>
                          <a:latin typeface="Tahoma" panose="020B0604030504040204" pitchFamily="34" charset="0"/>
                        </a:rPr>
                        <a:t>year</a:t>
                      </a: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r>
              <a:tr h="252000">
                <a:tc>
                  <a:txBody>
                    <a:bodyPr/>
                    <a:lstStyle/>
                    <a:p>
                      <a:pPr algn="l" fontAlgn="ctr"/>
                      <a:r>
                        <a:rPr lang="fr-FR" sz="900" b="0" i="0" u="none" strike="noStrike" dirty="0">
                          <a:solidFill>
                            <a:srgbClr val="323278"/>
                          </a:solidFill>
                          <a:effectLst/>
                          <a:latin typeface="Tahoma" panose="020B0604030504040204" pitchFamily="34" charset="0"/>
                        </a:rPr>
                        <a:t>Less than 5000 </a:t>
                      </a:r>
                      <a:r>
                        <a:rPr lang="fr-FR" sz="900" b="0" i="0" u="none" strike="noStrike" dirty="0" smtClean="0">
                          <a:solidFill>
                            <a:srgbClr val="323278"/>
                          </a:solidFill>
                          <a:effectLst/>
                          <a:latin typeface="Tahoma" panose="020B0604030504040204" pitchFamily="34" charset="0"/>
                        </a:rPr>
                        <a:t>kms</a:t>
                      </a:r>
                      <a:endParaRPr lang="fr-FR" sz="900" b="0" i="0" u="none" strike="noStrike" dirty="0">
                        <a:solidFill>
                          <a:srgbClr val="323278"/>
                        </a:solidFill>
                        <a:effectLst/>
                        <a:latin typeface="Tahoma" panose="020B0604030504040204" pitchFamily="34" charset="0"/>
                      </a:endParaRPr>
                    </a:p>
                  </a:txBody>
                  <a:tcPr marL="6350" marR="6350" marT="6350" marB="0" anchor="ctr"/>
                </a:tc>
                <a:tc>
                  <a:txBody>
                    <a:bodyPr/>
                    <a:lstStyle/>
                    <a:p>
                      <a:pPr algn="ctr" fontAlgn="ctr"/>
                      <a:r>
                        <a:rPr lang="fr-FR" sz="900" b="1"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r>
              <a:tr h="252000">
                <a:tc>
                  <a:txBody>
                    <a:bodyPr/>
                    <a:lstStyle/>
                    <a:p>
                      <a:pPr algn="l" fontAlgn="ctr"/>
                      <a:r>
                        <a:rPr lang="en-US" sz="900" b="0" i="0" u="none" strike="noStrike" dirty="0">
                          <a:solidFill>
                            <a:srgbClr val="323278"/>
                          </a:solidFill>
                          <a:effectLst/>
                          <a:latin typeface="Tahoma" panose="020B0604030504040204" pitchFamily="34" charset="0"/>
                        </a:rPr>
                        <a:t>Between 5 000 km to 9 999 km</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r>
              <a:tr h="252000">
                <a:tc>
                  <a:txBody>
                    <a:bodyPr/>
                    <a:lstStyle/>
                    <a:p>
                      <a:pPr algn="l" fontAlgn="ctr"/>
                      <a:r>
                        <a:rPr lang="en-US" sz="900" b="0" i="0" u="none" strike="noStrike">
                          <a:solidFill>
                            <a:srgbClr val="323278"/>
                          </a:solidFill>
                          <a:effectLst/>
                          <a:latin typeface="Tahoma" panose="020B0604030504040204" pitchFamily="34" charset="0"/>
                        </a:rPr>
                        <a:t>Between 10 000 km to 19 999 km</a:t>
                      </a:r>
                    </a:p>
                  </a:txBody>
                  <a:tcPr marL="6350" marR="6350" marT="6350" marB="0" anchor="ctr"/>
                </a:tc>
                <a:tc>
                  <a:txBody>
                    <a:bodyPr/>
                    <a:lstStyle/>
                    <a:p>
                      <a:pPr algn="ctr" fontAlgn="ctr"/>
                      <a:r>
                        <a:rPr lang="fr-FR" sz="900" b="1" i="0" u="none" strike="noStrike">
                          <a:solidFill>
                            <a:srgbClr val="000080"/>
                          </a:solidFill>
                          <a:effectLst/>
                          <a:latin typeface="Tahoma" panose="020B0604030504040204" pitchFamily="34" charset="0"/>
                        </a:rPr>
                        <a:t>35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39</a:t>
                      </a:r>
                    </a:p>
                  </a:txBody>
                  <a:tcPr marL="6350" marR="6350" marT="6350" marB="0" anchor="ctr"/>
                </a:tc>
              </a:tr>
              <a:tr h="252000">
                <a:tc>
                  <a:txBody>
                    <a:bodyPr/>
                    <a:lstStyle/>
                    <a:p>
                      <a:pPr algn="l" fontAlgn="ctr"/>
                      <a:r>
                        <a:rPr lang="en-US" sz="900" b="0" i="0" u="none" strike="noStrike" dirty="0">
                          <a:solidFill>
                            <a:srgbClr val="323278"/>
                          </a:solidFill>
                          <a:effectLst/>
                          <a:latin typeface="Tahoma" panose="020B0604030504040204" pitchFamily="34" charset="0"/>
                        </a:rPr>
                        <a:t>Between 20 000 km to 35 000 km</a:t>
                      </a:r>
                    </a:p>
                  </a:txBody>
                  <a:tcPr marL="6350" marR="6350" marT="6350" marB="0" anchor="ctr"/>
                </a:tc>
                <a:tc>
                  <a:txBody>
                    <a:bodyPr/>
                    <a:lstStyle/>
                    <a:p>
                      <a:pPr algn="ctr" fontAlgn="ctr"/>
                      <a:r>
                        <a:rPr lang="fr-FR" sz="900" b="1"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r>
              <a:tr h="252000">
                <a:tc>
                  <a:txBody>
                    <a:bodyPr/>
                    <a:lstStyle/>
                    <a:p>
                      <a:pPr algn="l" fontAlgn="ctr"/>
                      <a:r>
                        <a:rPr lang="en-US" sz="900" b="0" i="0" u="none" strike="noStrike">
                          <a:solidFill>
                            <a:srgbClr val="323278"/>
                          </a:solidFill>
                          <a:effectLst/>
                          <a:latin typeface="Tahoma" panose="020B0604030504040204" pitchFamily="34" charset="0"/>
                        </a:rPr>
                        <a:t>More than 35 000 km</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r>
              <a:tr h="252000">
                <a:tc>
                  <a:txBody>
                    <a:bodyPr/>
                    <a:lstStyle/>
                    <a:p>
                      <a:pPr algn="l" fontAlgn="ctr"/>
                      <a:r>
                        <a:rPr lang="en-US" sz="900" b="1" i="0" u="none" strike="noStrike" dirty="0">
                          <a:solidFill>
                            <a:schemeClr val="bg1"/>
                          </a:solidFill>
                          <a:effectLst/>
                          <a:latin typeface="Tahoma" panose="020B0604030504040204" pitchFamily="34" charset="0"/>
                        </a:rPr>
                        <a:t>Average </a:t>
                      </a:r>
                      <a:r>
                        <a:rPr lang="en-US" sz="900" b="1" i="0" u="none" strike="noStrike" dirty="0" smtClean="0">
                          <a:solidFill>
                            <a:schemeClr val="bg1"/>
                          </a:solidFill>
                          <a:effectLst/>
                          <a:latin typeface="Tahoma" panose="020B0604030504040204" pitchFamily="34" charset="0"/>
                        </a:rPr>
                        <a:t>time </a:t>
                      </a:r>
                      <a:r>
                        <a:rPr lang="en-US" sz="900" b="1" i="0" u="none" strike="noStrike" dirty="0">
                          <a:solidFill>
                            <a:schemeClr val="bg1"/>
                          </a:solidFill>
                          <a:effectLst/>
                          <a:latin typeface="Tahoma" panose="020B0604030504040204" pitchFamily="34" charset="0"/>
                        </a:rPr>
                        <a:t>spent in a car/week</a:t>
                      </a:r>
                    </a:p>
                  </a:txBody>
                  <a:tcPr marL="6350" marR="6350" marT="6350" marB="0" anchor="ctr">
                    <a:solidFill>
                      <a:srgbClr val="0A2F60"/>
                    </a:solidFill>
                  </a:tcPr>
                </a:tc>
                <a:tc>
                  <a:txBody>
                    <a:bodyPr/>
                    <a:lstStyle/>
                    <a:p>
                      <a:pPr algn="l" fontAlgn="b"/>
                      <a:endParaRPr lang="fr-FR" sz="1100" b="1"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rgbClr val="0A2F60"/>
                    </a:solidFill>
                  </a:tcPr>
                </a:tc>
              </a:tr>
              <a:tr h="252000">
                <a:tc>
                  <a:txBody>
                    <a:bodyPr/>
                    <a:lstStyle/>
                    <a:p>
                      <a:pPr algn="l" fontAlgn="ctr"/>
                      <a:r>
                        <a:rPr lang="fr-FR" sz="900" b="0" i="0" u="none" strike="noStrike" dirty="0">
                          <a:solidFill>
                            <a:srgbClr val="323278"/>
                          </a:solidFill>
                          <a:effectLst/>
                          <a:latin typeface="Tahoma" panose="020B0604030504040204" pitchFamily="34" charset="0"/>
                        </a:rPr>
                        <a:t>less than 2 hours</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r>
              <a:tr h="252000">
                <a:tc>
                  <a:txBody>
                    <a:bodyPr/>
                    <a:lstStyle/>
                    <a:p>
                      <a:pPr algn="l" fontAlgn="ctr"/>
                      <a:r>
                        <a:rPr lang="en-US" sz="900" b="0" i="0" u="none" strike="noStrike">
                          <a:solidFill>
                            <a:srgbClr val="323278"/>
                          </a:solidFill>
                          <a:effectLst/>
                          <a:latin typeface="Tahoma" panose="020B0604030504040204" pitchFamily="34" charset="0"/>
                        </a:rPr>
                        <a:t>between 2 and 5 hours</a:t>
                      </a:r>
                    </a:p>
                  </a:txBody>
                  <a:tcPr marL="6350" marR="6350" marT="6350" marB="0" anchor="ctr"/>
                </a:tc>
                <a:tc>
                  <a:txBody>
                    <a:bodyPr/>
                    <a:lstStyle/>
                    <a:p>
                      <a:pPr algn="ctr" fontAlgn="ctr"/>
                      <a:r>
                        <a:rPr lang="fr-FR" sz="900" b="1" i="0" u="none" strike="noStrike">
                          <a:solidFill>
                            <a:srgbClr val="000080"/>
                          </a:solidFill>
                          <a:effectLst/>
                          <a:latin typeface="Tahoma" panose="020B0604030504040204" pitchFamily="34" charset="0"/>
                        </a:rPr>
                        <a:t>44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46</a:t>
                      </a:r>
                    </a:p>
                  </a:txBody>
                  <a:tcPr marL="6350" marR="6350" marT="6350" marB="0" anchor="ctr"/>
                </a:tc>
              </a:tr>
              <a:tr h="252000">
                <a:tc>
                  <a:txBody>
                    <a:bodyPr/>
                    <a:lstStyle/>
                    <a:p>
                      <a:pPr algn="l" fontAlgn="ctr"/>
                      <a:r>
                        <a:rPr lang="en-US" sz="900" b="0" i="0" u="none" strike="noStrike">
                          <a:solidFill>
                            <a:srgbClr val="323278"/>
                          </a:solidFill>
                          <a:effectLst/>
                          <a:latin typeface="Tahoma" panose="020B0604030504040204" pitchFamily="34" charset="0"/>
                        </a:rPr>
                        <a:t>between 5 and 10 hours</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r>
              <a:tr h="252000">
                <a:tc>
                  <a:txBody>
                    <a:bodyPr/>
                    <a:lstStyle/>
                    <a:p>
                      <a:pPr algn="l" fontAlgn="ctr"/>
                      <a:r>
                        <a:rPr lang="fr-FR" sz="900" b="0" i="0" u="none" strike="noStrike" dirty="0">
                          <a:solidFill>
                            <a:srgbClr val="323278"/>
                          </a:solidFill>
                          <a:effectLst/>
                          <a:latin typeface="Tahoma" panose="020B0604030504040204" pitchFamily="34" charset="0"/>
                        </a:rPr>
                        <a:t>more than 10 hours</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r>
            </a:tbl>
          </a:graphicData>
        </a:graphic>
      </p:graphicFrame>
      <p:sp>
        <p:nvSpPr>
          <p:cNvPr id="2" name="Titre 1"/>
          <p:cNvSpPr>
            <a:spLocks noGrp="1"/>
          </p:cNvSpPr>
          <p:nvPr>
            <p:ph type="title"/>
          </p:nvPr>
        </p:nvSpPr>
        <p:spPr>
          <a:xfrm>
            <a:off x="228600" y="424314"/>
            <a:ext cx="8763000" cy="823200"/>
          </a:xfrm>
        </p:spPr>
        <p:txBody>
          <a:bodyPr>
            <a:normAutofit fontScale="90000"/>
          </a:bodyPr>
          <a:lstStyle/>
          <a:p>
            <a:r>
              <a:rPr lang="en-GB" dirty="0" smtClean="0"/>
              <a:t>Sample description: yearly mileage and average time spent in the car</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3" name="Rectangle 2"/>
          <p:cNvSpPr/>
          <p:nvPr/>
        </p:nvSpPr>
        <p:spPr>
          <a:xfrm>
            <a:off x="681004" y="5729069"/>
            <a:ext cx="7319996" cy="738664"/>
          </a:xfrm>
          <a:prstGeom prst="rect">
            <a:avLst/>
          </a:prstGeom>
        </p:spPr>
        <p:txBody>
          <a:bodyPr wrap="square">
            <a:spAutoFit/>
          </a:bodyPr>
          <a:lstStyle/>
          <a:p>
            <a:r>
              <a:rPr lang="en-GB" sz="1100" b="1" dirty="0">
                <a:solidFill>
                  <a:srgbClr val="000000"/>
                </a:solidFill>
                <a:latin typeface="Calibri" panose="020F0502020204030204" pitchFamily="34" charset="0"/>
                <a:ea typeface="Calibri" panose="020F0502020204030204" pitchFamily="34" charset="0"/>
                <a:cs typeface="Calibri" panose="020F0502020204030204" pitchFamily="34" charset="0"/>
              </a:rPr>
              <a:t>S2. How many kilometres /year do you drive/ride</a:t>
            </a:r>
            <a:r>
              <a:rPr lang="en-GB" sz="11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1100" b="1" dirty="0"/>
              <a:t> </a:t>
            </a:r>
            <a:endParaRPr lang="en-GB" sz="1100" b="1" dirty="0" smtClean="0"/>
          </a:p>
          <a:p>
            <a:r>
              <a:rPr lang="en-GB" sz="1100" b="1" dirty="0" smtClean="0"/>
              <a:t>S3</a:t>
            </a:r>
            <a:r>
              <a:rPr lang="en-GB" sz="1100" b="1" dirty="0"/>
              <a:t>. How many hours on average do you usually spend in a car /week? </a:t>
            </a:r>
            <a:endParaRPr lang="fr-FR" sz="1100" dirty="0"/>
          </a:p>
          <a:p>
            <a:pPr>
              <a:spcAft>
                <a:spcPts val="0"/>
              </a:spcAft>
            </a:pPr>
            <a:endParaRPr lang="fr-FR"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478580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3777569109"/>
              </p:ext>
            </p:extLst>
          </p:nvPr>
        </p:nvGraphicFramePr>
        <p:xfrm>
          <a:off x="393641" y="1430626"/>
          <a:ext cx="8280005" cy="4162954"/>
        </p:xfrm>
        <a:graphic>
          <a:graphicData uri="http://schemas.openxmlformats.org/drawingml/2006/table">
            <a:tbl>
              <a:tblPr firstRow="1" bandRow="1">
                <a:tableStyleId>{5C22544A-7EE6-4342-B048-85BDC9FD1C3A}</a:tableStyleId>
              </a:tblPr>
              <a:tblGrid>
                <a:gridCol w="2117595"/>
                <a:gridCol w="639710"/>
                <a:gridCol w="460225"/>
                <a:gridCol w="460225"/>
                <a:gridCol w="460225"/>
                <a:gridCol w="460225"/>
                <a:gridCol w="460225"/>
                <a:gridCol w="460225"/>
                <a:gridCol w="460225"/>
                <a:gridCol w="460225"/>
                <a:gridCol w="460225"/>
                <a:gridCol w="460225"/>
                <a:gridCol w="460225"/>
                <a:gridCol w="460225"/>
              </a:tblGrid>
              <a:tr h="464446">
                <a:tc>
                  <a:txBody>
                    <a:bodyPr/>
                    <a:lstStyle/>
                    <a:p>
                      <a:pPr algn="ctr"/>
                      <a:r>
                        <a:rPr lang="en-GB" sz="1400" dirty="0" smtClean="0"/>
                        <a:t>In %</a:t>
                      </a:r>
                      <a:endParaRPr lang="en-GB" sz="1400" dirty="0">
                        <a:solidFill>
                          <a:srgbClr val="0A2F60"/>
                        </a:solidFill>
                      </a:endParaRPr>
                    </a:p>
                  </a:txBody>
                  <a:tcPr marL="111868" marR="111868" anchor="ctr">
                    <a:solidFill>
                      <a:srgbClr val="0A2F60"/>
                    </a:solidFill>
                  </a:tcPr>
                </a:tc>
                <a:tc>
                  <a:txBody>
                    <a:bodyPr/>
                    <a:lstStyle/>
                    <a:p>
                      <a:r>
                        <a:rPr lang="en-GB" sz="1000" dirty="0" smtClean="0"/>
                        <a:t>TOTAL sample</a:t>
                      </a:r>
                      <a:endParaRPr lang="en-GB" sz="1000" b="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r>
              <a:tr h="322418">
                <a:tc gridSpan="1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dirty="0" smtClean="0">
                          <a:solidFill>
                            <a:schemeClr val="bg1"/>
                          </a:solidFill>
                        </a:rPr>
                        <a:t>Model/size</a:t>
                      </a:r>
                      <a:r>
                        <a:rPr lang="en-GB" sz="1200" b="0" baseline="0" dirty="0" smtClean="0">
                          <a:solidFill>
                            <a:schemeClr val="bg1"/>
                          </a:solidFill>
                        </a:rPr>
                        <a:t>  of the car</a:t>
                      </a:r>
                      <a:endParaRPr lang="en-GB" sz="1200" b="1" dirty="0">
                        <a:solidFill>
                          <a:schemeClr val="bg1"/>
                        </a:solidFill>
                      </a:endParaRPr>
                    </a:p>
                  </a:txBody>
                  <a:tcPr marL="111868" marR="111868" anchor="ctr">
                    <a:solidFill>
                      <a:srgbClr val="0A2F60"/>
                    </a:solidFill>
                  </a:tcP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mini/</a:t>
                      </a:r>
                      <a:r>
                        <a:rPr lang="fr-FR" sz="1200" kern="1200" dirty="0" err="1">
                          <a:solidFill>
                            <a:schemeClr val="dk1"/>
                          </a:solidFill>
                          <a:latin typeface="+mn-lt"/>
                          <a:ea typeface="+mn-ea"/>
                          <a:cs typeface="+mn-cs"/>
                        </a:rPr>
                        <a:t>small</a:t>
                      </a:r>
                      <a:r>
                        <a:rPr lang="fr-FR" sz="1200" kern="1200" dirty="0">
                          <a:solidFill>
                            <a:schemeClr val="dk1"/>
                          </a:solidFill>
                          <a:latin typeface="+mn-lt"/>
                          <a:ea typeface="+mn-ea"/>
                          <a:cs typeface="+mn-cs"/>
                        </a:rPr>
                        <a:t> car</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compact car</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middle/ </a:t>
                      </a:r>
                      <a:r>
                        <a:rPr lang="fr-FR" sz="1200" kern="1200" dirty="0" err="1">
                          <a:solidFill>
                            <a:schemeClr val="dk1"/>
                          </a:solidFill>
                          <a:latin typeface="+mn-lt"/>
                          <a:ea typeface="+mn-ea"/>
                          <a:cs typeface="+mn-cs"/>
                        </a:rPr>
                        <a:t>intermediate</a:t>
                      </a:r>
                      <a:r>
                        <a:rPr lang="fr-FR" sz="1200" kern="1200" dirty="0">
                          <a:solidFill>
                            <a:schemeClr val="dk1"/>
                          </a:solidFill>
                          <a:latin typeface="+mn-lt"/>
                          <a:ea typeface="+mn-ea"/>
                          <a:cs typeface="+mn-cs"/>
                        </a:rPr>
                        <a:t> car</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42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large car</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SUV</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van</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err="1">
                          <a:solidFill>
                            <a:schemeClr val="dk1"/>
                          </a:solidFill>
                          <a:latin typeface="+mn-lt"/>
                          <a:ea typeface="+mn-ea"/>
                          <a:cs typeface="+mn-cs"/>
                        </a:rPr>
                        <a:t>others</a:t>
                      </a:r>
                      <a:endParaRPr lang="fr-FR" sz="12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a:t>
                      </a:r>
                    </a:p>
                  </a:txBody>
                  <a:tcPr marL="6350" marR="6350" marT="6350" marB="0" anchor="ctr"/>
                </a:tc>
              </a:tr>
              <a:tr h="322418">
                <a:tc>
                  <a:txBody>
                    <a:bodyPr/>
                    <a:lstStyle/>
                    <a:p>
                      <a:pPr algn="ctr" fontAlgn="ctr"/>
                      <a:r>
                        <a:rPr lang="fr-FR" sz="900" b="1" i="0" u="none" strike="noStrike" dirty="0">
                          <a:solidFill>
                            <a:schemeClr val="bg1"/>
                          </a:solidFill>
                          <a:effectLst/>
                          <a:latin typeface="Tahoma" panose="020B0604030504040204" pitchFamily="34" charset="0"/>
                        </a:rPr>
                        <a:t>Age of the car</a:t>
                      </a:r>
                    </a:p>
                  </a:txBody>
                  <a:tcPr marL="6350" marR="6350" marT="6350" marB="0" anchor="ctr">
                    <a:solidFill>
                      <a:srgbClr val="0A2F60"/>
                    </a:solidFill>
                  </a:tcPr>
                </a:tc>
                <a:tc>
                  <a:txBody>
                    <a:bodyPr/>
                    <a:lstStyle/>
                    <a:p>
                      <a:pPr algn="l" fontAlgn="b"/>
                      <a:endParaRPr lang="fr-FR" sz="1100" b="1"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r>
              <a:tr h="3224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less than 6 </a:t>
                      </a:r>
                      <a:r>
                        <a:rPr lang="fr-FR" sz="1200" kern="1200" dirty="0" err="1">
                          <a:solidFill>
                            <a:schemeClr val="dk1"/>
                          </a:solidFill>
                          <a:latin typeface="+mn-lt"/>
                          <a:ea typeface="+mn-ea"/>
                          <a:cs typeface="+mn-cs"/>
                        </a:rPr>
                        <a:t>months</a:t>
                      </a:r>
                      <a:endParaRPr lang="fr-FR" sz="12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r>
              <a:tr h="3224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between 6 months and 2 years</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r>
              <a:tr h="3224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between 2 and 5 years</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r>
              <a:tr h="3224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err="1">
                          <a:solidFill>
                            <a:schemeClr val="dk1"/>
                          </a:solidFill>
                          <a:latin typeface="+mn-lt"/>
                          <a:ea typeface="+mn-ea"/>
                          <a:cs typeface="+mn-cs"/>
                        </a:rPr>
                        <a:t>older</a:t>
                      </a:r>
                      <a:r>
                        <a:rPr lang="fr-FR" sz="1200" kern="1200" dirty="0">
                          <a:solidFill>
                            <a:schemeClr val="dk1"/>
                          </a:solidFill>
                          <a:latin typeface="+mn-lt"/>
                          <a:ea typeface="+mn-ea"/>
                          <a:cs typeface="+mn-cs"/>
                        </a:rPr>
                        <a:t> than 5 </a:t>
                      </a:r>
                      <a:r>
                        <a:rPr lang="fr-FR" sz="1200" kern="1200" dirty="0" err="1">
                          <a:solidFill>
                            <a:schemeClr val="dk1"/>
                          </a:solidFill>
                          <a:latin typeface="+mn-lt"/>
                          <a:ea typeface="+mn-ea"/>
                          <a:cs typeface="+mn-cs"/>
                        </a:rPr>
                        <a:t>years</a:t>
                      </a:r>
                      <a:endParaRPr lang="fr-FR" sz="12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52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41</a:t>
                      </a:r>
                    </a:p>
                  </a:txBody>
                  <a:tcPr marL="6350" marR="6350" marT="6350" marB="0" anchor="ctr"/>
                </a:tc>
              </a:tr>
            </a:tbl>
          </a:graphicData>
        </a:graphic>
      </p:graphicFrame>
      <p:sp>
        <p:nvSpPr>
          <p:cNvPr id="2" name="Titre 1"/>
          <p:cNvSpPr>
            <a:spLocks noGrp="1"/>
          </p:cNvSpPr>
          <p:nvPr>
            <p:ph type="title"/>
          </p:nvPr>
        </p:nvSpPr>
        <p:spPr>
          <a:xfrm>
            <a:off x="228600" y="424314"/>
            <a:ext cx="8763000" cy="823200"/>
          </a:xfrm>
        </p:spPr>
        <p:txBody>
          <a:bodyPr/>
          <a:lstStyle/>
          <a:p>
            <a:r>
              <a:rPr lang="en-GB" dirty="0" smtClean="0"/>
              <a:t>Sample description: model and age of the car</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16" name="Rectangle 15"/>
          <p:cNvSpPr/>
          <p:nvPr/>
        </p:nvSpPr>
        <p:spPr>
          <a:xfrm>
            <a:off x="304800" y="6028492"/>
            <a:ext cx="3366627" cy="461665"/>
          </a:xfrm>
          <a:prstGeom prst="rect">
            <a:avLst/>
          </a:prstGeom>
          <a:noFill/>
        </p:spPr>
        <p:txBody>
          <a:bodyPr wrap="none" rtlCol="0">
            <a:spAutoFit/>
          </a:bodyPr>
          <a:lstStyle/>
          <a:p>
            <a:r>
              <a:rPr lang="en-GB" sz="800" b="1" dirty="0"/>
              <a:t>S5. Which model/size of car do  you drive the most often?</a:t>
            </a:r>
          </a:p>
          <a:p>
            <a:r>
              <a:rPr lang="en-GB" sz="800" b="1" dirty="0"/>
              <a:t>S6. What is the age of your car/ of the car you drive or ride the most often?</a:t>
            </a:r>
            <a:endParaRPr lang="fr-FR" sz="800" b="1" dirty="0"/>
          </a:p>
          <a:p>
            <a:endParaRPr lang="fr-FR" sz="800" b="1" dirty="0"/>
          </a:p>
        </p:txBody>
      </p:sp>
    </p:spTree>
    <p:extLst>
      <p:ext uri="{BB962C8B-B14F-4D97-AF65-F5344CB8AC3E}">
        <p14:creationId xmlns:p14="http://schemas.microsoft.com/office/powerpoint/2010/main" val="1853650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1391259098"/>
              </p:ext>
            </p:extLst>
          </p:nvPr>
        </p:nvGraphicFramePr>
        <p:xfrm>
          <a:off x="393641" y="1430626"/>
          <a:ext cx="8293159" cy="4034953"/>
        </p:xfrm>
        <a:graphic>
          <a:graphicData uri="http://schemas.openxmlformats.org/drawingml/2006/table">
            <a:tbl>
              <a:tblPr firstRow="1" bandRow="1">
                <a:tableStyleId>{5C22544A-7EE6-4342-B048-85BDC9FD1C3A}</a:tableStyleId>
              </a:tblPr>
              <a:tblGrid>
                <a:gridCol w="2120960"/>
                <a:gridCol w="640727"/>
                <a:gridCol w="460956"/>
                <a:gridCol w="460956"/>
                <a:gridCol w="460956"/>
                <a:gridCol w="460956"/>
                <a:gridCol w="460956"/>
                <a:gridCol w="460956"/>
                <a:gridCol w="460956"/>
                <a:gridCol w="460956"/>
                <a:gridCol w="460956"/>
                <a:gridCol w="460956"/>
                <a:gridCol w="460956"/>
                <a:gridCol w="460956"/>
              </a:tblGrid>
              <a:tr h="354009">
                <a:tc>
                  <a:txBody>
                    <a:bodyPr/>
                    <a:lstStyle/>
                    <a:p>
                      <a:pPr algn="ctr"/>
                      <a:r>
                        <a:rPr lang="en-GB" sz="1400" dirty="0" smtClean="0"/>
                        <a:t>In %</a:t>
                      </a:r>
                      <a:endParaRPr lang="en-GB" sz="1400" dirty="0">
                        <a:solidFill>
                          <a:srgbClr val="0A2F60"/>
                        </a:solidFill>
                      </a:endParaRPr>
                    </a:p>
                  </a:txBody>
                  <a:tcPr marL="111868" marR="111868" anchor="ctr">
                    <a:solidFill>
                      <a:srgbClr val="0A2F60"/>
                    </a:solidFill>
                  </a:tcPr>
                </a:tc>
                <a:tc>
                  <a:txBody>
                    <a:bodyPr/>
                    <a:lstStyle/>
                    <a:p>
                      <a:r>
                        <a:rPr lang="en-GB" sz="1000" dirty="0" smtClean="0"/>
                        <a:t>TOTAL sample</a:t>
                      </a:r>
                      <a:endParaRPr lang="en-GB" sz="1000" b="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r>
              <a:tr h="279901">
                <a:tc gridSpan="14">
                  <a:txBody>
                    <a:bodyPr/>
                    <a:lstStyle/>
                    <a:p>
                      <a:pPr algn="l" fontAlgn="ctr"/>
                      <a:r>
                        <a:rPr lang="fr-FR" sz="900" b="1" i="0" u="none" strike="noStrike" dirty="0" err="1" smtClean="0">
                          <a:solidFill>
                            <a:schemeClr val="bg1"/>
                          </a:solidFill>
                          <a:effectLst/>
                          <a:latin typeface="Tahoma" panose="020B0604030504040204" pitchFamily="34" charset="0"/>
                        </a:rPr>
                        <a:t>Owned</a:t>
                      </a:r>
                      <a:r>
                        <a:rPr lang="fr-FR" sz="900" b="1" i="0" u="none" strike="noStrike" baseline="0" dirty="0" smtClean="0">
                          <a:solidFill>
                            <a:schemeClr val="bg1"/>
                          </a:solidFill>
                          <a:effectLst/>
                          <a:latin typeface="Tahoma" panose="020B0604030504040204" pitchFamily="34" charset="0"/>
                        </a:rPr>
                        <a:t> </a:t>
                      </a:r>
                      <a:r>
                        <a:rPr lang="fr-FR" sz="900" b="1" i="0" u="none" strike="noStrike" baseline="0" dirty="0" err="1" smtClean="0">
                          <a:solidFill>
                            <a:schemeClr val="bg1"/>
                          </a:solidFill>
                          <a:effectLst/>
                          <a:latin typeface="Tahoma" panose="020B0604030504040204" pitchFamily="34" charset="0"/>
                        </a:rPr>
                        <a:t>devices</a:t>
                      </a: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ctr" fontAlgn="ctr"/>
                      <a:endParaRPr lang="fr-FR" sz="900" b="0"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smartphone</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81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83</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laptop</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80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77</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err="1">
                          <a:solidFill>
                            <a:schemeClr val="dk1"/>
                          </a:solidFill>
                          <a:latin typeface="+mn-lt"/>
                          <a:ea typeface="+mn-ea"/>
                          <a:cs typeface="+mn-cs"/>
                        </a:rPr>
                        <a:t>tablet</a:t>
                      </a:r>
                      <a:endParaRPr lang="fr-FR" sz="12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56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75</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desktop</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53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44</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none</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0</a:t>
                      </a:r>
                    </a:p>
                  </a:txBody>
                  <a:tcPr marL="6350" marR="6350" marT="6350" marB="0" anchor="ctr"/>
                </a:tc>
              </a:tr>
              <a:tr h="279901">
                <a:tc gridSpan="14">
                  <a:txBody>
                    <a:bodyPr/>
                    <a:lstStyle/>
                    <a:p>
                      <a:pPr algn="l" fontAlgn="ctr"/>
                      <a:r>
                        <a:rPr lang="fr-FR" sz="900" b="1" i="0" u="none" strike="noStrike" dirty="0" err="1">
                          <a:solidFill>
                            <a:schemeClr val="bg1"/>
                          </a:solidFill>
                          <a:effectLst/>
                          <a:latin typeface="Tahoma" panose="020B0604030504040204" pitchFamily="34" charset="0"/>
                        </a:rPr>
                        <a:t>Number</a:t>
                      </a:r>
                      <a:r>
                        <a:rPr lang="fr-FR" sz="900" b="1" i="0" u="none" strike="noStrike" dirty="0">
                          <a:solidFill>
                            <a:schemeClr val="bg1"/>
                          </a:solidFill>
                          <a:effectLst/>
                          <a:latin typeface="Tahoma" panose="020B0604030504040204" pitchFamily="34" charset="0"/>
                        </a:rPr>
                        <a:t> of </a:t>
                      </a:r>
                      <a:r>
                        <a:rPr lang="fr-FR" sz="900" b="1" i="0" u="none" strike="noStrike" dirty="0" err="1">
                          <a:solidFill>
                            <a:schemeClr val="bg1"/>
                          </a:solidFill>
                          <a:effectLst/>
                          <a:latin typeface="Tahoma" panose="020B0604030504040204" pitchFamily="34" charset="0"/>
                        </a:rPr>
                        <a:t>devices</a:t>
                      </a: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hMerge="1">
                  <a:txBody>
                    <a:bodyPr/>
                    <a:lstStyle/>
                    <a:p>
                      <a:pPr algn="l" fontAlgn="b"/>
                      <a:endParaRPr lang="fr-FR" sz="1100" b="1"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0</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1</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2</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3</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37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43</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4</a:t>
                      </a: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r>
              <a:tr h="279901">
                <a:tc>
                  <a:txBody>
                    <a:bodyPr/>
                    <a:lstStyle/>
                    <a:p>
                      <a:pPr algn="l" fontAlgn="ctr"/>
                      <a:r>
                        <a:rPr lang="fr-FR" sz="900" b="1" i="0" u="none" strike="noStrike" dirty="0" err="1" smtClean="0">
                          <a:solidFill>
                            <a:schemeClr val="bg1"/>
                          </a:solidFill>
                          <a:effectLst/>
                          <a:latin typeface="Tahoma" panose="020B0604030504040204" pitchFamily="34" charset="0"/>
                        </a:rPr>
                        <a:t>Average</a:t>
                      </a:r>
                      <a:r>
                        <a:rPr lang="fr-FR" sz="900" b="1" i="0" u="none" strike="noStrike" dirty="0" smtClean="0">
                          <a:solidFill>
                            <a:schemeClr val="bg1"/>
                          </a:solidFill>
                          <a:effectLst/>
                          <a:latin typeface="Tahoma" panose="020B0604030504040204" pitchFamily="34" charset="0"/>
                        </a:rPr>
                        <a:t> </a:t>
                      </a:r>
                      <a:r>
                        <a:rPr lang="fr-FR" sz="900" b="1" i="0" u="none" strike="noStrike" dirty="0" err="1" smtClean="0">
                          <a:solidFill>
                            <a:schemeClr val="bg1"/>
                          </a:solidFill>
                          <a:effectLst/>
                          <a:latin typeface="Tahoma" panose="020B0604030504040204" pitchFamily="34" charset="0"/>
                        </a:rPr>
                        <a:t>number</a:t>
                      </a:r>
                      <a:r>
                        <a:rPr lang="fr-FR" sz="900" b="1" i="0" u="none" strike="noStrike" dirty="0" smtClean="0">
                          <a:solidFill>
                            <a:schemeClr val="bg1"/>
                          </a:solidFill>
                          <a:effectLst/>
                          <a:latin typeface="Tahoma" panose="020B0604030504040204" pitchFamily="34" charset="0"/>
                        </a:rPr>
                        <a:t> of </a:t>
                      </a:r>
                      <a:r>
                        <a:rPr lang="fr-FR" sz="900" b="1" i="0" u="none" strike="noStrike" dirty="0" err="1" smtClean="0">
                          <a:solidFill>
                            <a:schemeClr val="bg1"/>
                          </a:solidFill>
                          <a:effectLst/>
                          <a:latin typeface="Tahoma" panose="020B0604030504040204" pitchFamily="34" charset="0"/>
                        </a:rPr>
                        <a:t>devices</a:t>
                      </a: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2.5</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2.4</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2.8</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2.8</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2.9</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2.6</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2.8</a:t>
                      </a:r>
                    </a:p>
                  </a:txBody>
                  <a:tcPr marL="6350" marR="6350" marT="6350" marB="0" anchor="ctr">
                    <a:solidFill>
                      <a:srgbClr val="0A2F60"/>
                    </a:solidFill>
                  </a:tcPr>
                </a:tc>
              </a:tr>
            </a:tbl>
          </a:graphicData>
        </a:graphic>
      </p:graphicFrame>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16" name="Titre 1"/>
          <p:cNvSpPr txBox="1">
            <a:spLocks/>
          </p:cNvSpPr>
          <p:nvPr/>
        </p:nvSpPr>
        <p:spPr>
          <a:xfrm>
            <a:off x="228600" y="355600"/>
            <a:ext cx="8763000" cy="863600"/>
          </a:xfrm>
          <a:prstGeom prst="rect">
            <a:avLst/>
          </a:prstGeom>
        </p:spPr>
        <p:txBody>
          <a:bodyPr vert="horz" lIns="91440" tIns="45720" rIns="91440" bIns="45720" rtlCol="0" anchor="t">
            <a:normAutofit fontScale="90000"/>
          </a:bodyPr>
          <a:lstStyle>
            <a:lvl1pPr marL="0" algn="l" defTabSz="457200" rtl="0" eaLnBrk="1" latinLnBrk="0" hangingPunct="1">
              <a:spcBef>
                <a:spcPts val="0"/>
              </a:spcBef>
              <a:spcAft>
                <a:spcPts val="0"/>
              </a:spcAft>
              <a:buNone/>
              <a:defRPr sz="2800" b="0" kern="1200">
                <a:solidFill>
                  <a:srgbClr val="95774C"/>
                </a:solidFill>
                <a:latin typeface="+mj-lt"/>
                <a:ea typeface="+mj-ea"/>
                <a:cs typeface="+mj-cs"/>
              </a:defRPr>
            </a:lvl1pPr>
          </a:lstStyle>
          <a:p>
            <a:r>
              <a:rPr lang="en-GB" dirty="0" smtClean="0"/>
              <a:t>An average of 2.7 devices, mostly smartphone and laptop, but more than half of the respondents owns a tablet or a desktop.</a:t>
            </a:r>
            <a:r>
              <a:rPr lang="fr-FR" dirty="0" smtClean="0"/>
              <a:t> </a:t>
            </a:r>
            <a:endParaRPr lang="fr-FR" dirty="0"/>
          </a:p>
        </p:txBody>
      </p:sp>
      <p:sp>
        <p:nvSpPr>
          <p:cNvPr id="2" name="Rectangle 1"/>
          <p:cNvSpPr/>
          <p:nvPr/>
        </p:nvSpPr>
        <p:spPr>
          <a:xfrm>
            <a:off x="457199" y="5906869"/>
            <a:ext cx="2544286" cy="215444"/>
          </a:xfrm>
          <a:prstGeom prst="rect">
            <a:avLst/>
          </a:prstGeom>
          <a:noFill/>
        </p:spPr>
        <p:txBody>
          <a:bodyPr wrap="none" rtlCol="0">
            <a:spAutoFit/>
          </a:bodyPr>
          <a:lstStyle/>
          <a:p>
            <a:r>
              <a:rPr lang="en-GB" sz="800" b="1" dirty="0"/>
              <a:t>S7. Do you own one or several of the following devices?</a:t>
            </a:r>
            <a:endParaRPr lang="fr-FR" sz="800" b="1" dirty="0"/>
          </a:p>
        </p:txBody>
      </p:sp>
    </p:spTree>
    <p:extLst>
      <p:ext uri="{BB962C8B-B14F-4D97-AF65-F5344CB8AC3E}">
        <p14:creationId xmlns:p14="http://schemas.microsoft.com/office/powerpoint/2010/main" val="34929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68758329"/>
              </p:ext>
            </p:extLst>
          </p:nvPr>
        </p:nvGraphicFramePr>
        <p:xfrm>
          <a:off x="393641" y="1430626"/>
          <a:ext cx="8280005" cy="3306864"/>
        </p:xfrm>
        <a:graphic>
          <a:graphicData uri="http://schemas.openxmlformats.org/drawingml/2006/table">
            <a:tbl>
              <a:tblPr firstRow="1" bandRow="1">
                <a:tableStyleId>{5C22544A-7EE6-4342-B048-85BDC9FD1C3A}</a:tableStyleId>
              </a:tblPr>
              <a:tblGrid>
                <a:gridCol w="2117595"/>
                <a:gridCol w="639710"/>
                <a:gridCol w="460225"/>
                <a:gridCol w="460225"/>
                <a:gridCol w="460225"/>
                <a:gridCol w="460225"/>
                <a:gridCol w="460225"/>
                <a:gridCol w="460225"/>
                <a:gridCol w="460225"/>
                <a:gridCol w="460225"/>
                <a:gridCol w="460225"/>
                <a:gridCol w="460225"/>
                <a:gridCol w="460225"/>
                <a:gridCol w="460225"/>
              </a:tblGrid>
              <a:tr h="464446">
                <a:tc>
                  <a:txBody>
                    <a:bodyPr/>
                    <a:lstStyle/>
                    <a:p>
                      <a:pPr algn="ctr"/>
                      <a:r>
                        <a:rPr lang="en-GB" sz="1400" dirty="0" smtClean="0">
                          <a:solidFill>
                            <a:schemeClr val="bg1"/>
                          </a:solidFill>
                        </a:rPr>
                        <a:t>In %</a:t>
                      </a:r>
                      <a:endParaRPr lang="en-GB" sz="1400" dirty="0">
                        <a:solidFill>
                          <a:schemeClr val="bg1"/>
                        </a:solidFill>
                      </a:endParaRPr>
                    </a:p>
                  </a:txBody>
                  <a:tcPr marL="111868" marR="111868" anchor="ctr">
                    <a:solidFill>
                      <a:srgbClr val="0A2F60"/>
                    </a:solidFill>
                  </a:tcPr>
                </a:tc>
                <a:tc>
                  <a:txBody>
                    <a:bodyPr/>
                    <a:lstStyle/>
                    <a:p>
                      <a:pPr algn="ctr"/>
                      <a:r>
                        <a:rPr lang="en-GB" sz="1050" dirty="0" smtClean="0">
                          <a:solidFill>
                            <a:schemeClr val="bg1"/>
                          </a:solidFill>
                        </a:rPr>
                        <a:t>TOTAL sample</a:t>
                      </a:r>
                      <a:endParaRPr lang="en-GB" sz="1050" b="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c>
                  <a:txBody>
                    <a:bodyPr/>
                    <a:lstStyle/>
                    <a:p>
                      <a:endParaRPr lang="en-GB" sz="1400" dirty="0" smtClean="0">
                        <a:solidFill>
                          <a:schemeClr val="bg1"/>
                        </a:solidFill>
                      </a:endParaRPr>
                    </a:p>
                  </a:txBody>
                  <a:tcPr marL="111868" marR="111868" anchor="ctr">
                    <a:solidFill>
                      <a:srgbClr val="0A2F60"/>
                    </a:solidFill>
                  </a:tcPr>
                </a:tc>
              </a:tr>
              <a:tr h="322418">
                <a:tc gridSpan="14">
                  <a:txBody>
                    <a:bodyPr/>
                    <a:lstStyle/>
                    <a:p>
                      <a:pPr algn="l" fontAlgn="b"/>
                      <a:r>
                        <a:rPr lang="en-US" sz="1100" b="1" i="0" u="none" strike="noStrike" dirty="0">
                          <a:solidFill>
                            <a:schemeClr val="bg1"/>
                          </a:solidFill>
                          <a:effectLst/>
                          <a:latin typeface="Arial" panose="020B0604020202020204" pitchFamily="34" charset="0"/>
                        </a:rPr>
                        <a:t>Number of hours spent on Internet / day</a:t>
                      </a:r>
                    </a:p>
                  </a:txBody>
                  <a:tcPr marL="6350" marR="6350" marT="6350" marB="0" anchor="ctr">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1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less than 2 hours</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26</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between 2 and 5 hours</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53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55</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between 5 and 8 hours</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14</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more than 8 hours</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a:t>
                      </a:r>
                    </a:p>
                  </a:txBody>
                  <a:tcPr marL="6350" marR="6350" marT="6350" marB="0" anchor="ctr"/>
                </a:tc>
              </a:tr>
              <a:tr h="252000">
                <a:tc gridSpan="14">
                  <a:txBody>
                    <a:bodyPr/>
                    <a:lstStyle/>
                    <a:p>
                      <a:pPr algn="l" fontAlgn="b"/>
                      <a:r>
                        <a:rPr lang="en-US" sz="1050" b="1" i="0" u="none" strike="noStrike" dirty="0">
                          <a:solidFill>
                            <a:schemeClr val="bg1"/>
                          </a:solidFill>
                          <a:effectLst/>
                          <a:latin typeface="Arial" panose="020B0604020202020204" pitchFamily="34" charset="0"/>
                        </a:rPr>
                        <a:t>Number of hours spent on social network / day</a:t>
                      </a:r>
                    </a:p>
                  </a:txBody>
                  <a:tcPr marL="6350" marR="6350" marT="6350" marB="0" anchor="ctr">
                    <a:solidFill>
                      <a:srgbClr val="0A2F60"/>
                    </a:solidFill>
                  </a:tcPr>
                </a:tc>
                <a:tc hMerge="1">
                  <a:txBody>
                    <a:bodyPr/>
                    <a:lstStyle/>
                    <a:p>
                      <a:pPr algn="l" fontAlgn="b"/>
                      <a:endParaRPr lang="fr-FR" sz="1100" b="1"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c hMerge="1">
                  <a:txBody>
                    <a:bodyPr/>
                    <a:lstStyle/>
                    <a:p>
                      <a:pPr algn="l" fontAlgn="b"/>
                      <a:endParaRPr lang="fr-FR" sz="1000" b="0" i="0" u="none" strike="noStrike" dirty="0">
                        <a:solidFill>
                          <a:schemeClr val="bg1"/>
                        </a:solidFill>
                        <a:effectLst/>
                        <a:latin typeface="Calibri" panose="020F0502020204030204" pitchFamily="34" charset="0"/>
                      </a:endParaRPr>
                    </a:p>
                  </a:txBody>
                  <a:tcPr marL="6350" marR="6350" marT="6350" marB="0" anchor="b">
                    <a:solidFill>
                      <a:srgbClr val="0A2F60"/>
                    </a:solidFill>
                  </a:tcP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less than ½ hour</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30</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between ½ hour and 1 hour</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27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25</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between 1 and 2 hours</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16</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more than 2 hours</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9</a:t>
                      </a:r>
                    </a:p>
                  </a:txBody>
                  <a:tcPr marL="6350" marR="6350" marT="6350" marB="0" anchor="ctr"/>
                </a:tc>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I don't use any social network</a:t>
                      </a:r>
                    </a:p>
                  </a:txBody>
                  <a:tcPr marL="6350" marR="6350" marT="6350" marB="0" anchor="ctr"/>
                </a:tc>
                <a:tc>
                  <a:txBody>
                    <a:bodyPr/>
                    <a:lstStyle/>
                    <a:p>
                      <a:pPr algn="ctr" fontAlgn="ctr"/>
                      <a:r>
                        <a:rPr lang="fr-FR" sz="1050" b="1" i="0" u="none" strike="noStrike" dirty="0">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20</a:t>
                      </a:r>
                    </a:p>
                  </a:txBody>
                  <a:tcPr marL="6350" marR="6350" marT="6350" marB="0" anchor="ctr"/>
                </a:tc>
              </a:tr>
            </a:tbl>
          </a:graphicData>
        </a:graphic>
      </p:graphicFrame>
      <p:sp>
        <p:nvSpPr>
          <p:cNvPr id="2" name="Titre 1"/>
          <p:cNvSpPr>
            <a:spLocks noGrp="1"/>
          </p:cNvSpPr>
          <p:nvPr>
            <p:ph type="title"/>
          </p:nvPr>
        </p:nvSpPr>
        <p:spPr>
          <a:xfrm>
            <a:off x="228600" y="424314"/>
            <a:ext cx="8763000" cy="823200"/>
          </a:xfrm>
        </p:spPr>
        <p:txBody>
          <a:bodyPr>
            <a:normAutofit fontScale="90000"/>
          </a:bodyPr>
          <a:lstStyle/>
          <a:p>
            <a:r>
              <a:rPr lang="en-GB" dirty="0" smtClean="0"/>
              <a:t>The majority of the respondents spend between 2 and 5 hours a day on Internet, and less than 1 hour on social network</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3" name="Rectangle 2"/>
          <p:cNvSpPr/>
          <p:nvPr/>
        </p:nvSpPr>
        <p:spPr>
          <a:xfrm>
            <a:off x="715484" y="5525869"/>
            <a:ext cx="4184159" cy="461665"/>
          </a:xfrm>
          <a:prstGeom prst="rect">
            <a:avLst/>
          </a:prstGeom>
          <a:noFill/>
        </p:spPr>
        <p:txBody>
          <a:bodyPr wrap="none" rtlCol="0">
            <a:spAutoFit/>
          </a:bodyPr>
          <a:lstStyle/>
          <a:p>
            <a:r>
              <a:rPr lang="en-GB" sz="800" b="1" dirty="0"/>
              <a:t>S8.How much time on average do you spend on internet /day?</a:t>
            </a:r>
          </a:p>
          <a:p>
            <a:r>
              <a:rPr lang="en-GB" sz="800" b="1" dirty="0"/>
              <a:t>S9. How much time on average do you spend daily on social network/microblogging platform?</a:t>
            </a:r>
            <a:endParaRPr lang="fr-FR" sz="800" b="1" dirty="0"/>
          </a:p>
          <a:p>
            <a:endParaRPr lang="fr-FR" sz="800" b="1" dirty="0"/>
          </a:p>
        </p:txBody>
      </p:sp>
    </p:spTree>
    <p:extLst>
      <p:ext uri="{BB962C8B-B14F-4D97-AF65-F5344CB8AC3E}">
        <p14:creationId xmlns:p14="http://schemas.microsoft.com/office/powerpoint/2010/main" val="508283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3315501940"/>
              </p:ext>
            </p:extLst>
          </p:nvPr>
        </p:nvGraphicFramePr>
        <p:xfrm>
          <a:off x="393641" y="1430626"/>
          <a:ext cx="8140759" cy="2915349"/>
        </p:xfrm>
        <a:graphic>
          <a:graphicData uri="http://schemas.openxmlformats.org/drawingml/2006/table">
            <a:tbl>
              <a:tblPr firstRow="1" bandRow="1">
                <a:tableStyleId>{5C22544A-7EE6-4342-B048-85BDC9FD1C3A}</a:tableStyleId>
              </a:tblPr>
              <a:tblGrid>
                <a:gridCol w="2120960"/>
                <a:gridCol w="640727"/>
                <a:gridCol w="460956"/>
                <a:gridCol w="460956"/>
                <a:gridCol w="460956"/>
                <a:gridCol w="460956"/>
                <a:gridCol w="460956"/>
                <a:gridCol w="460956"/>
                <a:gridCol w="460956"/>
                <a:gridCol w="460956"/>
                <a:gridCol w="460956"/>
                <a:gridCol w="460956"/>
                <a:gridCol w="460956"/>
                <a:gridCol w="308556"/>
              </a:tblGrid>
              <a:tr h="354009">
                <a:tc>
                  <a:txBody>
                    <a:bodyPr/>
                    <a:lstStyle/>
                    <a:p>
                      <a:pPr algn="ctr"/>
                      <a:r>
                        <a:rPr lang="en-GB" sz="1400" dirty="0" smtClean="0"/>
                        <a:t>In %</a:t>
                      </a:r>
                      <a:endParaRPr lang="en-GB" sz="1400" dirty="0">
                        <a:solidFill>
                          <a:srgbClr val="0A2F60"/>
                        </a:solidFill>
                      </a:endParaRPr>
                    </a:p>
                  </a:txBody>
                  <a:tcPr marL="111868" marR="111868" anchor="ctr">
                    <a:solidFill>
                      <a:srgbClr val="0A2F60"/>
                    </a:solidFill>
                  </a:tcPr>
                </a:tc>
                <a:tc>
                  <a:txBody>
                    <a:bodyPr/>
                    <a:lstStyle/>
                    <a:p>
                      <a:r>
                        <a:rPr lang="en-GB" sz="1000" dirty="0" smtClean="0"/>
                        <a:t>TOTAL sample</a:t>
                      </a:r>
                      <a:endParaRPr lang="en-GB" sz="1000" b="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r>
              <a:tr h="279901">
                <a:tc>
                  <a:txBody>
                    <a:bodyPr/>
                    <a:lstStyle/>
                    <a:p>
                      <a:pPr algn="ctr" fontAlgn="ctr"/>
                      <a:r>
                        <a:rPr lang="fr-FR" sz="900" b="1" i="0" u="none" strike="noStrike" dirty="0">
                          <a:solidFill>
                            <a:schemeClr val="bg1"/>
                          </a:solidFill>
                          <a:effectLst/>
                          <a:latin typeface="Tahoma" panose="020B0604030504040204" pitchFamily="34" charset="0"/>
                        </a:rPr>
                        <a:t>Social network </a:t>
                      </a:r>
                      <a:r>
                        <a:rPr lang="fr-FR" sz="900" b="1" i="0" u="none" strike="noStrike" dirty="0" err="1">
                          <a:solidFill>
                            <a:schemeClr val="bg1"/>
                          </a:solidFill>
                          <a:effectLst/>
                          <a:latin typeface="Tahoma" panose="020B0604030504040204" pitchFamily="34" charset="0"/>
                        </a:rPr>
                        <a:t>users</a:t>
                      </a: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82</a:t>
                      </a:r>
                    </a:p>
                  </a:txBody>
                  <a:tcPr marL="6350" marR="6350" marT="6350" marB="0" anchor="ctr">
                    <a:solidFill>
                      <a:srgbClr val="0A2F60"/>
                    </a:solidFill>
                  </a:tcPr>
                </a:tc>
                <a:tc>
                  <a:txBody>
                    <a:bodyPr/>
                    <a:lstStyle/>
                    <a:p>
                      <a:pPr algn="ctr" fontAlgn="ctr"/>
                      <a:r>
                        <a:rPr lang="fr-FR" sz="900" b="0" i="0" u="none" strike="noStrike" dirty="0">
                          <a:solidFill>
                            <a:schemeClr val="bg1"/>
                          </a:solidFill>
                          <a:effectLst/>
                          <a:latin typeface="Tahoma" panose="020B0604030504040204" pitchFamily="34" charset="0"/>
                        </a:rPr>
                        <a:t>77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83</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78</a:t>
                      </a:r>
                    </a:p>
                  </a:txBody>
                  <a:tcPr marL="6350" marR="6350" marT="6350" marB="0" anchor="ctr">
                    <a:solidFill>
                      <a:srgbClr val="0A2F60"/>
                    </a:solidFill>
                  </a:tcPr>
                </a:tc>
                <a:tc>
                  <a:txBody>
                    <a:bodyPr/>
                    <a:lstStyle/>
                    <a:p>
                      <a:pPr algn="ctr" fontAlgn="ctr"/>
                      <a:r>
                        <a:rPr lang="fr-FR" sz="900" b="0" i="0" u="none" strike="noStrike" dirty="0">
                          <a:solidFill>
                            <a:schemeClr val="bg1"/>
                          </a:solidFill>
                          <a:effectLst/>
                          <a:latin typeface="Tahoma" panose="020B0604030504040204" pitchFamily="34" charset="0"/>
                        </a:rPr>
                        <a:t>87</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78</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76</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71</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88</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89</a:t>
                      </a:r>
                    </a:p>
                  </a:txBody>
                  <a:tcPr marL="6350" marR="6350" marT="6350" marB="0" anchor="ctr">
                    <a:solidFill>
                      <a:srgbClr val="0A2F60"/>
                    </a:solidFill>
                  </a:tcPr>
                </a:tc>
                <a:tc>
                  <a:txBody>
                    <a:bodyPr/>
                    <a:lstStyle/>
                    <a:p>
                      <a:pPr algn="ctr" fontAlgn="ctr"/>
                      <a:r>
                        <a:rPr lang="fr-FR" sz="900" b="0" i="0" u="none" strike="noStrike" dirty="0">
                          <a:solidFill>
                            <a:schemeClr val="bg1"/>
                          </a:solidFill>
                          <a:effectLst/>
                          <a:latin typeface="Tahoma" panose="020B0604030504040204" pitchFamily="34" charset="0"/>
                        </a:rPr>
                        <a:t>86</a:t>
                      </a:r>
                    </a:p>
                  </a:txBody>
                  <a:tcPr marL="6350" marR="6350" marT="6350" marB="0" anchor="ctr">
                    <a:solidFill>
                      <a:srgbClr val="0A2F60"/>
                    </a:solidFill>
                  </a:tcPr>
                </a:tc>
                <a:tc>
                  <a:txBody>
                    <a:bodyPr/>
                    <a:lstStyle/>
                    <a:p>
                      <a:pPr algn="ctr" fontAlgn="ctr"/>
                      <a:r>
                        <a:rPr lang="fr-FR" sz="900" b="0" i="0" u="none" strike="noStrike" dirty="0">
                          <a:solidFill>
                            <a:schemeClr val="bg1"/>
                          </a:solidFill>
                          <a:effectLst/>
                          <a:latin typeface="Tahoma" panose="020B0604030504040204" pitchFamily="34" charset="0"/>
                        </a:rPr>
                        <a:t>89</a:t>
                      </a:r>
                    </a:p>
                  </a:txBody>
                  <a:tcPr marL="6350" marR="6350" marT="6350" marB="0" anchor="ctr">
                    <a:solidFill>
                      <a:srgbClr val="0A2F60"/>
                    </a:solidFill>
                  </a:tcPr>
                </a:tc>
                <a:tc>
                  <a:txBody>
                    <a:bodyPr/>
                    <a:lstStyle/>
                    <a:p>
                      <a:pPr algn="ctr" fontAlgn="ctr"/>
                      <a:r>
                        <a:rPr lang="fr-FR" sz="900" b="1" i="0" u="none" strike="noStrike" dirty="0">
                          <a:solidFill>
                            <a:schemeClr val="bg1"/>
                          </a:solidFill>
                          <a:effectLst/>
                          <a:latin typeface="Tahoma" panose="020B0604030504040204" pitchFamily="34" charset="0"/>
                        </a:rPr>
                        <a:t>80</a:t>
                      </a:r>
                    </a:p>
                  </a:txBody>
                  <a:tcPr marL="6350" marR="6350" marT="6350" marB="0" anchor="ctr">
                    <a:solidFill>
                      <a:srgbClr val="0A2F60"/>
                    </a:solidFill>
                  </a:tcPr>
                </a:tc>
              </a:tr>
              <a:tr h="279901">
                <a:tc>
                  <a:txBody>
                    <a:bodyPr/>
                    <a:lstStyle/>
                    <a:p>
                      <a:pPr algn="l" fontAlgn="b"/>
                      <a:r>
                        <a:rPr lang="fr-FR" sz="1100" b="0" i="0" u="none" strike="noStrike" dirty="0" smtClean="0">
                          <a:solidFill>
                            <a:srgbClr val="000000"/>
                          </a:solidFill>
                          <a:effectLst/>
                          <a:latin typeface="+mj-lt"/>
                        </a:rPr>
                        <a:t>USING</a:t>
                      </a:r>
                      <a:endParaRPr lang="fr-FR" sz="1100" b="0" i="0" u="none" strike="noStrike" dirty="0">
                        <a:solidFill>
                          <a:srgbClr val="000000"/>
                        </a:solidFill>
                        <a:effectLst/>
                        <a:latin typeface="+mj-lt"/>
                      </a:endParaRPr>
                    </a:p>
                  </a:txBody>
                  <a:tcPr marL="6350" marR="6350" marT="6350" marB="0" anchor="b"/>
                </a:tc>
                <a:tc>
                  <a:txBody>
                    <a:bodyPr/>
                    <a:lstStyle/>
                    <a:p>
                      <a:pPr algn="l" fontAlgn="b"/>
                      <a:r>
                        <a:rPr lang="fr-FR" sz="1100" b="0" i="0" u="none" strike="noStrike" dirty="0">
                          <a:solidFill>
                            <a:srgbClr val="000000"/>
                          </a:solidFill>
                          <a:effectLst/>
                          <a:latin typeface="+mj-lt"/>
                        </a:rPr>
                        <a:t> </a:t>
                      </a:r>
                    </a:p>
                  </a:txBody>
                  <a:tcPr marL="6350" marR="6350" marT="6350" marB="0" anchor="b"/>
                </a:tc>
                <a:tc>
                  <a:txBody>
                    <a:bodyPr/>
                    <a:lstStyle/>
                    <a:p>
                      <a:pPr algn="l" fontAlgn="b"/>
                      <a:r>
                        <a:rPr lang="fr-FR" sz="1100" b="0" i="0" u="none" strike="noStrike" dirty="0">
                          <a:solidFill>
                            <a:srgbClr val="000000"/>
                          </a:solidFill>
                          <a:effectLst/>
                          <a:latin typeface="+mj-lt"/>
                        </a:rPr>
                        <a:t> </a:t>
                      </a:r>
                    </a:p>
                  </a:txBody>
                  <a:tcPr marL="6350" marR="6350" marT="6350" marB="0" anchor="b"/>
                </a:tc>
                <a:tc>
                  <a:txBody>
                    <a:bodyPr/>
                    <a:lstStyle/>
                    <a:p>
                      <a:pPr algn="l" fontAlgn="b"/>
                      <a:r>
                        <a:rPr lang="fr-FR" sz="1100" b="0" i="0" u="none" strike="noStrike" dirty="0">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c>
                  <a:txBody>
                    <a:bodyPr/>
                    <a:lstStyle/>
                    <a:p>
                      <a:pPr algn="l" fontAlgn="b"/>
                      <a:r>
                        <a:rPr lang="fr-FR" sz="1100" b="0" i="0" u="none" strike="noStrike">
                          <a:solidFill>
                            <a:srgbClr val="000000"/>
                          </a:solidFill>
                          <a:effectLst/>
                          <a:latin typeface="+mj-lt"/>
                        </a:rPr>
                        <a:t> </a:t>
                      </a:r>
                    </a:p>
                  </a:txBody>
                  <a:tcPr marL="6350" marR="6350" marT="6350" marB="0" anchor="b"/>
                </a:tc>
              </a:tr>
              <a:tr h="27990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j-lt"/>
                          <a:ea typeface="+mn-ea"/>
                          <a:cs typeface="+mn-cs"/>
                        </a:rPr>
                        <a:t>Facebook</a:t>
                      </a:r>
                    </a:p>
                  </a:txBody>
                  <a:tcPr marL="6350" marR="6350" marT="6350" marB="0" anchor="ctr"/>
                </a:tc>
                <a:tc>
                  <a:txBody>
                    <a:bodyPr/>
                    <a:lstStyle/>
                    <a:p>
                      <a:pPr algn="ctr" fontAlgn="ctr"/>
                      <a:r>
                        <a:rPr lang="fr-FR" sz="1100" b="1" i="0" u="none" strike="noStrike" dirty="0">
                          <a:solidFill>
                            <a:srgbClr val="000080"/>
                          </a:solidFill>
                          <a:effectLst/>
                          <a:latin typeface="+mj-lt"/>
                        </a:rPr>
                        <a:t>90</a:t>
                      </a:r>
                    </a:p>
                  </a:txBody>
                  <a:tcPr marL="6350" marR="6350" marT="6350" marB="0" anchor="ctr"/>
                </a:tc>
                <a:tc>
                  <a:txBody>
                    <a:bodyPr/>
                    <a:lstStyle/>
                    <a:p>
                      <a:pPr algn="ctr" fontAlgn="ctr"/>
                      <a:r>
                        <a:rPr lang="fr-FR" sz="900" b="0" i="0" u="none" strike="noStrike">
                          <a:solidFill>
                            <a:srgbClr val="000080"/>
                          </a:solidFill>
                          <a:effectLst/>
                          <a:latin typeface="+mj-lt"/>
                        </a:rPr>
                        <a:t>92</a:t>
                      </a:r>
                    </a:p>
                  </a:txBody>
                  <a:tcPr marL="6350" marR="6350" marT="6350" marB="0" anchor="ctr"/>
                </a:tc>
                <a:tc>
                  <a:txBody>
                    <a:bodyPr/>
                    <a:lstStyle/>
                    <a:p>
                      <a:pPr algn="ctr" fontAlgn="ctr"/>
                      <a:r>
                        <a:rPr lang="fr-FR" sz="900" b="0" i="0" u="none" strike="noStrike">
                          <a:solidFill>
                            <a:srgbClr val="000080"/>
                          </a:solidFill>
                          <a:effectLst/>
                          <a:latin typeface="+mj-lt"/>
                        </a:rPr>
                        <a:t>93</a:t>
                      </a:r>
                    </a:p>
                  </a:txBody>
                  <a:tcPr marL="6350" marR="6350" marT="6350" marB="0" anchor="ctr"/>
                </a:tc>
                <a:tc>
                  <a:txBody>
                    <a:bodyPr/>
                    <a:lstStyle/>
                    <a:p>
                      <a:pPr algn="ctr" fontAlgn="ctr"/>
                      <a:r>
                        <a:rPr lang="fr-FR" sz="900" b="0" i="0" u="none" strike="noStrike" dirty="0">
                          <a:solidFill>
                            <a:srgbClr val="000080"/>
                          </a:solidFill>
                          <a:effectLst/>
                          <a:latin typeface="+mj-lt"/>
                        </a:rPr>
                        <a:t>93</a:t>
                      </a:r>
                    </a:p>
                  </a:txBody>
                  <a:tcPr marL="6350" marR="6350" marT="6350" marB="0" anchor="ctr"/>
                </a:tc>
                <a:tc>
                  <a:txBody>
                    <a:bodyPr/>
                    <a:lstStyle/>
                    <a:p>
                      <a:pPr algn="ctr" fontAlgn="ctr"/>
                      <a:r>
                        <a:rPr lang="fr-FR" sz="900" b="0" i="0" u="none" strike="noStrike" dirty="0">
                          <a:solidFill>
                            <a:srgbClr val="000080"/>
                          </a:solidFill>
                          <a:effectLst/>
                          <a:latin typeface="+mj-lt"/>
                        </a:rPr>
                        <a:t>92</a:t>
                      </a:r>
                    </a:p>
                  </a:txBody>
                  <a:tcPr marL="6350" marR="6350" marT="6350" marB="0" anchor="ctr"/>
                </a:tc>
                <a:tc>
                  <a:txBody>
                    <a:bodyPr/>
                    <a:lstStyle/>
                    <a:p>
                      <a:pPr algn="ctr" fontAlgn="ctr"/>
                      <a:r>
                        <a:rPr lang="fr-FR" sz="900" b="0" i="0" u="none" strike="noStrike" dirty="0">
                          <a:solidFill>
                            <a:srgbClr val="000080"/>
                          </a:solidFill>
                          <a:effectLst/>
                          <a:latin typeface="+mj-lt"/>
                        </a:rPr>
                        <a:t>90</a:t>
                      </a:r>
                    </a:p>
                  </a:txBody>
                  <a:tcPr marL="6350" marR="6350" marT="6350" marB="0" anchor="ctr"/>
                </a:tc>
                <a:tc>
                  <a:txBody>
                    <a:bodyPr/>
                    <a:lstStyle/>
                    <a:p>
                      <a:pPr algn="ctr" fontAlgn="ctr"/>
                      <a:r>
                        <a:rPr lang="fr-FR" sz="900" b="0" i="0" u="none" strike="noStrike" dirty="0">
                          <a:solidFill>
                            <a:srgbClr val="000080"/>
                          </a:solidFill>
                          <a:effectLst/>
                          <a:latin typeface="+mj-lt"/>
                        </a:rPr>
                        <a:t>90</a:t>
                      </a:r>
                    </a:p>
                  </a:txBody>
                  <a:tcPr marL="6350" marR="6350" marT="6350" marB="0" anchor="ctr"/>
                </a:tc>
                <a:tc>
                  <a:txBody>
                    <a:bodyPr/>
                    <a:lstStyle/>
                    <a:p>
                      <a:pPr algn="ctr" fontAlgn="ctr"/>
                      <a:r>
                        <a:rPr lang="fr-FR" sz="900" b="0" i="0" u="none" strike="noStrike" dirty="0">
                          <a:solidFill>
                            <a:srgbClr val="000080"/>
                          </a:solidFill>
                          <a:effectLst/>
                          <a:latin typeface="+mj-lt"/>
                        </a:rPr>
                        <a:t>86</a:t>
                      </a:r>
                    </a:p>
                  </a:txBody>
                  <a:tcPr marL="6350" marR="6350" marT="6350" marB="0" anchor="ctr"/>
                </a:tc>
                <a:tc>
                  <a:txBody>
                    <a:bodyPr/>
                    <a:lstStyle/>
                    <a:p>
                      <a:pPr algn="ctr" fontAlgn="ctr"/>
                      <a:r>
                        <a:rPr lang="fr-FR" sz="900" b="0" i="0" u="none" strike="noStrike">
                          <a:solidFill>
                            <a:srgbClr val="000080"/>
                          </a:solidFill>
                          <a:effectLst/>
                          <a:latin typeface="+mj-lt"/>
                        </a:rPr>
                        <a:t>89</a:t>
                      </a:r>
                    </a:p>
                  </a:txBody>
                  <a:tcPr marL="6350" marR="6350" marT="6350" marB="0" anchor="ctr"/>
                </a:tc>
                <a:tc>
                  <a:txBody>
                    <a:bodyPr/>
                    <a:lstStyle/>
                    <a:p>
                      <a:pPr algn="ctr" fontAlgn="ctr"/>
                      <a:r>
                        <a:rPr lang="fr-FR" sz="900" b="0" i="0" u="none" strike="noStrike">
                          <a:solidFill>
                            <a:srgbClr val="000080"/>
                          </a:solidFill>
                          <a:effectLst/>
                          <a:latin typeface="+mj-lt"/>
                        </a:rPr>
                        <a:t>86</a:t>
                      </a:r>
                    </a:p>
                  </a:txBody>
                  <a:tcPr marL="6350" marR="6350" marT="6350" marB="0" anchor="ctr"/>
                </a:tc>
                <a:tc>
                  <a:txBody>
                    <a:bodyPr/>
                    <a:lstStyle/>
                    <a:p>
                      <a:pPr algn="ctr" fontAlgn="ctr"/>
                      <a:r>
                        <a:rPr lang="fr-FR" sz="900" b="0" i="0" u="none" strike="noStrike">
                          <a:solidFill>
                            <a:srgbClr val="000080"/>
                          </a:solidFill>
                          <a:effectLst/>
                          <a:latin typeface="+mj-lt"/>
                        </a:rPr>
                        <a:t>92</a:t>
                      </a:r>
                    </a:p>
                  </a:txBody>
                  <a:tcPr marL="6350" marR="6350" marT="6350" marB="0" anchor="ctr"/>
                </a:tc>
                <a:tc>
                  <a:txBody>
                    <a:bodyPr/>
                    <a:lstStyle/>
                    <a:p>
                      <a:pPr algn="ctr" fontAlgn="ctr"/>
                      <a:r>
                        <a:rPr lang="fr-FR" sz="900" b="0" i="0" u="none" strike="noStrike">
                          <a:solidFill>
                            <a:srgbClr val="000080"/>
                          </a:solidFill>
                          <a:effectLst/>
                          <a:latin typeface="+mj-lt"/>
                        </a:rPr>
                        <a:t>89</a:t>
                      </a:r>
                    </a:p>
                  </a:txBody>
                  <a:tcPr marL="6350" marR="6350" marT="6350" marB="0" anchor="ctr"/>
                </a:tc>
                <a:tc>
                  <a:txBody>
                    <a:bodyPr/>
                    <a:lstStyle/>
                    <a:p>
                      <a:pPr algn="ctr" fontAlgn="ctr"/>
                      <a:r>
                        <a:rPr lang="fr-FR" sz="900" b="0" i="0" u="none" strike="noStrike">
                          <a:solidFill>
                            <a:srgbClr val="000080"/>
                          </a:solidFill>
                          <a:effectLst/>
                          <a:latin typeface="+mj-lt"/>
                        </a:rPr>
                        <a:t>86</a:t>
                      </a:r>
                    </a:p>
                  </a:txBody>
                  <a:tcPr marL="6350" marR="6350" marT="6350" marB="0" anchor="ctr"/>
                </a:tc>
              </a:tr>
              <a:tr h="27990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j-lt"/>
                          <a:ea typeface="+mn-ea"/>
                          <a:cs typeface="+mn-cs"/>
                        </a:rPr>
                        <a:t>YouTube</a:t>
                      </a:r>
                      <a:endParaRPr lang="fr-FR" sz="1200" kern="1200" dirty="0">
                        <a:solidFill>
                          <a:schemeClr val="dk1"/>
                        </a:solidFill>
                        <a:latin typeface="+mj-lt"/>
                        <a:ea typeface="+mn-ea"/>
                        <a:cs typeface="+mn-cs"/>
                      </a:endParaRPr>
                    </a:p>
                  </a:txBody>
                  <a:tcPr marL="6350" marR="6350" marT="6350" marB="0" anchor="ctr"/>
                </a:tc>
                <a:tc>
                  <a:txBody>
                    <a:bodyPr/>
                    <a:lstStyle/>
                    <a:p>
                      <a:pPr algn="ctr" fontAlgn="ctr"/>
                      <a:r>
                        <a:rPr lang="fr-FR" sz="1100" b="1" i="0" u="none" strike="noStrike" dirty="0">
                          <a:solidFill>
                            <a:srgbClr val="000080"/>
                          </a:solidFill>
                          <a:effectLst/>
                          <a:latin typeface="+mj-lt"/>
                        </a:rPr>
                        <a:t>51</a:t>
                      </a:r>
                    </a:p>
                  </a:txBody>
                  <a:tcPr marL="6350" marR="6350" marT="6350" marB="0" anchor="ctr"/>
                </a:tc>
                <a:tc>
                  <a:txBody>
                    <a:bodyPr/>
                    <a:lstStyle/>
                    <a:p>
                      <a:pPr algn="ctr" fontAlgn="ctr"/>
                      <a:r>
                        <a:rPr lang="fr-FR" sz="900" b="0" i="0" u="none" strike="noStrike">
                          <a:solidFill>
                            <a:srgbClr val="000080"/>
                          </a:solidFill>
                          <a:effectLst/>
                          <a:latin typeface="+mj-lt"/>
                        </a:rPr>
                        <a:t>58</a:t>
                      </a:r>
                    </a:p>
                  </a:txBody>
                  <a:tcPr marL="6350" marR="6350" marT="6350" marB="0" anchor="ctr"/>
                </a:tc>
                <a:tc>
                  <a:txBody>
                    <a:bodyPr/>
                    <a:lstStyle/>
                    <a:p>
                      <a:pPr algn="ctr" fontAlgn="ctr"/>
                      <a:r>
                        <a:rPr lang="fr-FR" sz="900" b="0" i="0" u="none" strike="noStrike">
                          <a:solidFill>
                            <a:srgbClr val="000080"/>
                          </a:solidFill>
                          <a:effectLst/>
                          <a:latin typeface="+mj-lt"/>
                        </a:rPr>
                        <a:t>45</a:t>
                      </a:r>
                    </a:p>
                  </a:txBody>
                  <a:tcPr marL="6350" marR="6350" marT="6350" marB="0" anchor="ctr"/>
                </a:tc>
                <a:tc>
                  <a:txBody>
                    <a:bodyPr/>
                    <a:lstStyle/>
                    <a:p>
                      <a:pPr algn="ctr" fontAlgn="ctr"/>
                      <a:r>
                        <a:rPr lang="fr-FR" sz="900" b="0" i="0" u="none" strike="noStrike">
                          <a:solidFill>
                            <a:srgbClr val="000080"/>
                          </a:solidFill>
                          <a:effectLst/>
                          <a:latin typeface="+mj-lt"/>
                        </a:rPr>
                        <a:t>61</a:t>
                      </a:r>
                    </a:p>
                  </a:txBody>
                  <a:tcPr marL="6350" marR="6350" marT="6350" marB="0" anchor="ctr"/>
                </a:tc>
                <a:tc>
                  <a:txBody>
                    <a:bodyPr/>
                    <a:lstStyle/>
                    <a:p>
                      <a:pPr algn="ctr" fontAlgn="ctr"/>
                      <a:r>
                        <a:rPr lang="fr-FR" sz="900" b="0" i="0" u="none" strike="noStrike">
                          <a:solidFill>
                            <a:srgbClr val="000080"/>
                          </a:solidFill>
                          <a:effectLst/>
                          <a:latin typeface="+mj-lt"/>
                        </a:rPr>
                        <a:t>45</a:t>
                      </a:r>
                    </a:p>
                  </a:txBody>
                  <a:tcPr marL="6350" marR="6350" marT="6350" marB="0" anchor="ctr"/>
                </a:tc>
                <a:tc>
                  <a:txBody>
                    <a:bodyPr/>
                    <a:lstStyle/>
                    <a:p>
                      <a:pPr algn="ctr" fontAlgn="ctr"/>
                      <a:r>
                        <a:rPr lang="fr-FR" sz="900" b="0" i="0" u="none" strike="noStrike">
                          <a:solidFill>
                            <a:srgbClr val="000080"/>
                          </a:solidFill>
                          <a:effectLst/>
                          <a:latin typeface="+mj-lt"/>
                        </a:rPr>
                        <a:t>56</a:t>
                      </a:r>
                    </a:p>
                  </a:txBody>
                  <a:tcPr marL="6350" marR="6350" marT="6350" marB="0" anchor="ctr"/>
                </a:tc>
                <a:tc>
                  <a:txBody>
                    <a:bodyPr/>
                    <a:lstStyle/>
                    <a:p>
                      <a:pPr algn="ctr" fontAlgn="ctr"/>
                      <a:r>
                        <a:rPr lang="fr-FR" sz="900" b="0" i="0" u="none" strike="noStrike">
                          <a:solidFill>
                            <a:srgbClr val="000080"/>
                          </a:solidFill>
                          <a:effectLst/>
                          <a:latin typeface="+mj-lt"/>
                        </a:rPr>
                        <a:t>38</a:t>
                      </a:r>
                    </a:p>
                  </a:txBody>
                  <a:tcPr marL="6350" marR="6350" marT="6350" marB="0" anchor="ctr"/>
                </a:tc>
                <a:tc>
                  <a:txBody>
                    <a:bodyPr/>
                    <a:lstStyle/>
                    <a:p>
                      <a:pPr algn="ctr" fontAlgn="ctr"/>
                      <a:r>
                        <a:rPr lang="fr-FR" sz="900" b="0" i="0" u="none" strike="noStrike">
                          <a:solidFill>
                            <a:srgbClr val="000080"/>
                          </a:solidFill>
                          <a:effectLst/>
                          <a:latin typeface="+mj-lt"/>
                        </a:rPr>
                        <a:t>49</a:t>
                      </a:r>
                    </a:p>
                  </a:txBody>
                  <a:tcPr marL="6350" marR="6350" marT="6350" marB="0" anchor="ctr"/>
                </a:tc>
                <a:tc>
                  <a:txBody>
                    <a:bodyPr/>
                    <a:lstStyle/>
                    <a:p>
                      <a:pPr algn="ctr" fontAlgn="ctr"/>
                      <a:r>
                        <a:rPr lang="fr-FR" sz="900" b="0" i="0" u="none" strike="noStrike" dirty="0">
                          <a:solidFill>
                            <a:srgbClr val="000080"/>
                          </a:solidFill>
                          <a:effectLst/>
                          <a:latin typeface="+mj-lt"/>
                        </a:rPr>
                        <a:t>56</a:t>
                      </a:r>
                    </a:p>
                  </a:txBody>
                  <a:tcPr marL="6350" marR="6350" marT="6350" marB="0" anchor="ctr"/>
                </a:tc>
                <a:tc>
                  <a:txBody>
                    <a:bodyPr/>
                    <a:lstStyle/>
                    <a:p>
                      <a:pPr algn="ctr" fontAlgn="ctr"/>
                      <a:r>
                        <a:rPr lang="fr-FR" sz="900" b="0" i="0" u="none" strike="noStrike">
                          <a:solidFill>
                            <a:srgbClr val="000080"/>
                          </a:solidFill>
                          <a:effectLst/>
                          <a:latin typeface="+mj-lt"/>
                        </a:rPr>
                        <a:t>47</a:t>
                      </a:r>
                    </a:p>
                  </a:txBody>
                  <a:tcPr marL="6350" marR="6350" marT="6350" marB="0" anchor="ctr"/>
                </a:tc>
                <a:tc>
                  <a:txBody>
                    <a:bodyPr/>
                    <a:lstStyle/>
                    <a:p>
                      <a:pPr algn="ctr" fontAlgn="ctr"/>
                      <a:r>
                        <a:rPr lang="fr-FR" sz="900" b="0" i="0" u="none" strike="noStrike">
                          <a:solidFill>
                            <a:srgbClr val="000080"/>
                          </a:solidFill>
                          <a:effectLst/>
                          <a:latin typeface="+mj-lt"/>
                        </a:rPr>
                        <a:t>69</a:t>
                      </a:r>
                    </a:p>
                  </a:txBody>
                  <a:tcPr marL="6350" marR="6350" marT="6350" marB="0" anchor="ctr"/>
                </a:tc>
                <a:tc>
                  <a:txBody>
                    <a:bodyPr/>
                    <a:lstStyle/>
                    <a:p>
                      <a:pPr algn="ctr" fontAlgn="ctr"/>
                      <a:r>
                        <a:rPr lang="fr-FR" sz="900" b="0" i="0" u="none" strike="noStrike">
                          <a:solidFill>
                            <a:srgbClr val="000080"/>
                          </a:solidFill>
                          <a:effectLst/>
                          <a:latin typeface="+mj-lt"/>
                        </a:rPr>
                        <a:t>54</a:t>
                      </a:r>
                    </a:p>
                  </a:txBody>
                  <a:tcPr marL="6350" marR="6350" marT="6350" marB="0" anchor="ctr"/>
                </a:tc>
                <a:tc>
                  <a:txBody>
                    <a:bodyPr/>
                    <a:lstStyle/>
                    <a:p>
                      <a:pPr algn="ctr" fontAlgn="ctr"/>
                      <a:r>
                        <a:rPr lang="fr-FR" sz="900" b="0" i="0" u="none" strike="noStrike">
                          <a:solidFill>
                            <a:srgbClr val="000080"/>
                          </a:solidFill>
                          <a:effectLst/>
                          <a:latin typeface="+mj-lt"/>
                        </a:rPr>
                        <a:t>36</a:t>
                      </a:r>
                    </a:p>
                  </a:txBody>
                  <a:tcPr marL="6350" marR="6350" marT="6350" marB="0" anchor="ctr"/>
                </a:tc>
              </a:tr>
              <a:tr h="27990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j-lt"/>
                          <a:ea typeface="+mn-ea"/>
                          <a:cs typeface="+mn-cs"/>
                        </a:rPr>
                        <a:t>WhatsApp</a:t>
                      </a:r>
                    </a:p>
                  </a:txBody>
                  <a:tcPr marL="6350" marR="6350" marT="6350" marB="0" anchor="ctr"/>
                </a:tc>
                <a:tc>
                  <a:txBody>
                    <a:bodyPr/>
                    <a:lstStyle/>
                    <a:p>
                      <a:pPr algn="ctr" fontAlgn="ctr"/>
                      <a:r>
                        <a:rPr lang="fr-FR" sz="1100" b="1" i="0" u="none" strike="noStrike" dirty="0">
                          <a:solidFill>
                            <a:srgbClr val="000080"/>
                          </a:solidFill>
                          <a:effectLst/>
                          <a:latin typeface="+mj-lt"/>
                        </a:rPr>
                        <a:t>45</a:t>
                      </a:r>
                    </a:p>
                  </a:txBody>
                  <a:tcPr marL="6350" marR="6350" marT="6350" marB="0" anchor="ctr"/>
                </a:tc>
                <a:tc>
                  <a:txBody>
                    <a:bodyPr/>
                    <a:lstStyle/>
                    <a:p>
                      <a:pPr algn="ctr" fontAlgn="ctr"/>
                      <a:r>
                        <a:rPr lang="fr-FR" sz="900" b="0" i="0" u="none" strike="noStrike">
                          <a:solidFill>
                            <a:srgbClr val="000080"/>
                          </a:solidFill>
                          <a:effectLst/>
                          <a:latin typeface="+mj-lt"/>
                        </a:rPr>
                        <a:t>69</a:t>
                      </a:r>
                    </a:p>
                  </a:txBody>
                  <a:tcPr marL="6350" marR="6350" marT="6350" marB="0" anchor="ctr"/>
                </a:tc>
                <a:tc>
                  <a:txBody>
                    <a:bodyPr/>
                    <a:lstStyle/>
                    <a:p>
                      <a:pPr algn="ctr" fontAlgn="ctr"/>
                      <a:r>
                        <a:rPr lang="fr-FR" sz="900" b="0" i="0" u="none" strike="noStrike">
                          <a:solidFill>
                            <a:srgbClr val="000080"/>
                          </a:solidFill>
                          <a:effectLst/>
                          <a:latin typeface="+mj-lt"/>
                        </a:rPr>
                        <a:t>25</a:t>
                      </a:r>
                    </a:p>
                  </a:txBody>
                  <a:tcPr marL="6350" marR="6350" marT="6350" marB="0" anchor="ctr"/>
                </a:tc>
                <a:tc>
                  <a:txBody>
                    <a:bodyPr/>
                    <a:lstStyle/>
                    <a:p>
                      <a:pPr algn="ctr" fontAlgn="ctr"/>
                      <a:r>
                        <a:rPr lang="fr-FR" sz="900" b="0" i="0" u="none" strike="noStrike">
                          <a:solidFill>
                            <a:srgbClr val="000080"/>
                          </a:solidFill>
                          <a:effectLst/>
                          <a:latin typeface="+mj-lt"/>
                        </a:rPr>
                        <a:t>19</a:t>
                      </a:r>
                    </a:p>
                  </a:txBody>
                  <a:tcPr marL="6350" marR="6350" marT="6350" marB="0" anchor="ctr"/>
                </a:tc>
                <a:tc>
                  <a:txBody>
                    <a:bodyPr/>
                    <a:lstStyle/>
                    <a:p>
                      <a:pPr algn="ctr" fontAlgn="ctr"/>
                      <a:r>
                        <a:rPr lang="fr-FR" sz="900" b="0" i="0" u="none" strike="noStrike">
                          <a:solidFill>
                            <a:srgbClr val="000080"/>
                          </a:solidFill>
                          <a:effectLst/>
                          <a:latin typeface="+mj-lt"/>
                        </a:rPr>
                        <a:t>5</a:t>
                      </a:r>
                    </a:p>
                  </a:txBody>
                  <a:tcPr marL="6350" marR="6350" marT="6350" marB="0" anchor="ctr"/>
                </a:tc>
                <a:tc>
                  <a:txBody>
                    <a:bodyPr/>
                    <a:lstStyle/>
                    <a:p>
                      <a:pPr algn="ctr" fontAlgn="ctr"/>
                      <a:r>
                        <a:rPr lang="fr-FR" sz="900" b="0" i="0" u="none" strike="noStrike">
                          <a:solidFill>
                            <a:srgbClr val="000080"/>
                          </a:solidFill>
                          <a:effectLst/>
                          <a:latin typeface="+mj-lt"/>
                        </a:rPr>
                        <a:t>52</a:t>
                      </a:r>
                    </a:p>
                  </a:txBody>
                  <a:tcPr marL="6350" marR="6350" marT="6350" marB="0" anchor="ctr"/>
                </a:tc>
                <a:tc>
                  <a:txBody>
                    <a:bodyPr/>
                    <a:lstStyle/>
                    <a:p>
                      <a:pPr algn="ctr" fontAlgn="ctr"/>
                      <a:r>
                        <a:rPr lang="fr-FR" sz="900" b="0" i="0" u="none" strike="noStrike">
                          <a:solidFill>
                            <a:srgbClr val="000080"/>
                          </a:solidFill>
                          <a:effectLst/>
                          <a:latin typeface="+mj-lt"/>
                        </a:rPr>
                        <a:t>17</a:t>
                      </a:r>
                    </a:p>
                  </a:txBody>
                  <a:tcPr marL="6350" marR="6350" marT="6350" marB="0" anchor="ctr"/>
                </a:tc>
                <a:tc>
                  <a:txBody>
                    <a:bodyPr/>
                    <a:lstStyle/>
                    <a:p>
                      <a:pPr algn="ctr" fontAlgn="ctr"/>
                      <a:r>
                        <a:rPr lang="fr-FR" sz="900" b="0" i="0" u="none" strike="noStrike">
                          <a:solidFill>
                            <a:srgbClr val="000080"/>
                          </a:solidFill>
                          <a:effectLst/>
                          <a:latin typeface="+mj-lt"/>
                        </a:rPr>
                        <a:t>68</a:t>
                      </a:r>
                    </a:p>
                  </a:txBody>
                  <a:tcPr marL="6350" marR="6350" marT="6350" marB="0" anchor="ctr"/>
                </a:tc>
                <a:tc>
                  <a:txBody>
                    <a:bodyPr/>
                    <a:lstStyle/>
                    <a:p>
                      <a:pPr algn="ctr" fontAlgn="ctr"/>
                      <a:r>
                        <a:rPr lang="fr-FR" sz="900" b="0" i="0" u="none" strike="noStrike" dirty="0">
                          <a:solidFill>
                            <a:srgbClr val="000080"/>
                          </a:solidFill>
                          <a:effectLst/>
                          <a:latin typeface="+mj-lt"/>
                        </a:rPr>
                        <a:t>71</a:t>
                      </a:r>
                    </a:p>
                  </a:txBody>
                  <a:tcPr marL="6350" marR="6350" marT="6350" marB="0" anchor="ctr"/>
                </a:tc>
                <a:tc>
                  <a:txBody>
                    <a:bodyPr/>
                    <a:lstStyle/>
                    <a:p>
                      <a:pPr algn="ctr" fontAlgn="ctr"/>
                      <a:r>
                        <a:rPr lang="fr-FR" sz="900" b="0" i="0" u="none" strike="noStrike" dirty="0">
                          <a:solidFill>
                            <a:srgbClr val="000080"/>
                          </a:solidFill>
                          <a:effectLst/>
                          <a:latin typeface="+mj-lt"/>
                        </a:rPr>
                        <a:t>77</a:t>
                      </a:r>
                    </a:p>
                  </a:txBody>
                  <a:tcPr marL="6350" marR="6350" marT="6350" marB="0" anchor="ctr"/>
                </a:tc>
                <a:tc>
                  <a:txBody>
                    <a:bodyPr/>
                    <a:lstStyle/>
                    <a:p>
                      <a:pPr algn="ctr" fontAlgn="ctr"/>
                      <a:r>
                        <a:rPr lang="fr-FR" sz="900" b="0" i="0" u="none" strike="noStrike">
                          <a:solidFill>
                            <a:srgbClr val="000080"/>
                          </a:solidFill>
                          <a:effectLst/>
                          <a:latin typeface="+mj-lt"/>
                        </a:rPr>
                        <a:t>11</a:t>
                      </a:r>
                    </a:p>
                  </a:txBody>
                  <a:tcPr marL="6350" marR="6350" marT="6350" marB="0" anchor="ctr"/>
                </a:tc>
                <a:tc>
                  <a:txBody>
                    <a:bodyPr/>
                    <a:lstStyle/>
                    <a:p>
                      <a:pPr algn="ctr" fontAlgn="ctr"/>
                      <a:r>
                        <a:rPr lang="fr-FR" sz="900" b="0" i="0" u="none" strike="noStrike">
                          <a:solidFill>
                            <a:srgbClr val="000080"/>
                          </a:solidFill>
                          <a:effectLst/>
                          <a:latin typeface="+mj-lt"/>
                        </a:rPr>
                        <a:t>84</a:t>
                      </a:r>
                    </a:p>
                  </a:txBody>
                  <a:tcPr marL="6350" marR="6350" marT="6350" marB="0" anchor="ctr"/>
                </a:tc>
                <a:tc>
                  <a:txBody>
                    <a:bodyPr/>
                    <a:lstStyle/>
                    <a:p>
                      <a:pPr algn="ctr" fontAlgn="ctr"/>
                      <a:r>
                        <a:rPr lang="fr-FR" sz="900" b="0" i="0" u="none" strike="noStrike">
                          <a:solidFill>
                            <a:srgbClr val="000080"/>
                          </a:solidFill>
                          <a:effectLst/>
                          <a:latin typeface="+mj-lt"/>
                        </a:rPr>
                        <a:t>41</a:t>
                      </a:r>
                    </a:p>
                  </a:txBody>
                  <a:tcPr marL="6350" marR="6350" marT="6350" marB="0" anchor="ctr"/>
                </a:tc>
              </a:tr>
              <a:tr h="27990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j-lt"/>
                          <a:ea typeface="+mn-ea"/>
                          <a:cs typeface="+mn-cs"/>
                        </a:rPr>
                        <a:t>Twitter</a:t>
                      </a:r>
                    </a:p>
                  </a:txBody>
                  <a:tcPr marL="6350" marR="6350" marT="6350" marB="0" anchor="ctr"/>
                </a:tc>
                <a:tc>
                  <a:txBody>
                    <a:bodyPr/>
                    <a:lstStyle/>
                    <a:p>
                      <a:pPr algn="ctr" fontAlgn="ctr"/>
                      <a:r>
                        <a:rPr lang="fr-FR" sz="1100" b="1" i="0" u="none" strike="noStrike" dirty="0">
                          <a:solidFill>
                            <a:srgbClr val="000080"/>
                          </a:solidFill>
                          <a:effectLst/>
                          <a:latin typeface="+mj-lt"/>
                        </a:rPr>
                        <a:t>21</a:t>
                      </a:r>
                    </a:p>
                  </a:txBody>
                  <a:tcPr marL="6350" marR="6350" marT="6350" marB="0" anchor="ctr"/>
                </a:tc>
                <a:tc>
                  <a:txBody>
                    <a:bodyPr/>
                    <a:lstStyle/>
                    <a:p>
                      <a:pPr algn="ctr" fontAlgn="ctr"/>
                      <a:r>
                        <a:rPr lang="fr-FR" sz="900" b="0" i="0" u="none" strike="noStrike">
                          <a:solidFill>
                            <a:srgbClr val="000080"/>
                          </a:solidFill>
                          <a:effectLst/>
                          <a:latin typeface="+mj-lt"/>
                        </a:rPr>
                        <a:t>13</a:t>
                      </a:r>
                    </a:p>
                  </a:txBody>
                  <a:tcPr marL="6350" marR="6350" marT="6350" marB="0" anchor="ctr"/>
                </a:tc>
                <a:tc>
                  <a:txBody>
                    <a:bodyPr/>
                    <a:lstStyle/>
                    <a:p>
                      <a:pPr algn="ctr" fontAlgn="ctr"/>
                      <a:r>
                        <a:rPr lang="fr-FR" sz="900" b="0" i="0" u="none" strike="noStrike">
                          <a:solidFill>
                            <a:srgbClr val="000080"/>
                          </a:solidFill>
                          <a:effectLst/>
                          <a:latin typeface="+mj-lt"/>
                        </a:rPr>
                        <a:t>17</a:t>
                      </a:r>
                    </a:p>
                  </a:txBody>
                  <a:tcPr marL="6350" marR="6350" marT="6350" marB="0" anchor="ctr"/>
                </a:tc>
                <a:tc>
                  <a:txBody>
                    <a:bodyPr/>
                    <a:lstStyle/>
                    <a:p>
                      <a:pPr algn="ctr" fontAlgn="ctr"/>
                      <a:r>
                        <a:rPr lang="fr-FR" sz="900" b="0" i="0" u="none" strike="noStrike">
                          <a:solidFill>
                            <a:srgbClr val="000080"/>
                          </a:solidFill>
                          <a:effectLst/>
                          <a:latin typeface="+mj-lt"/>
                        </a:rPr>
                        <a:t>10</a:t>
                      </a:r>
                    </a:p>
                  </a:txBody>
                  <a:tcPr marL="6350" marR="6350" marT="6350" marB="0" anchor="ctr"/>
                </a:tc>
                <a:tc>
                  <a:txBody>
                    <a:bodyPr/>
                    <a:lstStyle/>
                    <a:p>
                      <a:pPr algn="ctr" fontAlgn="ctr"/>
                      <a:r>
                        <a:rPr lang="fr-FR" sz="900" b="0" i="0" u="none" strike="noStrike">
                          <a:solidFill>
                            <a:srgbClr val="000080"/>
                          </a:solidFill>
                          <a:effectLst/>
                          <a:latin typeface="+mj-lt"/>
                        </a:rPr>
                        <a:t>9</a:t>
                      </a:r>
                    </a:p>
                  </a:txBody>
                  <a:tcPr marL="6350" marR="6350" marT="6350" marB="0" anchor="ctr"/>
                </a:tc>
                <a:tc>
                  <a:txBody>
                    <a:bodyPr/>
                    <a:lstStyle/>
                    <a:p>
                      <a:pPr algn="ctr" fontAlgn="ctr"/>
                      <a:r>
                        <a:rPr lang="fr-FR" sz="900" b="0" i="0" u="none" strike="noStrike">
                          <a:solidFill>
                            <a:srgbClr val="000080"/>
                          </a:solidFill>
                          <a:effectLst/>
                          <a:latin typeface="+mj-lt"/>
                        </a:rPr>
                        <a:t>16</a:t>
                      </a:r>
                    </a:p>
                  </a:txBody>
                  <a:tcPr marL="6350" marR="6350" marT="6350" marB="0" anchor="ctr"/>
                </a:tc>
                <a:tc>
                  <a:txBody>
                    <a:bodyPr/>
                    <a:lstStyle/>
                    <a:p>
                      <a:pPr algn="ctr" fontAlgn="ctr"/>
                      <a:r>
                        <a:rPr lang="fr-FR" sz="900" b="0" i="0" u="none" strike="noStrike">
                          <a:solidFill>
                            <a:srgbClr val="000080"/>
                          </a:solidFill>
                          <a:effectLst/>
                          <a:latin typeface="+mj-lt"/>
                        </a:rPr>
                        <a:t>22</a:t>
                      </a:r>
                    </a:p>
                  </a:txBody>
                  <a:tcPr marL="6350" marR="6350" marT="6350" marB="0" anchor="ctr"/>
                </a:tc>
                <a:tc>
                  <a:txBody>
                    <a:bodyPr/>
                    <a:lstStyle/>
                    <a:p>
                      <a:pPr algn="ctr" fontAlgn="ctr"/>
                      <a:r>
                        <a:rPr lang="fr-FR" sz="900" b="0" i="0" u="none" strike="noStrike" dirty="0">
                          <a:solidFill>
                            <a:srgbClr val="000080"/>
                          </a:solidFill>
                          <a:effectLst/>
                          <a:latin typeface="+mj-lt"/>
                        </a:rPr>
                        <a:t>17</a:t>
                      </a:r>
                    </a:p>
                  </a:txBody>
                  <a:tcPr marL="6350" marR="6350" marT="6350" marB="0" anchor="ctr"/>
                </a:tc>
                <a:tc>
                  <a:txBody>
                    <a:bodyPr/>
                    <a:lstStyle/>
                    <a:p>
                      <a:pPr algn="ctr" fontAlgn="ctr"/>
                      <a:r>
                        <a:rPr lang="fr-FR" sz="900" b="0" i="0" u="none" strike="noStrike">
                          <a:solidFill>
                            <a:srgbClr val="000080"/>
                          </a:solidFill>
                          <a:effectLst/>
                          <a:latin typeface="+mj-lt"/>
                        </a:rPr>
                        <a:t>28</a:t>
                      </a:r>
                    </a:p>
                  </a:txBody>
                  <a:tcPr marL="6350" marR="6350" marT="6350" marB="0" anchor="ctr"/>
                </a:tc>
                <a:tc>
                  <a:txBody>
                    <a:bodyPr/>
                    <a:lstStyle/>
                    <a:p>
                      <a:pPr algn="ctr" fontAlgn="ctr"/>
                      <a:r>
                        <a:rPr lang="fr-FR" sz="900" b="0" i="0" u="none" strike="noStrike" dirty="0">
                          <a:solidFill>
                            <a:srgbClr val="000080"/>
                          </a:solidFill>
                          <a:effectLst/>
                          <a:latin typeface="+mj-lt"/>
                        </a:rPr>
                        <a:t>21</a:t>
                      </a:r>
                    </a:p>
                  </a:txBody>
                  <a:tcPr marL="6350" marR="6350" marT="6350" marB="0" anchor="ctr"/>
                </a:tc>
                <a:tc>
                  <a:txBody>
                    <a:bodyPr/>
                    <a:lstStyle/>
                    <a:p>
                      <a:pPr algn="ctr" fontAlgn="ctr"/>
                      <a:r>
                        <a:rPr lang="fr-FR" sz="900" b="0" i="0" u="none" strike="noStrike" dirty="0">
                          <a:solidFill>
                            <a:srgbClr val="000080"/>
                          </a:solidFill>
                          <a:effectLst/>
                          <a:latin typeface="+mj-lt"/>
                        </a:rPr>
                        <a:t>18</a:t>
                      </a:r>
                    </a:p>
                  </a:txBody>
                  <a:tcPr marL="6350" marR="6350" marT="6350" marB="0" anchor="ctr"/>
                </a:tc>
                <a:tc>
                  <a:txBody>
                    <a:bodyPr/>
                    <a:lstStyle/>
                    <a:p>
                      <a:pPr algn="ctr" fontAlgn="ctr"/>
                      <a:r>
                        <a:rPr lang="fr-FR" sz="900" b="0" i="0" u="none" strike="noStrike">
                          <a:solidFill>
                            <a:srgbClr val="000080"/>
                          </a:solidFill>
                          <a:effectLst/>
                          <a:latin typeface="+mj-lt"/>
                        </a:rPr>
                        <a:t>41</a:t>
                      </a:r>
                    </a:p>
                  </a:txBody>
                  <a:tcPr marL="6350" marR="6350" marT="6350" marB="0" anchor="ctr"/>
                </a:tc>
                <a:tc>
                  <a:txBody>
                    <a:bodyPr/>
                    <a:lstStyle/>
                    <a:p>
                      <a:pPr algn="ctr" fontAlgn="ctr"/>
                      <a:r>
                        <a:rPr lang="fr-FR" sz="900" b="0" i="0" u="none" strike="noStrike">
                          <a:solidFill>
                            <a:srgbClr val="000080"/>
                          </a:solidFill>
                          <a:effectLst/>
                          <a:latin typeface="+mj-lt"/>
                        </a:rPr>
                        <a:t>37</a:t>
                      </a:r>
                    </a:p>
                  </a:txBody>
                  <a:tcPr marL="6350" marR="6350" marT="6350" marB="0" anchor="ctr"/>
                </a:tc>
              </a:tr>
              <a:tr h="27990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j-lt"/>
                          <a:ea typeface="+mn-ea"/>
                          <a:cs typeface="+mn-cs"/>
                        </a:rPr>
                        <a:t>Instagram</a:t>
                      </a:r>
                    </a:p>
                  </a:txBody>
                  <a:tcPr marL="6350" marR="6350" marT="6350" marB="0" anchor="ctr"/>
                </a:tc>
                <a:tc>
                  <a:txBody>
                    <a:bodyPr/>
                    <a:lstStyle/>
                    <a:p>
                      <a:pPr algn="ctr" fontAlgn="ctr"/>
                      <a:r>
                        <a:rPr lang="fr-FR" sz="1100" b="1" i="0" u="none" strike="noStrike" dirty="0">
                          <a:solidFill>
                            <a:srgbClr val="000080"/>
                          </a:solidFill>
                          <a:effectLst/>
                          <a:latin typeface="+mj-lt"/>
                        </a:rPr>
                        <a:t>20</a:t>
                      </a:r>
                    </a:p>
                  </a:txBody>
                  <a:tcPr marL="6350" marR="6350" marT="6350" marB="0" anchor="ctr"/>
                </a:tc>
                <a:tc>
                  <a:txBody>
                    <a:bodyPr/>
                    <a:lstStyle/>
                    <a:p>
                      <a:pPr algn="ctr" fontAlgn="ctr"/>
                      <a:r>
                        <a:rPr lang="fr-FR" sz="900" b="0" i="0" u="none" strike="noStrike">
                          <a:solidFill>
                            <a:srgbClr val="000080"/>
                          </a:solidFill>
                          <a:effectLst/>
                          <a:latin typeface="+mj-lt"/>
                        </a:rPr>
                        <a:t>20</a:t>
                      </a:r>
                    </a:p>
                  </a:txBody>
                  <a:tcPr marL="6350" marR="6350" marT="6350" marB="0" anchor="ctr"/>
                </a:tc>
                <a:tc>
                  <a:txBody>
                    <a:bodyPr/>
                    <a:lstStyle/>
                    <a:p>
                      <a:pPr algn="ctr" fontAlgn="ctr"/>
                      <a:r>
                        <a:rPr lang="fr-FR" sz="900" b="0" i="0" u="none" strike="noStrike">
                          <a:solidFill>
                            <a:srgbClr val="000080"/>
                          </a:solidFill>
                          <a:effectLst/>
                          <a:latin typeface="+mj-lt"/>
                        </a:rPr>
                        <a:t>16</a:t>
                      </a:r>
                    </a:p>
                  </a:txBody>
                  <a:tcPr marL="6350" marR="6350" marT="6350" marB="0" anchor="ctr"/>
                </a:tc>
                <a:tc>
                  <a:txBody>
                    <a:bodyPr/>
                    <a:lstStyle/>
                    <a:p>
                      <a:pPr algn="ctr" fontAlgn="ctr"/>
                      <a:r>
                        <a:rPr lang="fr-FR" sz="900" b="0" i="0" u="none" strike="noStrike">
                          <a:solidFill>
                            <a:srgbClr val="000080"/>
                          </a:solidFill>
                          <a:effectLst/>
                          <a:latin typeface="+mj-lt"/>
                        </a:rPr>
                        <a:t>10</a:t>
                      </a:r>
                    </a:p>
                  </a:txBody>
                  <a:tcPr marL="6350" marR="6350" marT="6350" marB="0" anchor="ctr"/>
                </a:tc>
                <a:tc>
                  <a:txBody>
                    <a:bodyPr/>
                    <a:lstStyle/>
                    <a:p>
                      <a:pPr algn="ctr" fontAlgn="ctr"/>
                      <a:r>
                        <a:rPr lang="fr-FR" sz="900" b="0" i="0" u="none" strike="noStrike">
                          <a:solidFill>
                            <a:srgbClr val="000080"/>
                          </a:solidFill>
                          <a:effectLst/>
                          <a:latin typeface="+mj-lt"/>
                        </a:rPr>
                        <a:t>23</a:t>
                      </a:r>
                    </a:p>
                  </a:txBody>
                  <a:tcPr marL="6350" marR="6350" marT="6350" marB="0" anchor="ctr"/>
                </a:tc>
                <a:tc>
                  <a:txBody>
                    <a:bodyPr/>
                    <a:lstStyle/>
                    <a:p>
                      <a:pPr algn="ctr" fontAlgn="ctr"/>
                      <a:r>
                        <a:rPr lang="fr-FR" sz="900" b="0" i="0" u="none" strike="noStrike">
                          <a:solidFill>
                            <a:srgbClr val="000080"/>
                          </a:solidFill>
                          <a:effectLst/>
                          <a:latin typeface="+mj-lt"/>
                        </a:rPr>
                        <a:t>26</a:t>
                      </a:r>
                    </a:p>
                  </a:txBody>
                  <a:tcPr marL="6350" marR="6350" marT="6350" marB="0" anchor="ctr"/>
                </a:tc>
                <a:tc>
                  <a:txBody>
                    <a:bodyPr/>
                    <a:lstStyle/>
                    <a:p>
                      <a:pPr algn="ctr" fontAlgn="ctr"/>
                      <a:r>
                        <a:rPr lang="fr-FR" sz="900" b="0" i="0" u="none" strike="noStrike">
                          <a:solidFill>
                            <a:srgbClr val="000080"/>
                          </a:solidFill>
                          <a:effectLst/>
                          <a:latin typeface="+mj-lt"/>
                        </a:rPr>
                        <a:t>15</a:t>
                      </a:r>
                    </a:p>
                  </a:txBody>
                  <a:tcPr marL="6350" marR="6350" marT="6350" marB="0" anchor="ctr"/>
                </a:tc>
                <a:tc>
                  <a:txBody>
                    <a:bodyPr/>
                    <a:lstStyle/>
                    <a:p>
                      <a:pPr algn="ctr" fontAlgn="ctr"/>
                      <a:r>
                        <a:rPr lang="fr-FR" sz="900" b="0" i="0" u="none" strike="noStrike">
                          <a:solidFill>
                            <a:srgbClr val="000080"/>
                          </a:solidFill>
                          <a:effectLst/>
                          <a:latin typeface="+mj-lt"/>
                        </a:rPr>
                        <a:t>19</a:t>
                      </a:r>
                    </a:p>
                  </a:txBody>
                  <a:tcPr marL="6350" marR="6350" marT="6350" marB="0" anchor="ctr"/>
                </a:tc>
                <a:tc>
                  <a:txBody>
                    <a:bodyPr/>
                    <a:lstStyle/>
                    <a:p>
                      <a:pPr algn="ctr" fontAlgn="ctr"/>
                      <a:r>
                        <a:rPr lang="fr-FR" sz="900" b="0" i="0" u="none" strike="noStrike">
                          <a:solidFill>
                            <a:srgbClr val="000080"/>
                          </a:solidFill>
                          <a:effectLst/>
                          <a:latin typeface="+mj-lt"/>
                        </a:rPr>
                        <a:t>26</a:t>
                      </a:r>
                    </a:p>
                  </a:txBody>
                  <a:tcPr marL="6350" marR="6350" marT="6350" marB="0" anchor="ctr"/>
                </a:tc>
                <a:tc>
                  <a:txBody>
                    <a:bodyPr/>
                    <a:lstStyle/>
                    <a:p>
                      <a:pPr algn="ctr" fontAlgn="ctr"/>
                      <a:r>
                        <a:rPr lang="fr-FR" sz="900" b="0" i="0" u="none" strike="noStrike">
                          <a:solidFill>
                            <a:srgbClr val="000080"/>
                          </a:solidFill>
                          <a:effectLst/>
                          <a:latin typeface="+mj-lt"/>
                        </a:rPr>
                        <a:t>18</a:t>
                      </a:r>
                    </a:p>
                  </a:txBody>
                  <a:tcPr marL="6350" marR="6350" marT="6350" marB="0" anchor="ctr"/>
                </a:tc>
                <a:tc>
                  <a:txBody>
                    <a:bodyPr/>
                    <a:lstStyle/>
                    <a:p>
                      <a:pPr algn="ctr" fontAlgn="ctr"/>
                      <a:r>
                        <a:rPr lang="fr-FR" sz="900" b="0" i="0" u="none" strike="noStrike" dirty="0">
                          <a:solidFill>
                            <a:srgbClr val="000080"/>
                          </a:solidFill>
                          <a:effectLst/>
                          <a:latin typeface="+mj-lt"/>
                        </a:rPr>
                        <a:t>16</a:t>
                      </a:r>
                    </a:p>
                  </a:txBody>
                  <a:tcPr marL="6350" marR="6350" marT="6350" marB="0" anchor="ctr"/>
                </a:tc>
                <a:tc>
                  <a:txBody>
                    <a:bodyPr/>
                    <a:lstStyle/>
                    <a:p>
                      <a:pPr algn="ctr" fontAlgn="ctr"/>
                      <a:r>
                        <a:rPr lang="fr-FR" sz="900" b="0" i="0" u="none" strike="noStrike">
                          <a:solidFill>
                            <a:srgbClr val="000080"/>
                          </a:solidFill>
                          <a:effectLst/>
                          <a:latin typeface="+mj-lt"/>
                        </a:rPr>
                        <a:t>28</a:t>
                      </a:r>
                    </a:p>
                  </a:txBody>
                  <a:tcPr marL="6350" marR="6350" marT="6350" marB="0" anchor="ctr"/>
                </a:tc>
                <a:tc>
                  <a:txBody>
                    <a:bodyPr/>
                    <a:lstStyle/>
                    <a:p>
                      <a:pPr algn="ctr" fontAlgn="ctr"/>
                      <a:r>
                        <a:rPr lang="fr-FR" sz="900" b="0" i="0" u="none" strike="noStrike">
                          <a:solidFill>
                            <a:srgbClr val="000080"/>
                          </a:solidFill>
                          <a:effectLst/>
                          <a:latin typeface="+mj-lt"/>
                        </a:rPr>
                        <a:t>24</a:t>
                      </a:r>
                    </a:p>
                  </a:txBody>
                  <a:tcPr marL="6350" marR="6350" marT="6350" marB="0" anchor="ctr"/>
                </a:tc>
              </a:tr>
              <a:tr h="27990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j-lt"/>
                          <a:ea typeface="+mn-ea"/>
                          <a:cs typeface="+mn-cs"/>
                        </a:rPr>
                        <a:t>LinkedIn</a:t>
                      </a:r>
                    </a:p>
                  </a:txBody>
                  <a:tcPr marL="6350" marR="6350" marT="6350" marB="0" anchor="ctr"/>
                </a:tc>
                <a:tc>
                  <a:txBody>
                    <a:bodyPr/>
                    <a:lstStyle/>
                    <a:p>
                      <a:pPr algn="ctr" fontAlgn="ctr"/>
                      <a:r>
                        <a:rPr lang="fr-FR" sz="1100" b="1" i="0" u="none" strike="noStrike" dirty="0">
                          <a:solidFill>
                            <a:srgbClr val="000080"/>
                          </a:solidFill>
                          <a:effectLst/>
                          <a:latin typeface="+mj-lt"/>
                        </a:rPr>
                        <a:t>20</a:t>
                      </a:r>
                    </a:p>
                  </a:txBody>
                  <a:tcPr marL="6350" marR="6350" marT="6350" marB="0" anchor="ctr"/>
                </a:tc>
                <a:tc>
                  <a:txBody>
                    <a:bodyPr/>
                    <a:lstStyle/>
                    <a:p>
                      <a:pPr algn="ctr" fontAlgn="ctr"/>
                      <a:r>
                        <a:rPr lang="fr-FR" sz="900" b="0" i="0" u="none" strike="noStrike">
                          <a:solidFill>
                            <a:srgbClr val="000080"/>
                          </a:solidFill>
                          <a:effectLst/>
                          <a:latin typeface="+mj-lt"/>
                        </a:rPr>
                        <a:t>9</a:t>
                      </a:r>
                    </a:p>
                  </a:txBody>
                  <a:tcPr marL="6350" marR="6350" marT="6350" marB="0" anchor="ctr"/>
                </a:tc>
                <a:tc>
                  <a:txBody>
                    <a:bodyPr/>
                    <a:lstStyle/>
                    <a:p>
                      <a:pPr algn="ctr" fontAlgn="ctr"/>
                      <a:r>
                        <a:rPr lang="fr-FR" sz="900" b="0" i="0" u="none" strike="noStrike">
                          <a:solidFill>
                            <a:srgbClr val="000080"/>
                          </a:solidFill>
                          <a:effectLst/>
                          <a:latin typeface="+mj-lt"/>
                        </a:rPr>
                        <a:t>21</a:t>
                      </a:r>
                    </a:p>
                  </a:txBody>
                  <a:tcPr marL="6350" marR="6350" marT="6350" marB="0" anchor="ctr"/>
                </a:tc>
                <a:tc>
                  <a:txBody>
                    <a:bodyPr/>
                    <a:lstStyle/>
                    <a:p>
                      <a:pPr algn="ctr" fontAlgn="ctr"/>
                      <a:r>
                        <a:rPr lang="fr-FR" sz="900" b="0" i="0" u="none" strike="noStrike">
                          <a:solidFill>
                            <a:srgbClr val="000080"/>
                          </a:solidFill>
                          <a:effectLst/>
                          <a:latin typeface="+mj-lt"/>
                        </a:rPr>
                        <a:t>11</a:t>
                      </a:r>
                    </a:p>
                  </a:txBody>
                  <a:tcPr marL="6350" marR="6350" marT="6350" marB="0" anchor="ctr"/>
                </a:tc>
                <a:tc>
                  <a:txBody>
                    <a:bodyPr/>
                    <a:lstStyle/>
                    <a:p>
                      <a:pPr algn="ctr" fontAlgn="ctr"/>
                      <a:r>
                        <a:rPr lang="fr-FR" sz="900" b="0" i="0" u="none" strike="noStrike">
                          <a:solidFill>
                            <a:srgbClr val="000080"/>
                          </a:solidFill>
                          <a:effectLst/>
                          <a:latin typeface="+mj-lt"/>
                        </a:rPr>
                        <a:t>30</a:t>
                      </a:r>
                    </a:p>
                  </a:txBody>
                  <a:tcPr marL="6350" marR="6350" marT="6350" marB="0" anchor="ctr"/>
                </a:tc>
                <a:tc>
                  <a:txBody>
                    <a:bodyPr/>
                    <a:lstStyle/>
                    <a:p>
                      <a:pPr algn="ctr" fontAlgn="ctr"/>
                      <a:r>
                        <a:rPr lang="fr-FR" sz="900" b="0" i="0" u="none" strike="noStrike">
                          <a:solidFill>
                            <a:srgbClr val="000080"/>
                          </a:solidFill>
                          <a:effectLst/>
                          <a:latin typeface="+mj-lt"/>
                        </a:rPr>
                        <a:t>14</a:t>
                      </a:r>
                    </a:p>
                  </a:txBody>
                  <a:tcPr marL="6350" marR="6350" marT="6350" marB="0" anchor="ctr"/>
                </a:tc>
                <a:tc>
                  <a:txBody>
                    <a:bodyPr/>
                    <a:lstStyle/>
                    <a:p>
                      <a:pPr algn="ctr" fontAlgn="ctr"/>
                      <a:r>
                        <a:rPr lang="fr-FR" sz="900" b="0" i="0" u="none" strike="noStrike">
                          <a:solidFill>
                            <a:srgbClr val="000080"/>
                          </a:solidFill>
                          <a:effectLst/>
                          <a:latin typeface="+mj-lt"/>
                        </a:rPr>
                        <a:t>23</a:t>
                      </a:r>
                    </a:p>
                  </a:txBody>
                  <a:tcPr marL="6350" marR="6350" marT="6350" marB="0" anchor="ctr"/>
                </a:tc>
                <a:tc>
                  <a:txBody>
                    <a:bodyPr/>
                    <a:lstStyle/>
                    <a:p>
                      <a:pPr algn="ctr" fontAlgn="ctr"/>
                      <a:r>
                        <a:rPr lang="fr-FR" sz="900" b="0" i="0" u="none" strike="noStrike">
                          <a:solidFill>
                            <a:srgbClr val="000080"/>
                          </a:solidFill>
                          <a:effectLst/>
                          <a:latin typeface="+mj-lt"/>
                        </a:rPr>
                        <a:t>13</a:t>
                      </a:r>
                    </a:p>
                  </a:txBody>
                  <a:tcPr marL="6350" marR="6350" marT="6350" marB="0" anchor="ctr"/>
                </a:tc>
                <a:tc>
                  <a:txBody>
                    <a:bodyPr/>
                    <a:lstStyle/>
                    <a:p>
                      <a:pPr algn="ctr" fontAlgn="ctr"/>
                      <a:r>
                        <a:rPr lang="fr-FR" sz="900" b="0" i="0" u="none" strike="noStrike">
                          <a:solidFill>
                            <a:srgbClr val="000080"/>
                          </a:solidFill>
                          <a:effectLst/>
                          <a:latin typeface="+mj-lt"/>
                        </a:rPr>
                        <a:t>21</a:t>
                      </a:r>
                    </a:p>
                  </a:txBody>
                  <a:tcPr marL="6350" marR="6350" marT="6350" marB="0" anchor="ctr"/>
                </a:tc>
                <a:tc>
                  <a:txBody>
                    <a:bodyPr/>
                    <a:lstStyle/>
                    <a:p>
                      <a:pPr algn="ctr" fontAlgn="ctr"/>
                      <a:r>
                        <a:rPr lang="fr-FR" sz="900" b="0" i="0" u="none" strike="noStrike">
                          <a:solidFill>
                            <a:srgbClr val="000080"/>
                          </a:solidFill>
                          <a:effectLst/>
                          <a:latin typeface="+mj-lt"/>
                        </a:rPr>
                        <a:t>40</a:t>
                      </a:r>
                    </a:p>
                  </a:txBody>
                  <a:tcPr marL="6350" marR="6350" marT="6350" marB="0" anchor="ctr"/>
                </a:tc>
                <a:tc>
                  <a:txBody>
                    <a:bodyPr/>
                    <a:lstStyle/>
                    <a:p>
                      <a:pPr algn="ctr" fontAlgn="ctr"/>
                      <a:r>
                        <a:rPr lang="fr-FR" sz="900" b="0" i="0" u="none" strike="noStrike" dirty="0">
                          <a:solidFill>
                            <a:srgbClr val="000080"/>
                          </a:solidFill>
                          <a:effectLst/>
                          <a:latin typeface="+mj-lt"/>
                        </a:rPr>
                        <a:t>8</a:t>
                      </a:r>
                    </a:p>
                  </a:txBody>
                  <a:tcPr marL="6350" marR="6350" marT="6350" marB="0" anchor="ctr"/>
                </a:tc>
                <a:tc>
                  <a:txBody>
                    <a:bodyPr/>
                    <a:lstStyle/>
                    <a:p>
                      <a:pPr algn="ctr" fontAlgn="ctr"/>
                      <a:r>
                        <a:rPr lang="fr-FR" sz="900" b="0" i="0" u="none" strike="noStrike" dirty="0">
                          <a:solidFill>
                            <a:srgbClr val="000080"/>
                          </a:solidFill>
                          <a:effectLst/>
                          <a:latin typeface="+mj-lt"/>
                        </a:rPr>
                        <a:t>22</a:t>
                      </a:r>
                    </a:p>
                  </a:txBody>
                  <a:tcPr marL="6350" marR="6350" marT="6350" marB="0" anchor="ctr"/>
                </a:tc>
                <a:tc>
                  <a:txBody>
                    <a:bodyPr/>
                    <a:lstStyle/>
                    <a:p>
                      <a:pPr algn="ctr" fontAlgn="ctr"/>
                      <a:r>
                        <a:rPr lang="fr-FR" sz="900" b="0" i="0" u="none" strike="noStrike">
                          <a:solidFill>
                            <a:srgbClr val="000080"/>
                          </a:solidFill>
                          <a:effectLst/>
                          <a:latin typeface="+mj-lt"/>
                        </a:rPr>
                        <a:t>19</a:t>
                      </a:r>
                    </a:p>
                  </a:txBody>
                  <a:tcPr marL="6350" marR="6350" marT="6350" marB="0" anchor="ctr"/>
                </a:tc>
              </a:tr>
              <a:tr h="27990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j-lt"/>
                          <a:ea typeface="+mn-ea"/>
                          <a:cs typeface="+mn-cs"/>
                        </a:rPr>
                        <a:t>Snapchat</a:t>
                      </a:r>
                    </a:p>
                  </a:txBody>
                  <a:tcPr marL="6350" marR="6350" marT="6350" marB="0" anchor="ctr"/>
                </a:tc>
                <a:tc>
                  <a:txBody>
                    <a:bodyPr/>
                    <a:lstStyle/>
                    <a:p>
                      <a:pPr algn="ctr" fontAlgn="ctr"/>
                      <a:r>
                        <a:rPr lang="fr-FR" sz="1100" b="1" i="0" u="none" strike="noStrike" dirty="0">
                          <a:solidFill>
                            <a:srgbClr val="000080"/>
                          </a:solidFill>
                          <a:effectLst/>
                          <a:latin typeface="+mj-lt"/>
                        </a:rPr>
                        <a:t>9</a:t>
                      </a:r>
                    </a:p>
                  </a:txBody>
                  <a:tcPr marL="6350" marR="6350" marT="6350" marB="0" anchor="ctr"/>
                </a:tc>
                <a:tc>
                  <a:txBody>
                    <a:bodyPr/>
                    <a:lstStyle/>
                    <a:p>
                      <a:pPr algn="ctr" fontAlgn="ctr"/>
                      <a:r>
                        <a:rPr lang="fr-FR" sz="900" b="0" i="0" u="none" strike="noStrike">
                          <a:solidFill>
                            <a:srgbClr val="000080"/>
                          </a:solidFill>
                          <a:effectLst/>
                          <a:latin typeface="+mj-lt"/>
                        </a:rPr>
                        <a:t>6</a:t>
                      </a:r>
                    </a:p>
                  </a:txBody>
                  <a:tcPr marL="6350" marR="6350" marT="6350" marB="0" anchor="ctr"/>
                </a:tc>
                <a:tc>
                  <a:txBody>
                    <a:bodyPr/>
                    <a:lstStyle/>
                    <a:p>
                      <a:pPr algn="ctr" fontAlgn="ctr"/>
                      <a:r>
                        <a:rPr lang="fr-FR" sz="900" b="0" i="0" u="none" strike="noStrike">
                          <a:solidFill>
                            <a:srgbClr val="000080"/>
                          </a:solidFill>
                          <a:effectLst/>
                          <a:latin typeface="+mj-lt"/>
                        </a:rPr>
                        <a:t>13</a:t>
                      </a:r>
                    </a:p>
                  </a:txBody>
                  <a:tcPr marL="6350" marR="6350" marT="6350" marB="0" anchor="ctr"/>
                </a:tc>
                <a:tc>
                  <a:txBody>
                    <a:bodyPr/>
                    <a:lstStyle/>
                    <a:p>
                      <a:pPr algn="ctr" fontAlgn="ctr"/>
                      <a:r>
                        <a:rPr lang="fr-FR" sz="900" b="0" i="0" u="none" strike="noStrike">
                          <a:solidFill>
                            <a:srgbClr val="000080"/>
                          </a:solidFill>
                          <a:effectLst/>
                          <a:latin typeface="+mj-lt"/>
                        </a:rPr>
                        <a:t>2</a:t>
                      </a:r>
                    </a:p>
                  </a:txBody>
                  <a:tcPr marL="6350" marR="6350" marT="6350" marB="0" anchor="ctr"/>
                </a:tc>
                <a:tc>
                  <a:txBody>
                    <a:bodyPr/>
                    <a:lstStyle/>
                    <a:p>
                      <a:pPr algn="ctr" fontAlgn="ctr"/>
                      <a:r>
                        <a:rPr lang="fr-FR" sz="900" b="0" i="0" u="none" strike="noStrike">
                          <a:solidFill>
                            <a:srgbClr val="000080"/>
                          </a:solidFill>
                          <a:effectLst/>
                          <a:latin typeface="+mj-lt"/>
                        </a:rPr>
                        <a:t>23</a:t>
                      </a:r>
                    </a:p>
                  </a:txBody>
                  <a:tcPr marL="6350" marR="6350" marT="6350" marB="0" anchor="ctr"/>
                </a:tc>
                <a:tc>
                  <a:txBody>
                    <a:bodyPr/>
                    <a:lstStyle/>
                    <a:p>
                      <a:pPr algn="ctr" fontAlgn="ctr"/>
                      <a:r>
                        <a:rPr lang="fr-FR" sz="900" b="0" i="0" u="none" strike="noStrike">
                          <a:solidFill>
                            <a:srgbClr val="000080"/>
                          </a:solidFill>
                          <a:effectLst/>
                          <a:latin typeface="+mj-lt"/>
                        </a:rPr>
                        <a:t>6</a:t>
                      </a:r>
                    </a:p>
                  </a:txBody>
                  <a:tcPr marL="6350" marR="6350" marT="6350" marB="0" anchor="ctr"/>
                </a:tc>
                <a:tc>
                  <a:txBody>
                    <a:bodyPr/>
                    <a:lstStyle/>
                    <a:p>
                      <a:pPr algn="ctr" fontAlgn="ctr"/>
                      <a:r>
                        <a:rPr lang="fr-FR" sz="900" b="0" i="0" u="none" strike="noStrike">
                          <a:solidFill>
                            <a:srgbClr val="000080"/>
                          </a:solidFill>
                          <a:effectLst/>
                          <a:latin typeface="+mj-lt"/>
                        </a:rPr>
                        <a:t>14</a:t>
                      </a:r>
                    </a:p>
                  </a:txBody>
                  <a:tcPr marL="6350" marR="6350" marT="6350" marB="0" anchor="ctr"/>
                </a:tc>
                <a:tc>
                  <a:txBody>
                    <a:bodyPr/>
                    <a:lstStyle/>
                    <a:p>
                      <a:pPr algn="ctr" fontAlgn="ctr"/>
                      <a:r>
                        <a:rPr lang="fr-FR" sz="900" b="0" i="0" u="none" strike="noStrike">
                          <a:solidFill>
                            <a:srgbClr val="000080"/>
                          </a:solidFill>
                          <a:effectLst/>
                          <a:latin typeface="+mj-lt"/>
                        </a:rPr>
                        <a:t>5</a:t>
                      </a:r>
                    </a:p>
                  </a:txBody>
                  <a:tcPr marL="6350" marR="6350" marT="6350" marB="0" anchor="ctr"/>
                </a:tc>
                <a:tc>
                  <a:txBody>
                    <a:bodyPr/>
                    <a:lstStyle/>
                    <a:p>
                      <a:pPr algn="ctr" fontAlgn="ctr"/>
                      <a:r>
                        <a:rPr lang="fr-FR" sz="900" b="0" i="0" u="none" strike="noStrike">
                          <a:solidFill>
                            <a:srgbClr val="000080"/>
                          </a:solidFill>
                          <a:effectLst/>
                          <a:latin typeface="+mj-lt"/>
                        </a:rPr>
                        <a:t>3</a:t>
                      </a:r>
                    </a:p>
                  </a:txBody>
                  <a:tcPr marL="6350" marR="6350" marT="6350" marB="0" anchor="ctr"/>
                </a:tc>
                <a:tc>
                  <a:txBody>
                    <a:bodyPr/>
                    <a:lstStyle/>
                    <a:p>
                      <a:pPr algn="ctr" fontAlgn="ctr"/>
                      <a:r>
                        <a:rPr lang="fr-FR" sz="900" b="0" i="0" u="none" strike="noStrike">
                          <a:solidFill>
                            <a:srgbClr val="000080"/>
                          </a:solidFill>
                          <a:effectLst/>
                          <a:latin typeface="+mj-lt"/>
                        </a:rPr>
                        <a:t>7</a:t>
                      </a:r>
                    </a:p>
                  </a:txBody>
                  <a:tcPr marL="6350" marR="6350" marT="6350" marB="0" anchor="ctr"/>
                </a:tc>
                <a:tc>
                  <a:txBody>
                    <a:bodyPr/>
                    <a:lstStyle/>
                    <a:p>
                      <a:pPr algn="ctr" fontAlgn="ctr"/>
                      <a:r>
                        <a:rPr lang="fr-FR" sz="900" b="0" i="0" u="none" strike="noStrike">
                          <a:solidFill>
                            <a:srgbClr val="000080"/>
                          </a:solidFill>
                          <a:effectLst/>
                          <a:latin typeface="+mj-lt"/>
                        </a:rPr>
                        <a:t>7</a:t>
                      </a:r>
                    </a:p>
                  </a:txBody>
                  <a:tcPr marL="6350" marR="6350" marT="6350" marB="0" anchor="ctr"/>
                </a:tc>
                <a:tc>
                  <a:txBody>
                    <a:bodyPr/>
                    <a:lstStyle/>
                    <a:p>
                      <a:pPr algn="ctr" fontAlgn="ctr"/>
                      <a:r>
                        <a:rPr lang="fr-FR" sz="900" b="0" i="0" u="none" strike="noStrike" dirty="0">
                          <a:solidFill>
                            <a:srgbClr val="000080"/>
                          </a:solidFill>
                          <a:effectLst/>
                          <a:latin typeface="+mj-lt"/>
                        </a:rPr>
                        <a:t>5</a:t>
                      </a:r>
                    </a:p>
                  </a:txBody>
                  <a:tcPr marL="6350" marR="6350" marT="6350" marB="0" anchor="ctr"/>
                </a:tc>
                <a:tc>
                  <a:txBody>
                    <a:bodyPr/>
                    <a:lstStyle/>
                    <a:p>
                      <a:pPr algn="ctr" fontAlgn="ctr"/>
                      <a:r>
                        <a:rPr lang="fr-FR" sz="900" b="0" i="0" u="none" strike="noStrike" dirty="0">
                          <a:solidFill>
                            <a:srgbClr val="000080"/>
                          </a:solidFill>
                          <a:effectLst/>
                          <a:latin typeface="+mj-lt"/>
                        </a:rPr>
                        <a:t>14</a:t>
                      </a:r>
                    </a:p>
                  </a:txBody>
                  <a:tcPr marL="6350" marR="6350" marT="6350" marB="0" anchor="ctr"/>
                </a:tc>
              </a:tr>
            </a:tbl>
          </a:graphicData>
        </a:graphic>
      </p:graphicFrame>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16" name="Titre 1"/>
          <p:cNvSpPr txBox="1">
            <a:spLocks/>
          </p:cNvSpPr>
          <p:nvPr/>
        </p:nvSpPr>
        <p:spPr>
          <a:xfrm>
            <a:off x="228600" y="355600"/>
            <a:ext cx="8763000" cy="863600"/>
          </a:xfrm>
          <a:prstGeom prst="rect">
            <a:avLst/>
          </a:prstGeom>
        </p:spPr>
        <p:txBody>
          <a:bodyPr vert="horz" lIns="91440" tIns="45720" rIns="91440" bIns="45720" rtlCol="0" anchor="t">
            <a:normAutofit fontScale="97500" lnSpcReduction="10000"/>
          </a:bodyPr>
          <a:lstStyle>
            <a:lvl1pPr marL="0" algn="l" defTabSz="457200" rtl="0" eaLnBrk="1" latinLnBrk="0" hangingPunct="1">
              <a:spcBef>
                <a:spcPts val="0"/>
              </a:spcBef>
              <a:spcAft>
                <a:spcPts val="0"/>
              </a:spcAft>
              <a:buNone/>
              <a:defRPr sz="2800" b="0" kern="1200">
                <a:solidFill>
                  <a:srgbClr val="95774C"/>
                </a:solidFill>
                <a:latin typeface="+mj-lt"/>
                <a:ea typeface="+mj-ea"/>
                <a:cs typeface="+mj-cs"/>
              </a:defRPr>
            </a:lvl1pPr>
          </a:lstStyle>
          <a:p>
            <a:r>
              <a:rPr lang="en-GB" dirty="0" smtClean="0"/>
              <a:t>82% of the respondents are connected to social network, mostly on Facebook</a:t>
            </a:r>
            <a:endParaRPr lang="en-GB" dirty="0"/>
          </a:p>
        </p:txBody>
      </p:sp>
      <p:sp>
        <p:nvSpPr>
          <p:cNvPr id="2" name="Rectangle 1"/>
          <p:cNvSpPr/>
          <p:nvPr/>
        </p:nvSpPr>
        <p:spPr>
          <a:xfrm>
            <a:off x="381000" y="6367790"/>
            <a:ext cx="4139275" cy="215444"/>
          </a:xfrm>
          <a:prstGeom prst="rect">
            <a:avLst/>
          </a:prstGeom>
          <a:noFill/>
        </p:spPr>
        <p:txBody>
          <a:bodyPr wrap="none" rtlCol="0">
            <a:spAutoFit/>
          </a:bodyPr>
          <a:lstStyle/>
          <a:p>
            <a:r>
              <a:rPr lang="en-GB" sz="800" b="1" dirty="0"/>
              <a:t>S10. Which of the following social network/micro blogging platform are you using? (multiple)</a:t>
            </a:r>
            <a:endParaRPr lang="fr-FR" sz="800" b="1" dirty="0"/>
          </a:p>
        </p:txBody>
      </p:sp>
    </p:spTree>
    <p:extLst>
      <p:ext uri="{BB962C8B-B14F-4D97-AF65-F5344CB8AC3E}">
        <p14:creationId xmlns:p14="http://schemas.microsoft.com/office/powerpoint/2010/main" val="3865421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nvPr>
        </p:nvGraphicFramePr>
        <p:xfrm>
          <a:off x="393641" y="1430626"/>
          <a:ext cx="8293159" cy="1403884"/>
        </p:xfrm>
        <a:graphic>
          <a:graphicData uri="http://schemas.openxmlformats.org/drawingml/2006/table">
            <a:tbl>
              <a:tblPr firstRow="1" bandRow="1">
                <a:tableStyleId>{5C22544A-7EE6-4342-B048-85BDC9FD1C3A}</a:tableStyleId>
              </a:tblPr>
              <a:tblGrid>
                <a:gridCol w="2120960"/>
                <a:gridCol w="640727"/>
                <a:gridCol w="460956"/>
                <a:gridCol w="460956"/>
                <a:gridCol w="460956"/>
                <a:gridCol w="460956"/>
                <a:gridCol w="460956"/>
                <a:gridCol w="460956"/>
                <a:gridCol w="460956"/>
                <a:gridCol w="460956"/>
                <a:gridCol w="460956"/>
                <a:gridCol w="460956"/>
                <a:gridCol w="460956"/>
                <a:gridCol w="460956"/>
              </a:tblGrid>
              <a:tr h="354009">
                <a:tc>
                  <a:txBody>
                    <a:bodyPr/>
                    <a:lstStyle/>
                    <a:p>
                      <a:pPr algn="ctr"/>
                      <a:r>
                        <a:rPr lang="en-GB" sz="1400" dirty="0" smtClean="0"/>
                        <a:t>In %</a:t>
                      </a:r>
                      <a:endParaRPr lang="en-GB" sz="1400" dirty="0">
                        <a:solidFill>
                          <a:srgbClr val="0A2F60"/>
                        </a:solidFill>
                      </a:endParaRPr>
                    </a:p>
                  </a:txBody>
                  <a:tcPr marL="111868" marR="111868" anchor="ctr"/>
                </a:tc>
                <a:tc>
                  <a:txBody>
                    <a:bodyPr/>
                    <a:lstStyle/>
                    <a:p>
                      <a:r>
                        <a:rPr lang="en-GB" sz="1000" dirty="0" smtClean="0"/>
                        <a:t>TOTAL sample</a:t>
                      </a:r>
                      <a:endParaRPr lang="en-GB" sz="1000" b="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c>
                  <a:txBody>
                    <a:bodyPr/>
                    <a:lstStyle/>
                    <a:p>
                      <a:endParaRPr lang="en-GB" sz="1400" dirty="0" smtClean="0"/>
                    </a:p>
                  </a:txBody>
                  <a:tcPr marL="111868" marR="111868" anchor="ctr"/>
                </a:tc>
              </a:tr>
              <a:tr h="279901">
                <a:tc gridSpan="1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Living</a:t>
                      </a:r>
                      <a:endParaRPr lang="en-GB" sz="1200" b="1" dirty="0">
                        <a:solidFill>
                          <a:schemeClr val="bg1"/>
                        </a:solidFill>
                      </a:endParaRPr>
                    </a:p>
                  </a:txBody>
                  <a:tcPr marL="111868" marR="111868" anchor="ctr">
                    <a:solidFill>
                      <a:srgbClr val="0A2F60"/>
                    </a:solidFill>
                  </a:tcP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r>
              <a:tr h="167941">
                <a:tc>
                  <a:txBody>
                    <a:bodyPr/>
                    <a:lstStyle/>
                    <a:p>
                      <a:pPr algn="r" fontAlgn="ctr"/>
                      <a:r>
                        <a:rPr lang="fr-FR" sz="900" b="0" i="0" u="none" strike="noStrike" dirty="0">
                          <a:solidFill>
                            <a:srgbClr val="323278"/>
                          </a:solidFill>
                          <a:effectLst/>
                          <a:latin typeface="Tahoma" panose="020B0604030504040204" pitchFamily="34" charset="0"/>
                        </a:rPr>
                        <a:t>… in a city</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31</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66</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58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28</a:t>
                      </a:r>
                    </a:p>
                  </a:txBody>
                  <a:tcPr marL="6350" marR="6350" marT="6350" marB="0" anchor="ctr"/>
                </a:tc>
              </a:tr>
              <a:tr h="279901">
                <a:tc>
                  <a:txBody>
                    <a:bodyPr/>
                    <a:lstStyle/>
                    <a:p>
                      <a:pPr algn="r" fontAlgn="ctr"/>
                      <a:r>
                        <a:rPr lang="fr-FR" sz="900" b="0" i="0" u="none" strike="noStrike">
                          <a:solidFill>
                            <a:srgbClr val="323278"/>
                          </a:solidFill>
                          <a:effectLst/>
                          <a:latin typeface="Tahoma" panose="020B0604030504040204" pitchFamily="34" charset="0"/>
                        </a:rPr>
                        <a:t>… in a rural area</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r>
              <a:tr h="279901">
                <a:tc>
                  <a:txBody>
                    <a:bodyPr/>
                    <a:lstStyle/>
                    <a:p>
                      <a:pPr algn="r" fontAlgn="ctr"/>
                      <a:r>
                        <a:rPr lang="fr-FR" sz="900" b="0" i="0" u="none" strike="noStrike">
                          <a:solidFill>
                            <a:srgbClr val="323278"/>
                          </a:solidFill>
                          <a:effectLst/>
                          <a:latin typeface="Tahoma" panose="020B0604030504040204" pitchFamily="34" charset="0"/>
                        </a:rPr>
                        <a:t>… in a suburban area</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49</a:t>
                      </a:r>
                    </a:p>
                  </a:txBody>
                  <a:tcPr marL="6350" marR="6350" marT="6350" marB="0" anchor="ctr"/>
                </a:tc>
              </a:tr>
            </a:tbl>
          </a:graphicData>
        </a:graphic>
      </p:graphicFrame>
      <p:sp>
        <p:nvSpPr>
          <p:cNvPr id="2" name="Titre 1"/>
          <p:cNvSpPr>
            <a:spLocks noGrp="1"/>
          </p:cNvSpPr>
          <p:nvPr>
            <p:ph type="title"/>
          </p:nvPr>
        </p:nvSpPr>
        <p:spPr>
          <a:xfrm>
            <a:off x="228600" y="424314"/>
            <a:ext cx="8763000" cy="823200"/>
          </a:xfrm>
        </p:spPr>
        <p:txBody>
          <a:bodyPr/>
          <a:lstStyle/>
          <a:p>
            <a:r>
              <a:rPr lang="en-GB" dirty="0" smtClean="0"/>
              <a:t>Sample description: living area</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4" name="Rectangle 3"/>
          <p:cNvSpPr/>
          <p:nvPr/>
        </p:nvSpPr>
        <p:spPr>
          <a:xfrm>
            <a:off x="413657" y="6324600"/>
            <a:ext cx="1186543" cy="261610"/>
          </a:xfrm>
          <a:prstGeom prst="rect">
            <a:avLst/>
          </a:prstGeom>
        </p:spPr>
        <p:txBody>
          <a:bodyPr wrap="none">
            <a:spAutoFit/>
          </a:bodyPr>
          <a:lstStyle/>
          <a:p>
            <a:pPr>
              <a:spcAft>
                <a:spcPts val="0"/>
              </a:spcAft>
            </a:pPr>
            <a:r>
              <a:rPr lang="en-GB" sz="1100" b="1" dirty="0">
                <a:solidFill>
                  <a:srgbClr val="000000"/>
                </a:solidFill>
                <a:latin typeface="Calibri" panose="020F0502020204030204" pitchFamily="34" charset="0"/>
                <a:ea typeface="Calibri" panose="020F0502020204030204" pitchFamily="34" charset="0"/>
                <a:cs typeface="Calibri" panose="020F0502020204030204" pitchFamily="34" charset="0"/>
              </a:rPr>
              <a:t>S11. Do you live?</a:t>
            </a:r>
            <a:endParaRPr lang="fr-FR" sz="1100" dirty="0">
              <a:solidFill>
                <a:srgbClr val="000000"/>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18610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p:cNvGraphicFramePr>
            <a:graphicFrameLocks noGrp="1"/>
          </p:cNvGraphicFramePr>
          <p:nvPr>
            <p:ph idx="1"/>
            <p:extLst>
              <p:ext uri="{D42A27DB-BD31-4B8C-83A1-F6EECF244321}">
                <p14:modId xmlns:p14="http://schemas.microsoft.com/office/powerpoint/2010/main" val="2943731118"/>
              </p:ext>
            </p:extLst>
          </p:nvPr>
        </p:nvGraphicFramePr>
        <p:xfrm>
          <a:off x="2115113" y="3048000"/>
          <a:ext cx="4361887" cy="1676399"/>
        </p:xfrm>
        <a:graphic>
          <a:graphicData uri="http://schemas.openxmlformats.org/drawingml/2006/table">
            <a:tbl>
              <a:tblPr firstRow="1" bandRow="1">
                <a:tableStyleId>{5C22544A-7EE6-4342-B048-85BDC9FD1C3A}</a:tableStyleId>
              </a:tblPr>
              <a:tblGrid>
                <a:gridCol w="533400"/>
                <a:gridCol w="2743200"/>
                <a:gridCol w="1085287"/>
              </a:tblGrid>
              <a:tr h="3407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txBody>
                  <a:tcPr marL="111868" marR="111868" anchor="ctr">
                    <a:noFill/>
                  </a:tcPr>
                </a:tc>
                <a:tc>
                  <a:txBody>
                    <a:bodyPr/>
                    <a:lstStyle/>
                    <a:p>
                      <a:pPr marL="0" algn="ctr" defTabSz="457200" rtl="0" eaLnBrk="1" fontAlgn="ctr" latinLnBrk="0" hangingPunct="1"/>
                      <a:endParaRPr lang="en-GB" sz="1100" b="0" i="0" u="none" strike="noStrike" kern="1200" dirty="0">
                        <a:solidFill>
                          <a:srgbClr val="0A2F60"/>
                        </a:solidFill>
                        <a:effectLst/>
                        <a:latin typeface="+mj-lt"/>
                        <a:ea typeface="+mn-ea"/>
                        <a:cs typeface="+mn-cs"/>
                      </a:endParaRPr>
                    </a:p>
                  </a:txBody>
                  <a:tcPr marL="9525" marR="9525" marT="9525" marB="0" anchor="ctr">
                    <a:noFill/>
                  </a:tcP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#1</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Safety</a:t>
                      </a:r>
                      <a:endParaRPr lang="en-GB" sz="1800" dirty="0"/>
                    </a:p>
                  </a:txBody>
                  <a:tcPr marL="111868" marR="111868" anchor="ctr"/>
                </a:tc>
                <a:tc>
                  <a:txBody>
                    <a:bodyPr/>
                    <a:lstStyle/>
                    <a:p>
                      <a:pPr marL="0" algn="ctr" defTabSz="457200" rtl="0" eaLnBrk="1" fontAlgn="ctr" latinLnBrk="0" hangingPunct="1"/>
                      <a:r>
                        <a:rPr lang="en-GB" sz="1800" b="0" i="0" u="none" strike="noStrike" kern="1200" dirty="0" smtClean="0">
                          <a:solidFill>
                            <a:srgbClr val="0A2F60"/>
                          </a:solidFill>
                          <a:effectLst/>
                          <a:latin typeface="+mj-lt"/>
                          <a:ea typeface="+mn-ea"/>
                          <a:cs typeface="+mn-cs"/>
                        </a:rPr>
                        <a:t>60%</a:t>
                      </a:r>
                      <a:endParaRPr lang="en-GB" sz="1800" b="0" i="0" u="none" strike="noStrike" kern="1200" dirty="0">
                        <a:solidFill>
                          <a:srgbClr val="0A2F60"/>
                        </a:solidFill>
                        <a:effectLst/>
                        <a:latin typeface="+mj-lt"/>
                        <a:ea typeface="+mn-ea"/>
                        <a:cs typeface="+mn-cs"/>
                      </a:endParaRPr>
                    </a:p>
                  </a:txBody>
                  <a:tcPr marL="9525" marR="9525" marT="9525" marB="0" anchor="ct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#2</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Fuel consumption</a:t>
                      </a:r>
                      <a:endParaRPr lang="en-GB" sz="1800" dirty="0"/>
                    </a:p>
                  </a:txBody>
                  <a:tcPr marL="111868" marR="111868" anchor="ctr"/>
                </a:tc>
                <a:tc>
                  <a:txBody>
                    <a:bodyPr/>
                    <a:lstStyle/>
                    <a:p>
                      <a:pPr marL="0" algn="ctr" defTabSz="457200" rtl="0" eaLnBrk="1" fontAlgn="ctr" latinLnBrk="0" hangingPunct="1"/>
                      <a:r>
                        <a:rPr lang="en-GB" sz="1800" b="0" i="0" u="none" strike="noStrike" kern="1200" dirty="0" smtClean="0">
                          <a:solidFill>
                            <a:srgbClr val="0A2F60"/>
                          </a:solidFill>
                          <a:effectLst/>
                          <a:latin typeface="+mj-lt"/>
                          <a:ea typeface="+mn-ea"/>
                          <a:cs typeface="+mn-cs"/>
                        </a:rPr>
                        <a:t>53%</a:t>
                      </a:r>
                      <a:endParaRPr lang="en-GB" sz="1800" b="0" i="0" u="none" strike="noStrike" kern="1200" dirty="0">
                        <a:solidFill>
                          <a:srgbClr val="0A2F60"/>
                        </a:solidFill>
                        <a:effectLst/>
                        <a:latin typeface="+mj-lt"/>
                        <a:ea typeface="+mn-ea"/>
                        <a:cs typeface="+mn-cs"/>
                      </a:endParaRPr>
                    </a:p>
                  </a:txBody>
                  <a:tcPr marL="9525" marR="9525" marT="9525" marB="0" anchor="ctr"/>
                </a:tc>
              </a:tr>
              <a:tr h="445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#3</a:t>
                      </a:r>
                      <a:endParaRPr lang="en-GB" sz="1800" dirty="0"/>
                    </a:p>
                  </a:txBody>
                  <a:tcPr marL="111868" marR="11186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smtClean="0"/>
                        <a:t>Running costs</a:t>
                      </a:r>
                      <a:endParaRPr lang="en-GB" sz="1800" dirty="0"/>
                    </a:p>
                  </a:txBody>
                  <a:tcPr marL="111868" marR="111868" anchor="ctr"/>
                </a:tc>
                <a:tc>
                  <a:txBody>
                    <a:bodyPr/>
                    <a:lstStyle/>
                    <a:p>
                      <a:pPr marL="0" algn="ctr" defTabSz="457200" rtl="0" eaLnBrk="1" fontAlgn="ctr" latinLnBrk="0" hangingPunct="1"/>
                      <a:r>
                        <a:rPr lang="en-GB" sz="1800" b="0" i="0" u="none" strike="noStrike" kern="1200" dirty="0" smtClean="0">
                          <a:solidFill>
                            <a:srgbClr val="0A2F60"/>
                          </a:solidFill>
                          <a:effectLst/>
                          <a:latin typeface="+mj-lt"/>
                          <a:ea typeface="+mn-ea"/>
                          <a:cs typeface="+mn-cs"/>
                        </a:rPr>
                        <a:t>46%</a:t>
                      </a:r>
                      <a:endParaRPr lang="en-GB" sz="1800" b="0" i="0" u="none" strike="noStrike" kern="1200" dirty="0">
                        <a:solidFill>
                          <a:srgbClr val="0A2F60"/>
                        </a:solidFill>
                        <a:effectLst/>
                        <a:latin typeface="+mj-lt"/>
                        <a:ea typeface="+mn-ea"/>
                        <a:cs typeface="+mn-cs"/>
                      </a:endParaRPr>
                    </a:p>
                  </a:txBody>
                  <a:tcPr marL="9525" marR="9525" marT="9525" marB="0" anchor="ctr"/>
                </a:tc>
              </a:tr>
            </a:tbl>
          </a:graphicData>
        </a:graphic>
      </p:graphicFrame>
      <p:sp>
        <p:nvSpPr>
          <p:cNvPr id="13" name="Tijdelijke aanduiding voor inhoud 8"/>
          <p:cNvSpPr txBox="1">
            <a:spLocks/>
          </p:cNvSpPr>
          <p:nvPr/>
        </p:nvSpPr>
        <p:spPr>
          <a:xfrm>
            <a:off x="623889" y="762000"/>
            <a:ext cx="7986711" cy="5791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95774C"/>
              </a:buClr>
              <a:buFont typeface="Lucida Grande"/>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Lucida Grande"/>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Lucida Grande"/>
              <a:buChar char="●"/>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ts val="1600"/>
              </a:lnSpc>
            </a:pPr>
            <a:r>
              <a:rPr lang="en-GB" sz="1900" dirty="0">
                <a:solidFill>
                  <a:srgbClr val="002663"/>
                </a:solidFill>
                <a:ea typeface="+mj-ea"/>
                <a:cs typeface="+mj-cs"/>
              </a:rPr>
              <a:t>In Europe, car is mostly used </a:t>
            </a:r>
            <a:r>
              <a:rPr lang="en-GB" sz="1900" b="1" dirty="0">
                <a:solidFill>
                  <a:srgbClr val="002663"/>
                </a:solidFill>
                <a:ea typeface="+mj-ea"/>
                <a:cs typeface="+mj-cs"/>
              </a:rPr>
              <a:t>several times a </a:t>
            </a:r>
            <a:r>
              <a:rPr lang="en-GB" sz="1900" b="1" dirty="0" smtClean="0">
                <a:solidFill>
                  <a:srgbClr val="002663"/>
                </a:solidFill>
                <a:ea typeface="+mj-ea"/>
                <a:cs typeface="+mj-cs"/>
              </a:rPr>
              <a:t>week</a:t>
            </a:r>
            <a:endParaRPr lang="en-GB" sz="1900" dirty="0">
              <a:solidFill>
                <a:srgbClr val="002663"/>
              </a:solidFill>
              <a:ea typeface="+mj-ea"/>
              <a:cs typeface="+mj-cs"/>
            </a:endParaRPr>
          </a:p>
          <a:p>
            <a:pPr lvl="1" algn="just">
              <a:lnSpc>
                <a:spcPts val="1600"/>
              </a:lnSpc>
            </a:pPr>
            <a:r>
              <a:rPr lang="en-GB" sz="1500" dirty="0">
                <a:solidFill>
                  <a:srgbClr val="002663"/>
                </a:solidFill>
                <a:ea typeface="+mj-ea"/>
                <a:cs typeface="+mj-cs"/>
              </a:rPr>
              <a:t>Even more in Belgium, France, Italy and Poland</a:t>
            </a:r>
            <a:r>
              <a:rPr lang="en-GB" sz="1500" dirty="0" smtClean="0">
                <a:solidFill>
                  <a:srgbClr val="002663"/>
                </a:solidFill>
                <a:ea typeface="+mj-ea"/>
                <a:cs typeface="+mj-cs"/>
              </a:rPr>
              <a:t>.</a:t>
            </a:r>
          </a:p>
          <a:p>
            <a:pPr marL="457200" lvl="1" indent="0" algn="just">
              <a:lnSpc>
                <a:spcPts val="1600"/>
              </a:lnSpc>
              <a:buNone/>
            </a:pPr>
            <a:endParaRPr lang="en-GB" sz="1500" dirty="0">
              <a:solidFill>
                <a:srgbClr val="002663"/>
              </a:solidFill>
              <a:ea typeface="+mj-ea"/>
              <a:cs typeface="+mj-cs"/>
            </a:endParaRPr>
          </a:p>
          <a:p>
            <a:pPr algn="just">
              <a:lnSpc>
                <a:spcPts val="1600"/>
              </a:lnSpc>
            </a:pPr>
            <a:r>
              <a:rPr lang="en-GB" sz="1900" dirty="0">
                <a:solidFill>
                  <a:srgbClr val="002663"/>
                </a:solidFill>
                <a:ea typeface="+mj-ea"/>
                <a:cs typeface="+mj-cs"/>
              </a:rPr>
              <a:t>Almost all drivers </a:t>
            </a:r>
            <a:r>
              <a:rPr lang="en-GB" sz="1900" b="1" dirty="0">
                <a:solidFill>
                  <a:srgbClr val="002663"/>
                </a:solidFill>
                <a:ea typeface="+mj-ea"/>
                <a:cs typeface="+mj-cs"/>
              </a:rPr>
              <a:t>own or lease </a:t>
            </a:r>
            <a:r>
              <a:rPr lang="en-GB" sz="1900" b="1" dirty="0" smtClean="0">
                <a:solidFill>
                  <a:srgbClr val="002663"/>
                </a:solidFill>
                <a:ea typeface="+mj-ea"/>
                <a:cs typeface="+mj-cs"/>
              </a:rPr>
              <a:t>a car</a:t>
            </a:r>
            <a:endParaRPr lang="en-GB" sz="1900" dirty="0">
              <a:solidFill>
                <a:srgbClr val="002663"/>
              </a:solidFill>
              <a:ea typeface="+mj-ea"/>
              <a:cs typeface="+mj-cs"/>
            </a:endParaRPr>
          </a:p>
          <a:p>
            <a:pPr lvl="1" algn="just">
              <a:lnSpc>
                <a:spcPts val="1600"/>
              </a:lnSpc>
            </a:pPr>
            <a:r>
              <a:rPr lang="en-GB" sz="1500" dirty="0">
                <a:solidFill>
                  <a:srgbClr val="002663"/>
                </a:solidFill>
                <a:ea typeface="+mj-ea"/>
                <a:cs typeface="+mj-cs"/>
              </a:rPr>
              <a:t>To be noticed: more </a:t>
            </a:r>
            <a:r>
              <a:rPr lang="en-GB" sz="1500" b="1" dirty="0">
                <a:solidFill>
                  <a:srgbClr val="002663"/>
                </a:solidFill>
                <a:ea typeface="+mj-ea"/>
                <a:cs typeface="+mj-cs"/>
              </a:rPr>
              <a:t>company cars </a:t>
            </a:r>
            <a:r>
              <a:rPr lang="en-GB" sz="1500" dirty="0">
                <a:solidFill>
                  <a:srgbClr val="002663"/>
                </a:solidFill>
                <a:ea typeface="+mj-ea"/>
                <a:cs typeface="+mj-cs"/>
              </a:rPr>
              <a:t>in Czech Republic, Germany and Poland</a:t>
            </a:r>
            <a:r>
              <a:rPr lang="en-GB" sz="1500" dirty="0" smtClean="0">
                <a:solidFill>
                  <a:srgbClr val="002663"/>
                </a:solidFill>
                <a:ea typeface="+mj-ea"/>
                <a:cs typeface="+mj-cs"/>
              </a:rPr>
              <a:t>.</a:t>
            </a:r>
          </a:p>
          <a:p>
            <a:pPr marL="457200" lvl="1" indent="0" algn="just">
              <a:lnSpc>
                <a:spcPts val="1600"/>
              </a:lnSpc>
              <a:buNone/>
            </a:pPr>
            <a:endParaRPr lang="en-GB" sz="1500" dirty="0">
              <a:solidFill>
                <a:srgbClr val="002663"/>
              </a:solidFill>
              <a:ea typeface="+mj-ea"/>
              <a:cs typeface="+mj-cs"/>
            </a:endParaRPr>
          </a:p>
          <a:p>
            <a:pPr algn="just">
              <a:lnSpc>
                <a:spcPts val="1600"/>
              </a:lnSpc>
            </a:pPr>
            <a:r>
              <a:rPr lang="en-GB" sz="1900" dirty="0" smtClean="0">
                <a:solidFill>
                  <a:srgbClr val="002663"/>
                </a:solidFill>
                <a:ea typeface="+mj-ea"/>
                <a:cs typeface="+mj-cs"/>
              </a:rPr>
              <a:t>A global trend: European drivers use, </a:t>
            </a:r>
            <a:r>
              <a:rPr lang="en-GB" sz="1900" dirty="0">
                <a:solidFill>
                  <a:srgbClr val="002663"/>
                </a:solidFill>
                <a:ea typeface="+mj-ea"/>
                <a:cs typeface="+mj-cs"/>
              </a:rPr>
              <a:t>even occasionally and additionally to </a:t>
            </a:r>
            <a:r>
              <a:rPr lang="en-GB" sz="1900" dirty="0" smtClean="0">
                <a:solidFill>
                  <a:srgbClr val="002663"/>
                </a:solidFill>
                <a:ea typeface="+mj-ea"/>
                <a:cs typeface="+mj-cs"/>
              </a:rPr>
              <a:t>car, several </a:t>
            </a:r>
            <a:r>
              <a:rPr lang="en-GB" sz="1900" b="1" dirty="0" smtClean="0">
                <a:solidFill>
                  <a:srgbClr val="002663"/>
                </a:solidFill>
                <a:ea typeface="+mj-ea"/>
                <a:cs typeface="+mj-cs"/>
              </a:rPr>
              <a:t>means of transportation (2.6 in average)</a:t>
            </a:r>
            <a:endParaRPr lang="en-GB" sz="1900" dirty="0" smtClean="0">
              <a:solidFill>
                <a:srgbClr val="002663"/>
              </a:solidFill>
              <a:ea typeface="+mj-ea"/>
              <a:cs typeface="+mj-cs"/>
            </a:endParaRPr>
          </a:p>
          <a:p>
            <a:pPr marL="0" indent="0" algn="just">
              <a:lnSpc>
                <a:spcPts val="1600"/>
              </a:lnSpc>
              <a:buFont typeface="Lucida Grande"/>
              <a:buNone/>
            </a:pPr>
            <a:endParaRPr lang="en-GB" sz="1600" dirty="0">
              <a:solidFill>
                <a:srgbClr val="002663"/>
              </a:solidFill>
              <a:ea typeface="+mj-ea"/>
              <a:cs typeface="+mj-cs"/>
            </a:endParaRPr>
          </a:p>
          <a:p>
            <a:pPr algn="just">
              <a:lnSpc>
                <a:spcPts val="1600"/>
              </a:lnSpc>
            </a:pPr>
            <a:r>
              <a:rPr lang="en-GB" sz="1900" b="1" dirty="0" smtClean="0">
                <a:solidFill>
                  <a:srgbClr val="002663"/>
                </a:solidFill>
                <a:ea typeface="+mj-ea"/>
                <a:cs typeface="+mj-cs"/>
              </a:rPr>
              <a:t>The 3</a:t>
            </a:r>
            <a:r>
              <a:rPr lang="en-GB" sz="1900" b="1" baseline="30000" dirty="0" smtClean="0">
                <a:solidFill>
                  <a:srgbClr val="002663"/>
                </a:solidFill>
                <a:ea typeface="+mj-ea"/>
                <a:cs typeface="+mj-cs"/>
              </a:rPr>
              <a:t>rd</a:t>
            </a:r>
            <a:r>
              <a:rPr lang="en-GB" sz="1900" b="1" dirty="0" smtClean="0">
                <a:solidFill>
                  <a:srgbClr val="002663"/>
                </a:solidFill>
                <a:ea typeface="+mj-ea"/>
                <a:cs typeface="+mj-cs"/>
              </a:rPr>
              <a:t> most important factors (‘very important’) </a:t>
            </a:r>
            <a:r>
              <a:rPr lang="en-GB" sz="1900" dirty="0" smtClean="0">
                <a:solidFill>
                  <a:srgbClr val="002663"/>
                </a:solidFill>
                <a:ea typeface="+mj-ea"/>
                <a:cs typeface="+mj-cs"/>
              </a:rPr>
              <a:t>when buying a car are:</a:t>
            </a:r>
          </a:p>
          <a:p>
            <a:pPr marL="0" indent="0" algn="just">
              <a:lnSpc>
                <a:spcPts val="1600"/>
              </a:lnSpc>
              <a:buFont typeface="Lucida Grande"/>
              <a:buNone/>
            </a:pPr>
            <a:endParaRPr lang="en-GB" sz="1900" dirty="0">
              <a:solidFill>
                <a:srgbClr val="002663"/>
              </a:solidFill>
              <a:ea typeface="+mj-ea"/>
              <a:cs typeface="+mj-cs"/>
            </a:endParaRPr>
          </a:p>
          <a:p>
            <a:pPr marL="0" indent="0" algn="just">
              <a:lnSpc>
                <a:spcPts val="1600"/>
              </a:lnSpc>
              <a:buFont typeface="Lucida Grande"/>
              <a:buNone/>
            </a:pPr>
            <a:endParaRPr lang="en-GB" sz="1900" dirty="0" smtClean="0">
              <a:solidFill>
                <a:srgbClr val="002663"/>
              </a:solidFill>
              <a:ea typeface="+mj-ea"/>
              <a:cs typeface="+mj-cs"/>
            </a:endParaRPr>
          </a:p>
          <a:p>
            <a:pPr marL="0" indent="0" algn="just">
              <a:lnSpc>
                <a:spcPts val="1600"/>
              </a:lnSpc>
              <a:buFont typeface="Lucida Grande"/>
              <a:buNone/>
            </a:pPr>
            <a:endParaRPr lang="en-GB" sz="1900" dirty="0">
              <a:solidFill>
                <a:srgbClr val="002663"/>
              </a:solidFill>
              <a:ea typeface="+mj-ea"/>
              <a:cs typeface="+mj-cs"/>
            </a:endParaRPr>
          </a:p>
          <a:p>
            <a:pPr marL="0" indent="0" algn="just">
              <a:lnSpc>
                <a:spcPts val="1600"/>
              </a:lnSpc>
              <a:buFont typeface="Lucida Grande"/>
              <a:buNone/>
            </a:pPr>
            <a:endParaRPr lang="en-GB" sz="1900" dirty="0" smtClean="0">
              <a:solidFill>
                <a:srgbClr val="002663"/>
              </a:solidFill>
              <a:ea typeface="+mj-ea"/>
              <a:cs typeface="+mj-cs"/>
            </a:endParaRPr>
          </a:p>
          <a:p>
            <a:pPr marL="0" indent="0" algn="just">
              <a:lnSpc>
                <a:spcPts val="1600"/>
              </a:lnSpc>
              <a:buFont typeface="Lucida Grande"/>
              <a:buNone/>
            </a:pPr>
            <a:endParaRPr lang="en-GB" sz="1900" dirty="0" smtClean="0">
              <a:solidFill>
                <a:srgbClr val="002663"/>
              </a:solidFill>
              <a:ea typeface="+mj-ea"/>
              <a:cs typeface="+mj-cs"/>
            </a:endParaRPr>
          </a:p>
          <a:p>
            <a:pPr marL="0" indent="0" algn="just">
              <a:lnSpc>
                <a:spcPts val="1600"/>
              </a:lnSpc>
              <a:buFont typeface="Lucida Grande"/>
              <a:buNone/>
            </a:pPr>
            <a:endParaRPr lang="en-GB" sz="1200" dirty="0">
              <a:solidFill>
                <a:srgbClr val="002663"/>
              </a:solidFill>
              <a:ea typeface="+mj-ea"/>
              <a:cs typeface="+mj-cs"/>
            </a:endParaRPr>
          </a:p>
          <a:p>
            <a:pPr lvl="1" algn="just">
              <a:lnSpc>
                <a:spcPts val="1600"/>
              </a:lnSpc>
            </a:pPr>
            <a:r>
              <a:rPr lang="en-GB" sz="1500" b="1" dirty="0" smtClean="0">
                <a:solidFill>
                  <a:srgbClr val="002663"/>
                </a:solidFill>
                <a:ea typeface="+mj-ea"/>
                <a:cs typeface="+mj-cs"/>
              </a:rPr>
              <a:t>Connectivity features </a:t>
            </a:r>
            <a:r>
              <a:rPr lang="en-GB" sz="1500" dirty="0" smtClean="0">
                <a:solidFill>
                  <a:srgbClr val="002663"/>
                </a:solidFill>
                <a:ea typeface="+mj-ea"/>
                <a:cs typeface="+mj-cs"/>
              </a:rPr>
              <a:t>are the least quoted among the 8 factors: </a:t>
            </a:r>
            <a:r>
              <a:rPr lang="en-GB" sz="1500" b="1" dirty="0" smtClean="0">
                <a:solidFill>
                  <a:srgbClr val="002663"/>
                </a:solidFill>
                <a:ea typeface="+mj-ea"/>
                <a:cs typeface="+mj-cs"/>
              </a:rPr>
              <a:t>only 9% think it’s a ‘very important’ factor when buying a car.</a:t>
            </a:r>
            <a:r>
              <a:rPr lang="en-GB" sz="1500" dirty="0" smtClean="0">
                <a:solidFill>
                  <a:srgbClr val="002663"/>
                </a:solidFill>
                <a:ea typeface="+mj-ea"/>
                <a:cs typeface="+mj-cs"/>
              </a:rPr>
              <a:t> </a:t>
            </a:r>
          </a:p>
        </p:txBody>
      </p:sp>
      <p:sp>
        <p:nvSpPr>
          <p:cNvPr id="7" name="Title 3"/>
          <p:cNvSpPr>
            <a:spLocks noGrp="1"/>
          </p:cNvSpPr>
          <p:nvPr>
            <p:ph type="title"/>
          </p:nvPr>
        </p:nvSpPr>
        <p:spPr>
          <a:xfrm>
            <a:off x="278642" y="99341"/>
            <a:ext cx="8229600" cy="738859"/>
          </a:xfrm>
        </p:spPr>
        <p:txBody>
          <a:bodyPr>
            <a:normAutofit/>
          </a:bodyPr>
          <a:lstStyle/>
          <a:p>
            <a:pPr algn="l"/>
            <a:r>
              <a:rPr lang="en-GB" dirty="0" smtClean="0"/>
              <a:t>Summary: Car usage &amp; Purchase factors</a:t>
            </a:r>
            <a:endParaRPr lang="en-GB" dirty="0">
              <a:solidFill>
                <a:srgbClr val="95774C"/>
              </a:solidFill>
            </a:endParaRPr>
          </a:p>
        </p:txBody>
      </p:sp>
      <p:pic>
        <p:nvPicPr>
          <p:cNvPr id="2" name="Image 1"/>
          <p:cNvPicPr>
            <a:picLocks noChangeAspect="1"/>
          </p:cNvPicPr>
          <p:nvPr/>
        </p:nvPicPr>
        <p:blipFill>
          <a:blip r:embed="rId2"/>
          <a:stretch>
            <a:fillRect/>
          </a:stretch>
        </p:blipFill>
        <p:spPr>
          <a:xfrm>
            <a:off x="8427242" y="54088"/>
            <a:ext cx="642938" cy="428625"/>
          </a:xfrm>
          <a:prstGeom prst="rect">
            <a:avLst/>
          </a:prstGeom>
        </p:spPr>
      </p:pic>
    </p:spTree>
    <p:extLst>
      <p:ext uri="{BB962C8B-B14F-4D97-AF65-F5344CB8AC3E}">
        <p14:creationId xmlns:p14="http://schemas.microsoft.com/office/powerpoint/2010/main" val="2816689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105092008"/>
              </p:ext>
            </p:extLst>
          </p:nvPr>
        </p:nvGraphicFramePr>
        <p:xfrm>
          <a:off x="393641" y="1430626"/>
          <a:ext cx="8293159" cy="4608492"/>
        </p:xfrm>
        <a:graphic>
          <a:graphicData uri="http://schemas.openxmlformats.org/drawingml/2006/table">
            <a:tbl>
              <a:tblPr firstRow="1" bandRow="1">
                <a:tableStyleId>{5C22544A-7EE6-4342-B048-85BDC9FD1C3A}</a:tableStyleId>
              </a:tblPr>
              <a:tblGrid>
                <a:gridCol w="2120960"/>
                <a:gridCol w="640727"/>
                <a:gridCol w="460956"/>
                <a:gridCol w="460956"/>
                <a:gridCol w="460956"/>
                <a:gridCol w="460956"/>
                <a:gridCol w="460956"/>
                <a:gridCol w="460956"/>
                <a:gridCol w="460956"/>
                <a:gridCol w="460956"/>
                <a:gridCol w="460956"/>
                <a:gridCol w="460956"/>
                <a:gridCol w="460956"/>
                <a:gridCol w="460956"/>
              </a:tblGrid>
              <a:tr h="354009">
                <a:tc>
                  <a:txBody>
                    <a:bodyPr/>
                    <a:lstStyle/>
                    <a:p>
                      <a:pPr algn="ctr"/>
                      <a:r>
                        <a:rPr lang="en-GB" sz="1400" dirty="0" smtClean="0"/>
                        <a:t>In %</a:t>
                      </a:r>
                      <a:endParaRPr lang="en-GB" sz="1400" dirty="0">
                        <a:solidFill>
                          <a:srgbClr val="0A2F60"/>
                        </a:solidFill>
                      </a:endParaRPr>
                    </a:p>
                  </a:txBody>
                  <a:tcPr marL="111868" marR="111868" anchor="ctr">
                    <a:solidFill>
                      <a:srgbClr val="0A2F60"/>
                    </a:solidFill>
                  </a:tcPr>
                </a:tc>
                <a:tc>
                  <a:txBody>
                    <a:bodyPr/>
                    <a:lstStyle/>
                    <a:p>
                      <a:r>
                        <a:rPr lang="en-GB" sz="1000" dirty="0" smtClean="0"/>
                        <a:t>TOTAL sample</a:t>
                      </a:r>
                      <a:endParaRPr lang="en-GB" sz="1000" b="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rPr>
                        <a:t>Number of people in the household</a:t>
                      </a:r>
                      <a:endParaRPr lang="en-GB" sz="1100" b="1" dirty="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bg1"/>
                        </a:solidFill>
                      </a:endParaRPr>
                    </a:p>
                  </a:txBody>
                  <a:tcPr marL="111868" marR="111868" anchor="ctr">
                    <a:solidFill>
                      <a:srgbClr val="0A2F60"/>
                    </a:solidFill>
                  </a:tcP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1</a:t>
                      </a:r>
                    </a:p>
                  </a:txBody>
                  <a:tcPr marL="6350" marR="6350" marT="6350" marB="0" anchor="ctr"/>
                </a:tc>
                <a:tc>
                  <a:txBody>
                    <a:bodyPr/>
                    <a:lstStyle/>
                    <a:p>
                      <a:pPr algn="ctr" fontAlgn="ctr"/>
                      <a:r>
                        <a:rPr lang="fr-FR" sz="1200" b="1" u="none" strike="noStrike" dirty="0">
                          <a:solidFill>
                            <a:srgbClr val="0A2F60"/>
                          </a:solidFill>
                          <a:effectLst/>
                        </a:rPr>
                        <a:t>13</a:t>
                      </a:r>
                      <a:endParaRPr lang="fr-FR" sz="1200" b="1" i="0" u="none" strike="noStrike" dirty="0">
                        <a:solidFill>
                          <a:srgbClr val="0A2F60"/>
                        </a:solidFill>
                        <a:effectLst/>
                        <a:latin typeface="Tahoma" panose="020B0604030504040204" pitchFamily="34" charset="0"/>
                      </a:endParaRPr>
                    </a:p>
                  </a:txBody>
                  <a:tcPr marL="6350" marR="6350" marT="6350" marB="0" anchor="ctr"/>
                </a:tc>
                <a:tc>
                  <a:txBody>
                    <a:bodyPr/>
                    <a:lstStyle/>
                    <a:p>
                      <a:pPr algn="ctr" fontAlgn="ctr"/>
                      <a:r>
                        <a:rPr lang="fr-FR" sz="1000" u="none" strike="noStrike" dirty="0">
                          <a:solidFill>
                            <a:srgbClr val="0A2F60"/>
                          </a:solidFill>
                          <a:effectLst/>
                          <a:latin typeface="+mn-lt"/>
                        </a:rPr>
                        <a:t>17</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15</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9</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23</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19</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7</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15</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9</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10</a:t>
                      </a:r>
                      <a:endParaRPr lang="fr-FR" sz="1000" b="0" i="0" u="none" strike="noStrike">
                        <a:solidFill>
                          <a:srgbClr val="0A2F60"/>
                        </a:solidFill>
                        <a:effectLst/>
                        <a:latin typeface="+mn-lt"/>
                      </a:endParaRP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2</a:t>
                      </a:r>
                    </a:p>
                  </a:txBody>
                  <a:tcPr marL="6350" marR="6350" marT="6350" marB="0" anchor="ctr"/>
                </a:tc>
                <a:tc>
                  <a:txBody>
                    <a:bodyPr/>
                    <a:lstStyle/>
                    <a:p>
                      <a:pPr algn="ctr" fontAlgn="ctr"/>
                      <a:r>
                        <a:rPr lang="fr-FR" sz="1200" b="1" u="none" strike="noStrike" dirty="0">
                          <a:solidFill>
                            <a:srgbClr val="0A2F60"/>
                          </a:solidFill>
                          <a:effectLst/>
                        </a:rPr>
                        <a:t>36</a:t>
                      </a:r>
                      <a:endParaRPr lang="fr-FR" sz="1200" b="1" i="0" u="none" strike="noStrike" dirty="0">
                        <a:solidFill>
                          <a:srgbClr val="0A2F60"/>
                        </a:solidFill>
                        <a:effectLst/>
                        <a:latin typeface="Tahoma" panose="020B0604030504040204" pitchFamily="34" charset="0"/>
                      </a:endParaRPr>
                    </a:p>
                  </a:txBody>
                  <a:tcPr marL="6350" marR="6350" marT="6350" marB="0" anchor="ctr"/>
                </a:tc>
                <a:tc>
                  <a:txBody>
                    <a:bodyPr/>
                    <a:lstStyle/>
                    <a:p>
                      <a:pPr algn="ctr" fontAlgn="ctr"/>
                      <a:r>
                        <a:rPr lang="fr-FR" sz="1000" u="none" strike="noStrike" dirty="0">
                          <a:solidFill>
                            <a:srgbClr val="0A2F60"/>
                          </a:solidFill>
                          <a:effectLst/>
                          <a:latin typeface="+mn-lt"/>
                        </a:rPr>
                        <a:t>39</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34</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37</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44</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45</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37</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44</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24</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34</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25</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27</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39</a:t>
                      </a:r>
                      <a:endParaRPr lang="fr-FR" sz="1000" b="0" i="0" u="none" strike="noStrike">
                        <a:solidFill>
                          <a:srgbClr val="0A2F60"/>
                        </a:solidFill>
                        <a:effectLst/>
                        <a:latin typeface="+mn-lt"/>
                      </a:endParaRP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3</a:t>
                      </a:r>
                    </a:p>
                  </a:txBody>
                  <a:tcPr marL="6350" marR="6350" marT="6350" marB="0" anchor="ctr"/>
                </a:tc>
                <a:tc>
                  <a:txBody>
                    <a:bodyPr/>
                    <a:lstStyle/>
                    <a:p>
                      <a:pPr algn="ctr" fontAlgn="ctr"/>
                      <a:r>
                        <a:rPr lang="fr-FR" sz="1200" b="1" u="none" strike="noStrike" dirty="0">
                          <a:solidFill>
                            <a:srgbClr val="0A2F60"/>
                          </a:solidFill>
                          <a:effectLst/>
                        </a:rPr>
                        <a:t>22</a:t>
                      </a:r>
                      <a:endParaRPr lang="fr-FR" sz="1200" b="1" i="0" u="none" strike="noStrike" dirty="0">
                        <a:solidFill>
                          <a:srgbClr val="0A2F60"/>
                        </a:solidFill>
                        <a:effectLst/>
                        <a:latin typeface="Tahoma" panose="020B0604030504040204" pitchFamily="34" charset="0"/>
                      </a:endParaRPr>
                    </a:p>
                  </a:txBody>
                  <a:tcPr marL="6350" marR="6350" marT="6350" marB="0" anchor="ctr"/>
                </a:tc>
                <a:tc>
                  <a:txBody>
                    <a:bodyPr/>
                    <a:lstStyle/>
                    <a:p>
                      <a:pPr algn="ctr" fontAlgn="ctr"/>
                      <a:r>
                        <a:rPr lang="fr-FR" sz="1000" u="none" strike="noStrike">
                          <a:solidFill>
                            <a:srgbClr val="0A2F60"/>
                          </a:solidFill>
                          <a:effectLst/>
                          <a:latin typeface="+mn-lt"/>
                        </a:rPr>
                        <a:t>21</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24</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25</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17</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14</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21</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19</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29</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19</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31</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21</a:t>
                      </a:r>
                      <a:endParaRPr lang="fr-FR" sz="1000" b="0" i="0" u="none" strike="noStrike">
                        <a:solidFill>
                          <a:srgbClr val="0A2F60"/>
                        </a:solidFill>
                        <a:effectLst/>
                        <a:latin typeface="+mn-lt"/>
                      </a:endParaRP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4</a:t>
                      </a:r>
                    </a:p>
                  </a:txBody>
                  <a:tcPr marL="6350" marR="6350" marT="6350" marB="0" anchor="ctr"/>
                </a:tc>
                <a:tc>
                  <a:txBody>
                    <a:bodyPr/>
                    <a:lstStyle/>
                    <a:p>
                      <a:pPr algn="ctr" fontAlgn="ctr"/>
                      <a:r>
                        <a:rPr lang="fr-FR" sz="1200" b="1" u="none" strike="noStrike" dirty="0">
                          <a:solidFill>
                            <a:srgbClr val="0A2F60"/>
                          </a:solidFill>
                          <a:effectLst/>
                        </a:rPr>
                        <a:t>20</a:t>
                      </a:r>
                      <a:endParaRPr lang="fr-FR" sz="1200" b="1" i="0" u="none" strike="noStrike" dirty="0">
                        <a:solidFill>
                          <a:srgbClr val="0A2F60"/>
                        </a:solidFill>
                        <a:effectLst/>
                        <a:latin typeface="Tahoma" panose="020B0604030504040204" pitchFamily="34" charset="0"/>
                      </a:endParaRPr>
                    </a:p>
                  </a:txBody>
                  <a:tcPr marL="6350" marR="6350" marT="6350" marB="0" anchor="ctr"/>
                </a:tc>
                <a:tc>
                  <a:txBody>
                    <a:bodyPr/>
                    <a:lstStyle/>
                    <a:p>
                      <a:pPr algn="ctr" fontAlgn="ctr"/>
                      <a:r>
                        <a:rPr lang="fr-FR" sz="1000" u="none" strike="noStrike">
                          <a:solidFill>
                            <a:srgbClr val="0A2F60"/>
                          </a:solidFill>
                          <a:effectLst/>
                          <a:latin typeface="+mn-lt"/>
                        </a:rPr>
                        <a:t>16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19</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23</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17</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10</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18</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13</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31</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21</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26</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28</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20</a:t>
                      </a:r>
                      <a:endParaRPr lang="fr-FR" sz="1000" b="0" i="0" u="none" strike="noStrike">
                        <a:solidFill>
                          <a:srgbClr val="0A2F60"/>
                        </a:solidFill>
                        <a:effectLst/>
                        <a:latin typeface="+mn-lt"/>
                      </a:endParaRP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5</a:t>
                      </a:r>
                    </a:p>
                  </a:txBody>
                  <a:tcPr marL="6350" marR="6350" marT="6350" marB="0" anchor="ctr"/>
                </a:tc>
                <a:tc>
                  <a:txBody>
                    <a:bodyPr/>
                    <a:lstStyle/>
                    <a:p>
                      <a:pPr algn="ctr" fontAlgn="ctr"/>
                      <a:r>
                        <a:rPr lang="fr-FR" sz="1200" b="1" u="none" strike="noStrike" dirty="0">
                          <a:solidFill>
                            <a:srgbClr val="0A2F60"/>
                          </a:solidFill>
                          <a:effectLst/>
                        </a:rPr>
                        <a:t>6</a:t>
                      </a:r>
                      <a:endParaRPr lang="fr-FR" sz="1200" b="1" i="0" u="none" strike="noStrike" dirty="0">
                        <a:solidFill>
                          <a:srgbClr val="0A2F60"/>
                        </a:solidFill>
                        <a:effectLst/>
                        <a:latin typeface="Tahoma" panose="020B0604030504040204" pitchFamily="34" charset="0"/>
                      </a:endParaRPr>
                    </a:p>
                  </a:txBody>
                  <a:tcPr marL="6350" marR="6350" marT="6350" marB="0" anchor="ctr"/>
                </a:tc>
                <a:tc>
                  <a:txBody>
                    <a:bodyPr/>
                    <a:lstStyle/>
                    <a:p>
                      <a:pPr algn="ctr" fontAlgn="ctr"/>
                      <a:r>
                        <a:rPr lang="fr-FR" sz="1000" u="none" strike="noStrike">
                          <a:solidFill>
                            <a:srgbClr val="0A2F60"/>
                          </a:solidFill>
                          <a:effectLst/>
                          <a:latin typeface="+mn-lt"/>
                        </a:rPr>
                        <a:t>4</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4</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6</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4</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7</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7</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7</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8</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6</a:t>
                      </a:r>
                      <a:endParaRPr lang="fr-FR" sz="1000" b="0" i="0" u="none" strike="noStrike" dirty="0">
                        <a:solidFill>
                          <a:srgbClr val="0A2F60"/>
                        </a:solidFill>
                        <a:effectLst/>
                        <a:latin typeface="+mn-lt"/>
                      </a:endParaRP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6 and more</a:t>
                      </a:r>
                    </a:p>
                  </a:txBody>
                  <a:tcPr marL="6350" marR="6350" marT="6350" marB="0" anchor="ctr"/>
                </a:tc>
                <a:tc>
                  <a:txBody>
                    <a:bodyPr/>
                    <a:lstStyle/>
                    <a:p>
                      <a:pPr algn="ctr" fontAlgn="ctr"/>
                      <a:r>
                        <a:rPr lang="fr-FR" sz="1200" b="1" u="none" strike="noStrike" dirty="0">
                          <a:solidFill>
                            <a:srgbClr val="0A2F60"/>
                          </a:solidFill>
                          <a:effectLst/>
                        </a:rPr>
                        <a:t>2</a:t>
                      </a:r>
                      <a:endParaRPr lang="fr-FR" sz="1200" b="1" i="0" u="none" strike="noStrike" dirty="0">
                        <a:solidFill>
                          <a:srgbClr val="0A2F60"/>
                        </a:solidFill>
                        <a:effectLst/>
                        <a:latin typeface="Tahoma" panose="020B0604030504040204" pitchFamily="34" charset="0"/>
                      </a:endParaRPr>
                    </a:p>
                  </a:txBody>
                  <a:tcPr marL="6350" marR="6350" marT="6350" marB="0" anchor="ctr"/>
                </a:tc>
                <a:tc>
                  <a:txBody>
                    <a:bodyPr/>
                    <a:lstStyle/>
                    <a:p>
                      <a:pPr algn="ctr" fontAlgn="ctr"/>
                      <a:r>
                        <a:rPr lang="fr-FR" sz="1000" u="none" strike="noStrike">
                          <a:solidFill>
                            <a:srgbClr val="0A2F60"/>
                          </a:solidFill>
                          <a:effectLst/>
                          <a:latin typeface="+mn-lt"/>
                        </a:rPr>
                        <a:t>2</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1</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a:solidFill>
                            <a:srgbClr val="0A2F60"/>
                          </a:solidFill>
                          <a:effectLst/>
                          <a:latin typeface="+mn-lt"/>
                        </a:rPr>
                        <a:t>2</a:t>
                      </a:r>
                      <a:endParaRPr lang="fr-FR" sz="1000" b="0" i="0" u="none" strike="noStrike">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3</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5</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1</a:t>
                      </a:r>
                      <a:endParaRPr lang="fr-FR" sz="1000" b="0" i="0" u="none" strike="noStrike" dirty="0">
                        <a:solidFill>
                          <a:srgbClr val="0A2F60"/>
                        </a:solidFill>
                        <a:effectLst/>
                        <a:latin typeface="+mn-lt"/>
                      </a:endParaRPr>
                    </a:p>
                  </a:txBody>
                  <a:tcPr marL="6350" marR="6350" marT="6350" marB="0" anchor="ctr"/>
                </a:tc>
                <a:tc>
                  <a:txBody>
                    <a:bodyPr/>
                    <a:lstStyle/>
                    <a:p>
                      <a:pPr algn="ctr" fontAlgn="ctr"/>
                      <a:r>
                        <a:rPr lang="fr-FR" sz="1000" u="none" strike="noStrike" dirty="0">
                          <a:solidFill>
                            <a:srgbClr val="0A2F60"/>
                          </a:solidFill>
                          <a:effectLst/>
                          <a:latin typeface="+mn-lt"/>
                        </a:rPr>
                        <a:t>3</a:t>
                      </a:r>
                      <a:endParaRPr lang="fr-FR" sz="1000" b="0" i="0" u="none" strike="noStrike" dirty="0">
                        <a:solidFill>
                          <a:srgbClr val="0A2F60"/>
                        </a:solidFill>
                        <a:effectLst/>
                        <a:latin typeface="+mn-lt"/>
                      </a:endParaRP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i="1" dirty="0" smtClean="0">
                          <a:solidFill>
                            <a:schemeClr val="bg1"/>
                          </a:solidFill>
                        </a:rPr>
                        <a:t>Average number of people in a household</a:t>
                      </a:r>
                      <a:endParaRPr lang="en-GB" sz="1100" b="1" i="1" dirty="0">
                        <a:solidFill>
                          <a:schemeClr val="bg1"/>
                        </a:solidFill>
                      </a:endParaRPr>
                    </a:p>
                  </a:txBody>
                  <a:tcPr marL="111868" marR="111868" anchor="ctr">
                    <a:solidFill>
                      <a:srgbClr val="0A2F60"/>
                    </a:solidFill>
                  </a:tcPr>
                </a:tc>
                <a:tc>
                  <a:txBody>
                    <a:bodyPr/>
                    <a:lstStyle/>
                    <a:p>
                      <a:pPr algn="ctr" fontAlgn="ctr"/>
                      <a:r>
                        <a:rPr lang="fr-FR" sz="1100" b="1" i="1" u="none" strike="noStrike" dirty="0">
                          <a:solidFill>
                            <a:schemeClr val="bg1"/>
                          </a:solidFill>
                          <a:effectLst/>
                        </a:rPr>
                        <a:t>2,8</a:t>
                      </a:r>
                      <a:endParaRPr lang="fr-FR" sz="1100" b="1" i="1"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2,6</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2,7</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2,8</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2,6</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2,4</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2,7</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2,4</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3,1</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2,8</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3,2</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i="1" u="none" strike="noStrike" dirty="0">
                          <a:solidFill>
                            <a:schemeClr val="bg1"/>
                          </a:solidFill>
                          <a:effectLst/>
                          <a:latin typeface="+mn-lt"/>
                        </a:rPr>
                        <a:t>3,0</a:t>
                      </a:r>
                      <a:endParaRPr lang="fr-FR" sz="900" b="1" i="1" u="none" strike="noStrike" dirty="0">
                        <a:solidFill>
                          <a:schemeClr val="bg1"/>
                        </a:solidFill>
                        <a:effectLst/>
                        <a:latin typeface="+mn-lt"/>
                      </a:endParaRPr>
                    </a:p>
                  </a:txBody>
                  <a:tcPr marL="6350" marR="6350" marT="6350" marB="0" anchor="ctr">
                    <a:solidFill>
                      <a:srgbClr val="0A2F60"/>
                    </a:solidFill>
                  </a:tcPr>
                </a:tc>
                <a:tc>
                  <a:txBody>
                    <a:bodyPr/>
                    <a:lstStyle/>
                    <a:p>
                      <a:pPr algn="ctr" fontAlgn="ctr"/>
                      <a:r>
                        <a:rPr lang="fr-FR" sz="900" u="none" strike="noStrike" dirty="0">
                          <a:solidFill>
                            <a:schemeClr val="bg1"/>
                          </a:solidFill>
                          <a:effectLst/>
                          <a:latin typeface="+mn-lt"/>
                        </a:rPr>
                        <a:t>2,8</a:t>
                      </a:r>
                      <a:endParaRPr lang="fr-FR" sz="900" b="1" i="0" u="none" strike="noStrike" dirty="0">
                        <a:solidFill>
                          <a:schemeClr val="bg1"/>
                        </a:solidFill>
                        <a:effectLst/>
                        <a:latin typeface="+mn-lt"/>
                      </a:endParaRPr>
                    </a:p>
                  </a:txBody>
                  <a:tcPr marL="6350" marR="6350" marT="6350" marB="0" anchor="ctr">
                    <a:solidFill>
                      <a:srgbClr val="0A2F60"/>
                    </a:solidFill>
                  </a:tcPr>
                </a:tc>
              </a:tr>
              <a:tr h="279901">
                <a:tc gridSpan="1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mn-lt"/>
                        </a:rPr>
                        <a:t>Number of children under 18</a:t>
                      </a:r>
                      <a:r>
                        <a:rPr lang="en-GB" sz="1100" b="1" baseline="0" dirty="0" smtClean="0">
                          <a:solidFill>
                            <a:schemeClr val="bg1"/>
                          </a:solidFill>
                          <a:latin typeface="+mn-lt"/>
                        </a:rPr>
                        <a:t> in the household</a:t>
                      </a:r>
                      <a:endParaRPr lang="en-GB" sz="1100" b="1" dirty="0">
                        <a:solidFill>
                          <a:schemeClr val="bg1"/>
                        </a:solidFill>
                        <a:latin typeface="+mn-lt"/>
                      </a:endParaRPr>
                    </a:p>
                  </a:txBody>
                  <a:tcPr marL="111868" marR="111868" anchor="ctr">
                    <a:solidFill>
                      <a:srgbClr val="0A2F60"/>
                    </a:solidFill>
                  </a:tcP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0</a:t>
                      </a:r>
                    </a:p>
                  </a:txBody>
                  <a:tcPr marL="6350" marR="6350" marT="6350" marB="0" anchor="ctr"/>
                </a:tc>
                <a:tc>
                  <a:txBody>
                    <a:bodyPr/>
                    <a:lstStyle/>
                    <a:p>
                      <a:pPr marL="0" algn="ctr" defTabSz="457200" rtl="0" eaLnBrk="1" fontAlgn="ctr" latinLnBrk="0" hangingPunct="1"/>
                      <a:r>
                        <a:rPr lang="fr-FR" sz="1200" b="1" u="none" strike="noStrike" kern="1200" dirty="0">
                          <a:solidFill>
                            <a:srgbClr val="0A2F60"/>
                          </a:solidFill>
                          <a:effectLst/>
                          <a:latin typeface="+mn-lt"/>
                          <a:ea typeface="+mn-ea"/>
                          <a:cs typeface="+mn-cs"/>
                        </a:rPr>
                        <a:t>61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64</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61</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61</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60</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64</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56</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68</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61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57</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56</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60</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64</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1</a:t>
                      </a:r>
                    </a:p>
                  </a:txBody>
                  <a:tcPr marL="6350" marR="6350" marT="6350" marB="0" anchor="ctr"/>
                </a:tc>
                <a:tc>
                  <a:txBody>
                    <a:bodyPr/>
                    <a:lstStyle/>
                    <a:p>
                      <a:pPr marL="0" algn="ctr" defTabSz="457200" rtl="0" eaLnBrk="1" fontAlgn="ctr" latinLnBrk="0" hangingPunct="1"/>
                      <a:r>
                        <a:rPr lang="fr-FR" sz="1200" b="1" u="none" strike="noStrike" kern="1200" dirty="0">
                          <a:solidFill>
                            <a:srgbClr val="0A2F60"/>
                          </a:solidFill>
                          <a:effectLst/>
                          <a:latin typeface="+mn-lt"/>
                          <a:ea typeface="+mn-ea"/>
                          <a:cs typeface="+mn-cs"/>
                        </a:rPr>
                        <a:t>21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21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19</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20</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17</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17</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21</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19</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24</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20</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29</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23</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18</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2</a:t>
                      </a:r>
                    </a:p>
                  </a:txBody>
                  <a:tcPr marL="6350" marR="6350" marT="6350" marB="0" anchor="ctr"/>
                </a:tc>
                <a:tc>
                  <a:txBody>
                    <a:bodyPr/>
                    <a:lstStyle/>
                    <a:p>
                      <a:pPr marL="0" algn="ctr" defTabSz="457200" rtl="0" eaLnBrk="1" fontAlgn="ctr" latinLnBrk="0" hangingPunct="1"/>
                      <a:r>
                        <a:rPr lang="fr-FR" sz="1200" b="1" u="none" strike="noStrike" kern="1200" dirty="0">
                          <a:solidFill>
                            <a:srgbClr val="0A2F60"/>
                          </a:solidFill>
                          <a:effectLst/>
                          <a:latin typeface="+mn-lt"/>
                          <a:ea typeface="+mn-ea"/>
                          <a:cs typeface="+mn-cs"/>
                        </a:rPr>
                        <a:t>14</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12</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15</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16</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17</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12</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17</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11</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13</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17</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12</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14</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14</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3</a:t>
                      </a:r>
                    </a:p>
                  </a:txBody>
                  <a:tcPr marL="6350" marR="6350" marT="6350" marB="0" anchor="ctr"/>
                </a:tc>
                <a:tc>
                  <a:txBody>
                    <a:bodyPr/>
                    <a:lstStyle/>
                    <a:p>
                      <a:pPr marL="0" algn="ctr" defTabSz="457200" rtl="0" eaLnBrk="1" fontAlgn="ctr" latinLnBrk="0" hangingPunct="1"/>
                      <a:r>
                        <a:rPr lang="fr-FR" sz="1200" b="1" u="none" strike="noStrike" kern="1200" dirty="0">
                          <a:solidFill>
                            <a:srgbClr val="0A2F60"/>
                          </a:solidFill>
                          <a:effectLst/>
                          <a:latin typeface="+mn-lt"/>
                          <a:ea typeface="+mn-ea"/>
                          <a:cs typeface="+mn-cs"/>
                        </a:rPr>
                        <a:t>3</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2</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4</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3</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4</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6</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5</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2</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2</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5</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2</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3</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3</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4</a:t>
                      </a:r>
                    </a:p>
                  </a:txBody>
                  <a:tcPr marL="6350" marR="6350" marT="6350" marB="0" anchor="ctr"/>
                </a:tc>
                <a:tc>
                  <a:txBody>
                    <a:bodyPr/>
                    <a:lstStyle/>
                    <a:p>
                      <a:pPr marL="0" algn="ctr" defTabSz="457200" rtl="0" eaLnBrk="1" fontAlgn="ctr" latinLnBrk="0" hangingPunct="1"/>
                      <a:r>
                        <a:rPr lang="fr-FR" sz="1200" b="1" u="none" strike="noStrike" kern="1200" dirty="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0</a:t>
                      </a:r>
                    </a:p>
                  </a:txBody>
                  <a:tcPr marL="6350" marR="6350" marT="6350" marB="0" anchor="ctr"/>
                </a:tc>
                <a:tc>
                  <a:txBody>
                    <a:bodyPr/>
                    <a:lstStyle/>
                    <a:p>
                      <a:pPr marL="0" algn="ctr" defTabSz="457200" rtl="0" eaLnBrk="1" fontAlgn="ctr" latinLnBrk="0" hangingPunct="1"/>
                      <a:r>
                        <a:rPr lang="fr-FR" sz="1000" u="none" strike="noStrike" kern="120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0</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0</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0</a:t>
                      </a:r>
                    </a:p>
                  </a:txBody>
                  <a:tcPr marL="6350" marR="6350" marT="6350" marB="0" anchor="ctr"/>
                </a:tc>
                <a:tc>
                  <a:txBody>
                    <a:bodyPr/>
                    <a:lstStyle/>
                    <a:p>
                      <a:pPr marL="0" algn="ctr" defTabSz="457200" rtl="0" eaLnBrk="1" fontAlgn="ctr" latinLnBrk="0" hangingPunct="1"/>
                      <a:r>
                        <a:rPr lang="fr-FR" sz="1000" u="none" strike="noStrike" kern="1200" dirty="0">
                          <a:solidFill>
                            <a:srgbClr val="0A2F60"/>
                          </a:solidFill>
                          <a:effectLst/>
                          <a:latin typeface="+mn-lt"/>
                          <a:ea typeface="+mn-ea"/>
                          <a:cs typeface="+mn-cs"/>
                        </a:rPr>
                        <a:t>1</a:t>
                      </a:r>
                    </a:p>
                  </a:txBody>
                  <a:tcPr marL="6350" marR="6350" marT="6350" marB="0" anchor="ctr"/>
                </a:tc>
              </a:tr>
            </a:tbl>
          </a:graphicData>
        </a:graphic>
      </p:graphicFrame>
      <p:sp>
        <p:nvSpPr>
          <p:cNvPr id="2" name="Titre 1"/>
          <p:cNvSpPr>
            <a:spLocks noGrp="1"/>
          </p:cNvSpPr>
          <p:nvPr>
            <p:ph type="title"/>
          </p:nvPr>
        </p:nvSpPr>
        <p:spPr>
          <a:xfrm>
            <a:off x="228600" y="424314"/>
            <a:ext cx="8763000" cy="823200"/>
          </a:xfrm>
        </p:spPr>
        <p:txBody>
          <a:bodyPr/>
          <a:lstStyle/>
          <a:p>
            <a:r>
              <a:rPr lang="en-GB" dirty="0" smtClean="0"/>
              <a:t>Sample description: household</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3" name="Rectangle 2"/>
          <p:cNvSpPr/>
          <p:nvPr/>
        </p:nvSpPr>
        <p:spPr>
          <a:xfrm>
            <a:off x="362119" y="6477000"/>
            <a:ext cx="3340979" cy="461665"/>
          </a:xfrm>
          <a:prstGeom prst="rect">
            <a:avLst/>
          </a:prstGeom>
          <a:noFill/>
        </p:spPr>
        <p:txBody>
          <a:bodyPr wrap="none" rtlCol="0">
            <a:spAutoFit/>
          </a:bodyPr>
          <a:lstStyle/>
          <a:p>
            <a:r>
              <a:rPr lang="en-GB" sz="800" b="1" dirty="0"/>
              <a:t>S14. How many people, including yourself, are living in your household?</a:t>
            </a:r>
          </a:p>
          <a:p>
            <a:r>
              <a:rPr lang="en-GB" sz="800" b="1" dirty="0"/>
              <a:t>S15. How many children under 18 years old are leaving in your household?</a:t>
            </a:r>
            <a:endParaRPr lang="fr-FR" sz="800" b="1" dirty="0"/>
          </a:p>
          <a:p>
            <a:endParaRPr lang="fr-FR" sz="800" b="1" dirty="0"/>
          </a:p>
        </p:txBody>
      </p:sp>
    </p:spTree>
    <p:extLst>
      <p:ext uri="{BB962C8B-B14F-4D97-AF65-F5344CB8AC3E}">
        <p14:creationId xmlns:p14="http://schemas.microsoft.com/office/powerpoint/2010/main" val="1158139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2379736795"/>
              </p:ext>
            </p:extLst>
          </p:nvPr>
        </p:nvGraphicFramePr>
        <p:xfrm>
          <a:off x="393641" y="1430626"/>
          <a:ext cx="8293159" cy="3369240"/>
        </p:xfrm>
        <a:graphic>
          <a:graphicData uri="http://schemas.openxmlformats.org/drawingml/2006/table">
            <a:tbl>
              <a:tblPr firstRow="1" bandRow="1">
                <a:tableStyleId>{5C22544A-7EE6-4342-B048-85BDC9FD1C3A}</a:tableStyleId>
              </a:tblPr>
              <a:tblGrid>
                <a:gridCol w="2120960"/>
                <a:gridCol w="640727"/>
                <a:gridCol w="460956"/>
                <a:gridCol w="460956"/>
                <a:gridCol w="460956"/>
                <a:gridCol w="460956"/>
                <a:gridCol w="460956"/>
                <a:gridCol w="460956"/>
                <a:gridCol w="460956"/>
                <a:gridCol w="460956"/>
                <a:gridCol w="460956"/>
                <a:gridCol w="460956"/>
                <a:gridCol w="460956"/>
                <a:gridCol w="460956"/>
              </a:tblGrid>
              <a:tr h="354009">
                <a:tc>
                  <a:txBody>
                    <a:bodyPr/>
                    <a:lstStyle/>
                    <a:p>
                      <a:pPr algn="ctr"/>
                      <a:r>
                        <a:rPr lang="en-GB" sz="1400" dirty="0" smtClean="0"/>
                        <a:t>In %</a:t>
                      </a:r>
                      <a:endParaRPr lang="en-GB" sz="1400" dirty="0">
                        <a:solidFill>
                          <a:srgbClr val="0A2F60"/>
                        </a:solidFill>
                      </a:endParaRPr>
                    </a:p>
                  </a:txBody>
                  <a:tcPr marL="111868" marR="111868" anchor="ctr">
                    <a:solidFill>
                      <a:srgbClr val="0A2F60"/>
                    </a:solidFill>
                  </a:tcPr>
                </a:tc>
                <a:tc>
                  <a:txBody>
                    <a:bodyPr/>
                    <a:lstStyle/>
                    <a:p>
                      <a:r>
                        <a:rPr lang="en-GB" sz="1000" dirty="0" smtClean="0"/>
                        <a:t>TOTAL sample</a:t>
                      </a:r>
                      <a:endParaRPr lang="en-GB" sz="1000" b="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r>
              <a:tr h="279901">
                <a:tc gridSpan="1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Monthly Net income of the household</a:t>
                      </a:r>
                      <a:endParaRPr lang="en-GB" sz="1200" b="1" dirty="0">
                        <a:solidFill>
                          <a:schemeClr val="bg1"/>
                        </a:solidFill>
                      </a:endParaRPr>
                    </a:p>
                  </a:txBody>
                  <a:tcPr marL="111868" marR="111868" anchor="ctr">
                    <a:solidFill>
                      <a:srgbClr val="0A2F60"/>
                    </a:solidFill>
                  </a:tcP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r>
              <a:tr h="167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Less than  1,400 EUR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Between 1,400 EUR and 1,999  EUR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Between 2000 EUR and 2,999 EUR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Between  3,000 EUR and 3,999 EUR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Between  4,000 EUR and 5,999 EUR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17</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Between 6,000 EUR and 7,999 EUR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7</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Between 8,000 EUR and 9,999 EUR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Over  10,000 EUR </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5</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Do not want to answer</a:t>
                      </a:r>
                      <a:endParaRPr lang="fr-FR" sz="1100" kern="1200" dirty="0">
                        <a:solidFill>
                          <a:schemeClr val="dk1"/>
                        </a:solidFill>
                        <a:latin typeface="+mn-lt"/>
                        <a:ea typeface="+mn-ea"/>
                        <a:cs typeface="+mn-cs"/>
                      </a:endParaRPr>
                    </a:p>
                  </a:txBody>
                  <a:tcPr marL="6350" marR="6350" marT="6350" marB="0" anchor="ctr"/>
                </a:tc>
                <a:tc>
                  <a:txBody>
                    <a:bodyPr/>
                    <a:lstStyle/>
                    <a:p>
                      <a:pPr algn="ctr" fontAlgn="ctr"/>
                      <a:r>
                        <a:rPr lang="fr-FR" sz="900" b="1" i="0" u="none" strike="noStrike" dirty="0">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20</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24</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900" b="0" i="0" u="none" strike="noStrike">
                          <a:solidFill>
                            <a:srgbClr val="000080"/>
                          </a:solidFill>
                          <a:effectLst/>
                          <a:latin typeface="Tahoma" panose="020B0604030504040204" pitchFamily="34" charset="0"/>
                        </a:rPr>
                        <a:t>15</a:t>
                      </a:r>
                    </a:p>
                  </a:txBody>
                  <a:tcPr marL="6350" marR="6350" marT="6350" marB="0" anchor="ctr"/>
                </a:tc>
                <a:tc>
                  <a:txBody>
                    <a:bodyPr/>
                    <a:lstStyle/>
                    <a:p>
                      <a:pPr algn="ctr" fontAlgn="ctr"/>
                      <a:r>
                        <a:rPr lang="fr-FR" sz="900" b="0" i="0" u="none" strike="noStrike" dirty="0">
                          <a:solidFill>
                            <a:srgbClr val="000080"/>
                          </a:solidFill>
                          <a:effectLst/>
                          <a:latin typeface="Tahoma" panose="020B0604030504040204" pitchFamily="34" charset="0"/>
                        </a:rPr>
                        <a:t>20</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txBody>
                  <a:tcPr marL="111868" marR="111868"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c>
                  <a:txBody>
                    <a:bodyPr/>
                    <a:lstStyle/>
                    <a:p>
                      <a:pPr algn="ctr" fontAlgn="ctr"/>
                      <a:endParaRPr lang="fr-FR" sz="900" b="1" i="0" u="none" strike="noStrike" dirty="0">
                        <a:solidFill>
                          <a:schemeClr val="bg1"/>
                        </a:solidFill>
                        <a:effectLst/>
                        <a:latin typeface="Tahoma" panose="020B0604030504040204" pitchFamily="34" charset="0"/>
                      </a:endParaRPr>
                    </a:p>
                  </a:txBody>
                  <a:tcPr marL="6350" marR="6350" marT="6350" marB="0" anchor="ctr">
                    <a:solidFill>
                      <a:srgbClr val="0A2F60"/>
                    </a:solidFill>
                  </a:tcPr>
                </a:tc>
              </a:tr>
            </a:tbl>
          </a:graphicData>
        </a:graphic>
      </p:graphicFrame>
      <p:sp>
        <p:nvSpPr>
          <p:cNvPr id="2" name="Titre 1"/>
          <p:cNvSpPr>
            <a:spLocks noGrp="1"/>
          </p:cNvSpPr>
          <p:nvPr>
            <p:ph type="title"/>
          </p:nvPr>
        </p:nvSpPr>
        <p:spPr>
          <a:xfrm>
            <a:off x="228600" y="424314"/>
            <a:ext cx="8763000" cy="823200"/>
          </a:xfrm>
        </p:spPr>
        <p:txBody>
          <a:bodyPr/>
          <a:lstStyle/>
          <a:p>
            <a:r>
              <a:rPr lang="en-GB" dirty="0" smtClean="0"/>
              <a:t>Sample description: income</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3" name="Rectangle 2"/>
          <p:cNvSpPr/>
          <p:nvPr/>
        </p:nvSpPr>
        <p:spPr>
          <a:xfrm>
            <a:off x="152400" y="6553200"/>
            <a:ext cx="5012911" cy="215444"/>
          </a:xfrm>
          <a:prstGeom prst="rect">
            <a:avLst/>
          </a:prstGeom>
          <a:noFill/>
        </p:spPr>
        <p:txBody>
          <a:bodyPr wrap="none" rtlCol="0">
            <a:spAutoFit/>
          </a:bodyPr>
          <a:lstStyle/>
          <a:p>
            <a:r>
              <a:rPr lang="en-GB" sz="800" b="1" dirty="0"/>
              <a:t>S12. What is the monthly net income of your household (including all kind of social welfare, excluding income tax)</a:t>
            </a:r>
            <a:endParaRPr lang="fr-FR" sz="800" b="1" dirty="0"/>
          </a:p>
        </p:txBody>
      </p:sp>
    </p:spTree>
    <p:extLst>
      <p:ext uri="{BB962C8B-B14F-4D97-AF65-F5344CB8AC3E}">
        <p14:creationId xmlns:p14="http://schemas.microsoft.com/office/powerpoint/2010/main" val="1659086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2"/>
          <p:cNvGraphicFramePr>
            <a:graphicFrameLocks noGrp="1"/>
          </p:cNvGraphicFramePr>
          <p:nvPr>
            <p:ph idx="1"/>
            <p:extLst>
              <p:ext uri="{D42A27DB-BD31-4B8C-83A1-F6EECF244321}">
                <p14:modId xmlns:p14="http://schemas.microsoft.com/office/powerpoint/2010/main" val="804514641"/>
              </p:ext>
            </p:extLst>
          </p:nvPr>
        </p:nvGraphicFramePr>
        <p:xfrm>
          <a:off x="393641" y="1430626"/>
          <a:ext cx="8293159" cy="2169393"/>
        </p:xfrm>
        <a:graphic>
          <a:graphicData uri="http://schemas.openxmlformats.org/drawingml/2006/table">
            <a:tbl>
              <a:tblPr firstRow="1" bandRow="1">
                <a:tableStyleId>{5C22544A-7EE6-4342-B048-85BDC9FD1C3A}</a:tableStyleId>
              </a:tblPr>
              <a:tblGrid>
                <a:gridCol w="2120960"/>
                <a:gridCol w="640727"/>
                <a:gridCol w="460956"/>
                <a:gridCol w="460956"/>
                <a:gridCol w="460956"/>
                <a:gridCol w="460956"/>
                <a:gridCol w="460956"/>
                <a:gridCol w="460956"/>
                <a:gridCol w="460956"/>
                <a:gridCol w="460956"/>
                <a:gridCol w="460956"/>
                <a:gridCol w="460956"/>
                <a:gridCol w="460956"/>
                <a:gridCol w="460956"/>
              </a:tblGrid>
              <a:tr h="354009">
                <a:tc>
                  <a:txBody>
                    <a:bodyPr/>
                    <a:lstStyle/>
                    <a:p>
                      <a:pPr algn="ctr"/>
                      <a:r>
                        <a:rPr lang="en-GB" sz="1400" dirty="0" smtClean="0"/>
                        <a:t>In %</a:t>
                      </a:r>
                      <a:endParaRPr lang="en-GB" sz="1400" dirty="0">
                        <a:solidFill>
                          <a:srgbClr val="0A2F60"/>
                        </a:solidFill>
                      </a:endParaRPr>
                    </a:p>
                  </a:txBody>
                  <a:tcPr marL="111868" marR="111868" anchor="ctr">
                    <a:solidFill>
                      <a:srgbClr val="0A2F60"/>
                    </a:solidFill>
                  </a:tcPr>
                </a:tc>
                <a:tc>
                  <a:txBody>
                    <a:bodyPr/>
                    <a:lstStyle/>
                    <a:p>
                      <a:r>
                        <a:rPr lang="en-GB" sz="1000" dirty="0" smtClean="0"/>
                        <a:t>TOTAL sample</a:t>
                      </a:r>
                      <a:endParaRPr lang="en-GB" sz="1000" b="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c>
                  <a:txBody>
                    <a:bodyPr/>
                    <a:lstStyle/>
                    <a:p>
                      <a:endParaRPr lang="en-GB" sz="1400" dirty="0" smtClean="0"/>
                    </a:p>
                  </a:txBody>
                  <a:tcPr marL="111868" marR="111868" anchor="ctr">
                    <a:solidFill>
                      <a:srgbClr val="0A2F60"/>
                    </a:solidFill>
                  </a:tcPr>
                </a:tc>
              </a:tr>
              <a:tr h="279901">
                <a:tc gridSpan="1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Level of education ( highest reached)</a:t>
                      </a:r>
                      <a:endParaRPr lang="en-GB" sz="1100" b="1" dirty="0">
                        <a:solidFill>
                          <a:schemeClr val="bg1"/>
                        </a:solidFill>
                      </a:endParaRPr>
                    </a:p>
                  </a:txBody>
                  <a:tcPr marL="111868" marR="111868" anchor="ctr">
                    <a:solidFill>
                      <a:srgbClr val="0A2F60"/>
                    </a:solidFill>
                  </a:tcP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c hMerge="1">
                  <a:txBody>
                    <a:bodyPr/>
                    <a:lstStyle/>
                    <a:p>
                      <a:pPr marL="0" indent="0" algn="ctr">
                        <a:buFont typeface="Arial" panose="020B0604020202020204" pitchFamily="34" charset="0"/>
                        <a:buNone/>
                      </a:pPr>
                      <a:endParaRPr lang="en-GB" sz="1100" b="0" dirty="0">
                        <a:solidFill>
                          <a:srgbClr val="0A2F60"/>
                        </a:solidFill>
                        <a:latin typeface="Calibri" panose="020F0502020204030204" pitchFamily="34" charset="0"/>
                      </a:endParaRPr>
                    </a:p>
                  </a:txBody>
                  <a:tcPr marL="111868" marR="111868" anchor="ctr"/>
                </a:tc>
              </a:tr>
              <a:tr h="167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Completed primary</a:t>
                      </a:r>
                      <a:endParaRPr lang="en-GB" sz="1200" kern="1200" noProof="0" dirty="0">
                        <a:solidFill>
                          <a:schemeClr val="dk1"/>
                        </a:solidFill>
                        <a:latin typeface="+mn-lt"/>
                        <a:ea typeface="+mn-ea"/>
                        <a:cs typeface="+mn-cs"/>
                      </a:endParaRPr>
                    </a:p>
                  </a:txBody>
                  <a:tcPr marL="6350" marR="6350" marT="6350" marB="0" anchor="ctr"/>
                </a:tc>
                <a:tc>
                  <a:txBody>
                    <a:bodyPr/>
                    <a:lstStyle/>
                    <a:p>
                      <a:pPr algn="ctr" fontAlgn="ctr"/>
                      <a:r>
                        <a:rPr lang="fr-FR" sz="1100" b="1"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7</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9</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0</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Completed secondary school</a:t>
                      </a:r>
                      <a:endParaRPr lang="en-GB" sz="1200" kern="1200" noProof="0" dirty="0">
                        <a:solidFill>
                          <a:schemeClr val="dk1"/>
                        </a:solidFill>
                        <a:latin typeface="+mn-lt"/>
                        <a:ea typeface="+mn-ea"/>
                        <a:cs typeface="+mn-cs"/>
                      </a:endParaRPr>
                    </a:p>
                  </a:txBody>
                  <a:tcPr marL="6350" marR="6350" marT="6350" marB="0" anchor="ctr"/>
                </a:tc>
                <a:tc>
                  <a:txBody>
                    <a:bodyPr/>
                    <a:lstStyle/>
                    <a:p>
                      <a:pPr algn="ctr" fontAlgn="ctr"/>
                      <a:r>
                        <a:rPr lang="fr-FR" sz="1100" b="1" i="0" u="none" strike="noStrike" dirty="0">
                          <a:solidFill>
                            <a:srgbClr val="000080"/>
                          </a:solidFill>
                          <a:effectLst/>
                          <a:latin typeface="Tahoma" panose="020B0604030504040204" pitchFamily="34" charset="0"/>
                        </a:rPr>
                        <a:t>45</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55</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42</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66</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55</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46</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54</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44</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44</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32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40</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Completed High level education (Bachelor)</a:t>
                      </a:r>
                      <a:endParaRPr lang="en-GB" sz="1200" kern="1200" noProof="0" dirty="0">
                        <a:solidFill>
                          <a:schemeClr val="dk1"/>
                        </a:solidFill>
                        <a:latin typeface="+mn-lt"/>
                        <a:ea typeface="+mn-ea"/>
                        <a:cs typeface="+mn-cs"/>
                      </a:endParaRPr>
                    </a:p>
                  </a:txBody>
                  <a:tcPr marL="6350" marR="6350" marT="6350" marB="0" anchor="ctr"/>
                </a:tc>
                <a:tc>
                  <a:txBody>
                    <a:bodyPr/>
                    <a:lstStyle/>
                    <a:p>
                      <a:pPr algn="ctr" fontAlgn="ctr"/>
                      <a:r>
                        <a:rPr lang="fr-FR" sz="1100" b="1" i="0" u="none" strike="noStrike" dirty="0">
                          <a:solidFill>
                            <a:srgbClr val="000080"/>
                          </a:solidFill>
                          <a:effectLst/>
                          <a:latin typeface="Tahoma" panose="020B0604030504040204" pitchFamily="34" charset="0"/>
                        </a:rPr>
                        <a:t>28</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34</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11</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35</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22</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30</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29</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37</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46</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41</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Completed Higher level of education (Masters, PHD, etc.)</a:t>
                      </a:r>
                      <a:endParaRPr lang="en-GB" sz="1200" kern="1200" noProof="0" dirty="0">
                        <a:solidFill>
                          <a:schemeClr val="dk1"/>
                        </a:solidFill>
                        <a:latin typeface="+mn-lt"/>
                        <a:ea typeface="+mn-ea"/>
                        <a:cs typeface="+mn-cs"/>
                      </a:endParaRPr>
                    </a:p>
                  </a:txBody>
                  <a:tcPr marL="6350" marR="6350" marT="6350" marB="0" anchor="ctr"/>
                </a:tc>
                <a:tc>
                  <a:txBody>
                    <a:bodyPr/>
                    <a:lstStyle/>
                    <a:p>
                      <a:pPr algn="ctr" fontAlgn="ctr"/>
                      <a:r>
                        <a:rPr lang="fr-FR" sz="1100" b="1" i="0" u="none" strike="noStrike" dirty="0">
                          <a:solidFill>
                            <a:srgbClr val="000080"/>
                          </a:solidFill>
                          <a:effectLst/>
                          <a:latin typeface="Tahoma" panose="020B0604030504040204" pitchFamily="34" charset="0"/>
                        </a:rPr>
                        <a:t>18</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19</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10</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35</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26</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6</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16</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33</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17</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16</a:t>
                      </a:r>
                    </a:p>
                  </a:txBody>
                  <a:tcPr marL="6350" marR="6350" marT="6350" marB="0" anchor="ctr"/>
                </a:tc>
              </a:tr>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Prefer not to answer</a:t>
                      </a:r>
                      <a:endParaRPr lang="en-GB" sz="1200" kern="1200" noProof="0" dirty="0">
                        <a:solidFill>
                          <a:schemeClr val="dk1"/>
                        </a:solidFill>
                        <a:latin typeface="+mn-lt"/>
                        <a:ea typeface="+mn-ea"/>
                        <a:cs typeface="+mn-cs"/>
                      </a:endParaRPr>
                    </a:p>
                  </a:txBody>
                  <a:tcPr marL="6350" marR="6350" marT="6350" marB="0" anchor="ctr"/>
                </a:tc>
                <a:tc>
                  <a:txBody>
                    <a:bodyPr/>
                    <a:lstStyle/>
                    <a:p>
                      <a:pPr algn="ctr" fontAlgn="ctr"/>
                      <a:r>
                        <a:rPr lang="fr-FR" sz="1100" b="1"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3</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4</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1</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2</a:t>
                      </a:r>
                    </a:p>
                  </a:txBody>
                  <a:tcPr marL="6350" marR="6350" marT="6350" marB="0" anchor="ctr"/>
                </a:tc>
                <a:tc>
                  <a:txBody>
                    <a:bodyPr/>
                    <a:lstStyle/>
                    <a:p>
                      <a:pPr algn="ctr" fontAlgn="ctr"/>
                      <a:r>
                        <a:rPr lang="fr-FR" sz="1000" b="0" i="0" u="none" strike="noStrike" dirty="0">
                          <a:solidFill>
                            <a:srgbClr val="000080"/>
                          </a:solidFill>
                          <a:effectLst/>
                          <a:latin typeface="Tahoma" panose="020B0604030504040204" pitchFamily="34" charset="0"/>
                        </a:rPr>
                        <a:t>2</a:t>
                      </a:r>
                    </a:p>
                  </a:txBody>
                  <a:tcPr marL="6350" marR="6350" marT="6350" marB="0" anchor="ctr"/>
                </a:tc>
              </a:tr>
            </a:tbl>
          </a:graphicData>
        </a:graphic>
      </p:graphicFrame>
      <p:sp>
        <p:nvSpPr>
          <p:cNvPr id="2" name="Titre 1"/>
          <p:cNvSpPr>
            <a:spLocks noGrp="1"/>
          </p:cNvSpPr>
          <p:nvPr>
            <p:ph type="title"/>
          </p:nvPr>
        </p:nvSpPr>
        <p:spPr>
          <a:xfrm>
            <a:off x="228600" y="424314"/>
            <a:ext cx="8763000" cy="823200"/>
          </a:xfrm>
        </p:spPr>
        <p:txBody>
          <a:bodyPr/>
          <a:lstStyle/>
          <a:p>
            <a:r>
              <a:rPr lang="en-GB" dirty="0" smtClean="0"/>
              <a:t>Sample description: education</a:t>
            </a:r>
            <a:endParaRPr lang="en-GB" dirty="0"/>
          </a:p>
        </p:txBody>
      </p:sp>
      <p:pic>
        <p:nvPicPr>
          <p:cNvPr id="37" name="Image 36"/>
          <p:cNvPicPr>
            <a:picLocks noChangeAspect="1"/>
          </p:cNvPicPr>
          <p:nvPr/>
        </p:nvPicPr>
        <p:blipFill>
          <a:blip r:embed="rId2"/>
          <a:stretch>
            <a:fillRect/>
          </a:stretch>
        </p:blipFill>
        <p:spPr>
          <a:xfrm>
            <a:off x="5101539" y="1510937"/>
            <a:ext cx="282327" cy="188218"/>
          </a:xfrm>
          <a:prstGeom prst="rect">
            <a:avLst/>
          </a:prstGeom>
        </p:spPr>
      </p:pic>
      <p:pic>
        <p:nvPicPr>
          <p:cNvPr id="39" name="Image 38"/>
          <p:cNvPicPr>
            <a:picLocks noChangeAspect="1"/>
          </p:cNvPicPr>
          <p:nvPr/>
        </p:nvPicPr>
        <p:blipFill>
          <a:blip r:embed="rId3"/>
          <a:stretch>
            <a:fillRect/>
          </a:stretch>
        </p:blipFill>
        <p:spPr>
          <a:xfrm>
            <a:off x="5555887" y="1510937"/>
            <a:ext cx="282327" cy="188218"/>
          </a:xfrm>
          <a:prstGeom prst="rect">
            <a:avLst/>
          </a:prstGeom>
        </p:spPr>
      </p:pic>
      <p:pic>
        <p:nvPicPr>
          <p:cNvPr id="41" name="Image 40"/>
          <p:cNvPicPr>
            <a:picLocks noChangeAspect="1"/>
          </p:cNvPicPr>
          <p:nvPr/>
        </p:nvPicPr>
        <p:blipFill>
          <a:blip r:embed="rId4"/>
          <a:stretch>
            <a:fillRect/>
          </a:stretch>
        </p:blipFill>
        <p:spPr>
          <a:xfrm>
            <a:off x="7875432" y="1510937"/>
            <a:ext cx="282327" cy="188218"/>
          </a:xfrm>
          <a:prstGeom prst="rect">
            <a:avLst/>
          </a:prstGeom>
        </p:spPr>
      </p:pic>
      <p:pic>
        <p:nvPicPr>
          <p:cNvPr id="43" name="Image 42"/>
          <p:cNvPicPr>
            <a:picLocks noChangeAspect="1"/>
          </p:cNvPicPr>
          <p:nvPr/>
        </p:nvPicPr>
        <p:blipFill>
          <a:blip r:embed="rId5"/>
          <a:stretch>
            <a:fillRect/>
          </a:stretch>
        </p:blipFill>
        <p:spPr>
          <a:xfrm>
            <a:off x="8305801" y="1510937"/>
            <a:ext cx="282327" cy="188218"/>
          </a:xfrm>
          <a:prstGeom prst="rect">
            <a:avLst/>
          </a:prstGeom>
        </p:spPr>
      </p:pic>
      <p:pic>
        <p:nvPicPr>
          <p:cNvPr id="45" name="Image 44"/>
          <p:cNvPicPr>
            <a:picLocks noChangeAspect="1"/>
          </p:cNvPicPr>
          <p:nvPr/>
        </p:nvPicPr>
        <p:blipFill>
          <a:blip r:embed="rId6"/>
          <a:stretch>
            <a:fillRect/>
          </a:stretch>
        </p:blipFill>
        <p:spPr>
          <a:xfrm>
            <a:off x="6459622" y="1510937"/>
            <a:ext cx="282327" cy="188218"/>
          </a:xfrm>
          <a:prstGeom prst="rect">
            <a:avLst/>
          </a:prstGeom>
        </p:spPr>
      </p:pic>
      <p:pic>
        <p:nvPicPr>
          <p:cNvPr id="47" name="Image 46"/>
          <p:cNvPicPr>
            <a:picLocks noChangeAspect="1"/>
          </p:cNvPicPr>
          <p:nvPr/>
        </p:nvPicPr>
        <p:blipFill>
          <a:blip r:embed="rId7"/>
          <a:stretch>
            <a:fillRect/>
          </a:stretch>
        </p:blipFill>
        <p:spPr>
          <a:xfrm>
            <a:off x="3727689" y="1510937"/>
            <a:ext cx="266309" cy="177540"/>
          </a:xfrm>
          <a:prstGeom prst="rect">
            <a:avLst/>
          </a:prstGeom>
        </p:spPr>
      </p:pic>
      <p:pic>
        <p:nvPicPr>
          <p:cNvPr id="49" name="Image 48"/>
          <p:cNvPicPr>
            <a:picLocks noChangeAspect="1"/>
          </p:cNvPicPr>
          <p:nvPr/>
        </p:nvPicPr>
        <p:blipFill>
          <a:blip r:embed="rId8"/>
          <a:stretch>
            <a:fillRect/>
          </a:stretch>
        </p:blipFill>
        <p:spPr>
          <a:xfrm>
            <a:off x="6023426" y="1510937"/>
            <a:ext cx="250876" cy="167251"/>
          </a:xfrm>
          <a:prstGeom prst="rect">
            <a:avLst/>
          </a:prstGeom>
        </p:spPr>
      </p:pic>
      <p:pic>
        <p:nvPicPr>
          <p:cNvPr id="51" name="Image 50"/>
          <p:cNvPicPr>
            <a:picLocks noChangeAspect="1"/>
          </p:cNvPicPr>
          <p:nvPr/>
        </p:nvPicPr>
        <p:blipFill>
          <a:blip r:embed="rId9"/>
          <a:stretch>
            <a:fillRect/>
          </a:stretch>
        </p:blipFill>
        <p:spPr>
          <a:xfrm>
            <a:off x="6940353" y="1510937"/>
            <a:ext cx="282327" cy="188218"/>
          </a:xfrm>
          <a:prstGeom prst="rect">
            <a:avLst/>
          </a:prstGeom>
        </p:spPr>
      </p:pic>
      <p:pic>
        <p:nvPicPr>
          <p:cNvPr id="53" name="Image 52"/>
          <p:cNvPicPr>
            <a:picLocks noChangeAspect="1"/>
          </p:cNvPicPr>
          <p:nvPr/>
        </p:nvPicPr>
        <p:blipFill>
          <a:blip r:embed="rId10"/>
          <a:stretch>
            <a:fillRect/>
          </a:stretch>
        </p:blipFill>
        <p:spPr>
          <a:xfrm>
            <a:off x="4162959" y="1510937"/>
            <a:ext cx="283304" cy="188869"/>
          </a:xfrm>
          <a:prstGeom prst="rect">
            <a:avLst/>
          </a:prstGeom>
        </p:spPr>
      </p:pic>
      <p:pic>
        <p:nvPicPr>
          <p:cNvPr id="55" name="Image 54"/>
          <p:cNvPicPr>
            <a:picLocks noChangeAspect="1"/>
          </p:cNvPicPr>
          <p:nvPr/>
        </p:nvPicPr>
        <p:blipFill>
          <a:blip r:embed="rId11"/>
          <a:stretch>
            <a:fillRect/>
          </a:stretch>
        </p:blipFill>
        <p:spPr>
          <a:xfrm>
            <a:off x="7421084" y="1510937"/>
            <a:ext cx="282327" cy="188218"/>
          </a:xfrm>
          <a:prstGeom prst="rect">
            <a:avLst/>
          </a:prstGeom>
        </p:spPr>
      </p:pic>
      <p:pic>
        <p:nvPicPr>
          <p:cNvPr id="57" name="Image 56"/>
          <p:cNvPicPr>
            <a:picLocks noChangeAspect="1"/>
          </p:cNvPicPr>
          <p:nvPr/>
        </p:nvPicPr>
        <p:blipFill>
          <a:blip r:embed="rId12"/>
          <a:stretch>
            <a:fillRect/>
          </a:stretch>
        </p:blipFill>
        <p:spPr>
          <a:xfrm>
            <a:off x="4640835" y="1510937"/>
            <a:ext cx="288683" cy="192455"/>
          </a:xfrm>
          <a:prstGeom prst="rect">
            <a:avLst/>
          </a:prstGeom>
        </p:spPr>
      </p:pic>
      <p:pic>
        <p:nvPicPr>
          <p:cNvPr id="59" name="Image 58"/>
          <p:cNvPicPr>
            <a:picLocks noChangeAspect="1"/>
          </p:cNvPicPr>
          <p:nvPr/>
        </p:nvPicPr>
        <p:blipFill>
          <a:blip r:embed="rId13"/>
          <a:stretch>
            <a:fillRect/>
          </a:stretch>
        </p:blipFill>
        <p:spPr>
          <a:xfrm>
            <a:off x="3263017" y="1510937"/>
            <a:ext cx="250210" cy="166807"/>
          </a:xfrm>
          <a:prstGeom prst="rect">
            <a:avLst/>
          </a:prstGeom>
        </p:spPr>
      </p:pic>
      <p:sp>
        <p:nvSpPr>
          <p:cNvPr id="3" name="Rectangle 2"/>
          <p:cNvSpPr/>
          <p:nvPr/>
        </p:nvSpPr>
        <p:spPr>
          <a:xfrm>
            <a:off x="381000" y="5525869"/>
            <a:ext cx="2408032" cy="215444"/>
          </a:xfrm>
          <a:prstGeom prst="rect">
            <a:avLst/>
          </a:prstGeom>
          <a:noFill/>
        </p:spPr>
        <p:txBody>
          <a:bodyPr wrap="none" rtlCol="0">
            <a:spAutoFit/>
          </a:bodyPr>
          <a:lstStyle/>
          <a:p>
            <a:r>
              <a:rPr lang="en-GB" sz="800" b="1" dirty="0"/>
              <a:t>S13. What is your education level (highest reached)?</a:t>
            </a:r>
            <a:endParaRPr lang="fr-FR" sz="800" b="1" dirty="0"/>
          </a:p>
        </p:txBody>
      </p:sp>
    </p:spTree>
    <p:extLst>
      <p:ext uri="{BB962C8B-B14F-4D97-AF65-F5344CB8AC3E}">
        <p14:creationId xmlns:p14="http://schemas.microsoft.com/office/powerpoint/2010/main" val="884275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European drivers unanimously use their car several times a week, </a:t>
            </a:r>
            <a:br>
              <a:rPr lang="en-GB" dirty="0" smtClean="0"/>
            </a:br>
            <a:r>
              <a:rPr lang="en-GB" dirty="0" smtClean="0"/>
              <a:t>even more in Belgium, France, Italy and Poland.</a:t>
            </a:r>
            <a:endParaRPr lang="en-GB" dirty="0"/>
          </a:p>
        </p:txBody>
      </p:sp>
      <p:sp>
        <p:nvSpPr>
          <p:cNvPr id="4" name="Rectangle 3"/>
          <p:cNvSpPr/>
          <p:nvPr/>
        </p:nvSpPr>
        <p:spPr bwMode="auto">
          <a:xfrm>
            <a:off x="7979657" y="838200"/>
            <a:ext cx="1152128" cy="1472590"/>
          </a:xfrm>
          <a:prstGeom prst="rect">
            <a:avLst/>
          </a:prstGeom>
          <a:solidFill>
            <a:srgbClr val="E9EDF6">
              <a:alpha val="75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5" name="TextBox 26"/>
          <p:cNvSpPr txBox="1"/>
          <p:nvPr/>
        </p:nvSpPr>
        <p:spPr>
          <a:xfrm>
            <a:off x="-18207" y="6613654"/>
            <a:ext cx="1523174" cy="215444"/>
          </a:xfrm>
          <a:prstGeom prst="rect">
            <a:avLst/>
          </a:prstGeom>
          <a:noFill/>
        </p:spPr>
        <p:txBody>
          <a:bodyPr wrap="none" rtlCol="0">
            <a:spAutoFit/>
          </a:bodyPr>
          <a:lstStyle>
            <a:defPPr>
              <a:defRPr lang="nl-NL"/>
            </a:defPPr>
            <a:lvl1pPr>
              <a:defRPr sz="800">
                <a:latin typeface="+mj-lt"/>
              </a:defRPr>
            </a:lvl1pPr>
          </a:lstStyle>
          <a:p>
            <a:r>
              <a:rPr lang="en-GB" dirty="0" smtClean="0"/>
              <a:t>E2. </a:t>
            </a:r>
            <a:r>
              <a:rPr lang="en-GB" dirty="0"/>
              <a:t>How </a:t>
            </a:r>
            <a:r>
              <a:rPr lang="en-GB" dirty="0" smtClean="0"/>
              <a:t>often do you use a car?</a:t>
            </a:r>
            <a:endParaRPr lang="en-GB" dirty="0"/>
          </a:p>
        </p:txBody>
      </p:sp>
      <p:sp>
        <p:nvSpPr>
          <p:cNvPr id="6" name="TextBox 26"/>
          <p:cNvSpPr txBox="1"/>
          <p:nvPr/>
        </p:nvSpPr>
        <p:spPr>
          <a:xfrm>
            <a:off x="2819400" y="1905000"/>
            <a:ext cx="2205925" cy="307777"/>
          </a:xfrm>
          <a:prstGeom prst="rect">
            <a:avLst/>
          </a:prstGeom>
          <a:noFill/>
          <a:ln>
            <a:noFill/>
          </a:ln>
        </p:spPr>
        <p:txBody>
          <a:bodyPr wrap="none" rtlCol="0">
            <a:spAutoFit/>
          </a:bodyPr>
          <a:lstStyle/>
          <a:p>
            <a:r>
              <a:rPr lang="en-GB" sz="1400" b="1" dirty="0" smtClean="0">
                <a:solidFill>
                  <a:srgbClr val="002D5F"/>
                </a:solidFill>
                <a:latin typeface="+mj-lt"/>
              </a:rPr>
              <a:t>Frequency of usage of a car</a:t>
            </a:r>
            <a:endParaRPr lang="en-GB" sz="2000" b="1" dirty="0">
              <a:solidFill>
                <a:srgbClr val="002D5F"/>
              </a:solidFill>
              <a:latin typeface="+mj-lt"/>
            </a:endParaRPr>
          </a:p>
        </p:txBody>
      </p:sp>
      <p:graphicFrame>
        <p:nvGraphicFramePr>
          <p:cNvPr id="7" name="Graphique 6"/>
          <p:cNvGraphicFramePr/>
          <p:nvPr>
            <p:extLst>
              <p:ext uri="{D42A27DB-BD31-4B8C-83A1-F6EECF244321}">
                <p14:modId xmlns:p14="http://schemas.microsoft.com/office/powerpoint/2010/main" val="1229775216"/>
              </p:ext>
            </p:extLst>
          </p:nvPr>
        </p:nvGraphicFramePr>
        <p:xfrm>
          <a:off x="259395" y="2533908"/>
          <a:ext cx="1535832" cy="131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p:nvPr>
            <p:extLst>
              <p:ext uri="{D42A27DB-BD31-4B8C-83A1-F6EECF244321}">
                <p14:modId xmlns:p14="http://schemas.microsoft.com/office/powerpoint/2010/main" val="3078441594"/>
              </p:ext>
            </p:extLst>
          </p:nvPr>
        </p:nvGraphicFramePr>
        <p:xfrm>
          <a:off x="1555539" y="2533908"/>
          <a:ext cx="1535832" cy="131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338597925"/>
              </p:ext>
            </p:extLst>
          </p:nvPr>
        </p:nvGraphicFramePr>
        <p:xfrm>
          <a:off x="2851683" y="2533908"/>
          <a:ext cx="1535832" cy="131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3366709496"/>
              </p:ext>
            </p:extLst>
          </p:nvPr>
        </p:nvGraphicFramePr>
        <p:xfrm>
          <a:off x="4219835" y="2539569"/>
          <a:ext cx="1535832" cy="1311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2855860005"/>
              </p:ext>
            </p:extLst>
          </p:nvPr>
        </p:nvGraphicFramePr>
        <p:xfrm>
          <a:off x="5587987" y="2539569"/>
          <a:ext cx="1535832" cy="1311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ique 11"/>
          <p:cNvGraphicFramePr/>
          <p:nvPr>
            <p:extLst>
              <p:ext uri="{D42A27DB-BD31-4B8C-83A1-F6EECF244321}">
                <p14:modId xmlns:p14="http://schemas.microsoft.com/office/powerpoint/2010/main" val="3575762605"/>
              </p:ext>
            </p:extLst>
          </p:nvPr>
        </p:nvGraphicFramePr>
        <p:xfrm>
          <a:off x="7028147" y="2539569"/>
          <a:ext cx="1535832" cy="1311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aphique 12"/>
          <p:cNvGraphicFramePr/>
          <p:nvPr>
            <p:extLst>
              <p:ext uri="{D42A27DB-BD31-4B8C-83A1-F6EECF244321}">
                <p14:modId xmlns:p14="http://schemas.microsoft.com/office/powerpoint/2010/main" val="3503770216"/>
              </p:ext>
            </p:extLst>
          </p:nvPr>
        </p:nvGraphicFramePr>
        <p:xfrm>
          <a:off x="259395" y="4262100"/>
          <a:ext cx="1535832" cy="13119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aphique 13"/>
          <p:cNvGraphicFramePr/>
          <p:nvPr>
            <p:extLst>
              <p:ext uri="{D42A27DB-BD31-4B8C-83A1-F6EECF244321}">
                <p14:modId xmlns:p14="http://schemas.microsoft.com/office/powerpoint/2010/main" val="114406651"/>
              </p:ext>
            </p:extLst>
          </p:nvPr>
        </p:nvGraphicFramePr>
        <p:xfrm>
          <a:off x="1555539" y="4262100"/>
          <a:ext cx="1535832" cy="13119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Graphique 14"/>
          <p:cNvGraphicFramePr/>
          <p:nvPr>
            <p:extLst>
              <p:ext uri="{D42A27DB-BD31-4B8C-83A1-F6EECF244321}">
                <p14:modId xmlns:p14="http://schemas.microsoft.com/office/powerpoint/2010/main" val="2913480151"/>
              </p:ext>
            </p:extLst>
          </p:nvPr>
        </p:nvGraphicFramePr>
        <p:xfrm>
          <a:off x="2851683" y="4262100"/>
          <a:ext cx="1535832" cy="13119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Graphique 15"/>
          <p:cNvGraphicFramePr/>
          <p:nvPr>
            <p:extLst>
              <p:ext uri="{D42A27DB-BD31-4B8C-83A1-F6EECF244321}">
                <p14:modId xmlns:p14="http://schemas.microsoft.com/office/powerpoint/2010/main" val="3129610904"/>
              </p:ext>
            </p:extLst>
          </p:nvPr>
        </p:nvGraphicFramePr>
        <p:xfrm>
          <a:off x="4219835" y="4267761"/>
          <a:ext cx="1535832" cy="13119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Graphique 16"/>
          <p:cNvGraphicFramePr/>
          <p:nvPr>
            <p:extLst>
              <p:ext uri="{D42A27DB-BD31-4B8C-83A1-F6EECF244321}">
                <p14:modId xmlns:p14="http://schemas.microsoft.com/office/powerpoint/2010/main" val="2398473797"/>
              </p:ext>
            </p:extLst>
          </p:nvPr>
        </p:nvGraphicFramePr>
        <p:xfrm>
          <a:off x="5587987" y="4267761"/>
          <a:ext cx="1535832" cy="1311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Graphique 17"/>
          <p:cNvGraphicFramePr/>
          <p:nvPr>
            <p:extLst>
              <p:ext uri="{D42A27DB-BD31-4B8C-83A1-F6EECF244321}">
                <p14:modId xmlns:p14="http://schemas.microsoft.com/office/powerpoint/2010/main" val="2844175224"/>
              </p:ext>
            </p:extLst>
          </p:nvPr>
        </p:nvGraphicFramePr>
        <p:xfrm>
          <a:off x="7028147" y="4267761"/>
          <a:ext cx="1535832" cy="13119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Graphique 19"/>
          <p:cNvGraphicFramePr/>
          <p:nvPr>
            <p:extLst>
              <p:ext uri="{D42A27DB-BD31-4B8C-83A1-F6EECF244321}">
                <p14:modId xmlns:p14="http://schemas.microsoft.com/office/powerpoint/2010/main" val="4130865016"/>
              </p:ext>
            </p:extLst>
          </p:nvPr>
        </p:nvGraphicFramePr>
        <p:xfrm>
          <a:off x="7848600" y="838200"/>
          <a:ext cx="1535832" cy="1311920"/>
        </p:xfrm>
        <a:graphic>
          <a:graphicData uri="http://schemas.openxmlformats.org/drawingml/2006/chart">
            <c:chart xmlns:c="http://schemas.openxmlformats.org/drawingml/2006/chart" xmlns:r="http://schemas.openxmlformats.org/officeDocument/2006/relationships" r:id="rId14"/>
          </a:graphicData>
        </a:graphic>
      </p:graphicFrame>
      <p:sp>
        <p:nvSpPr>
          <p:cNvPr id="22" name="Rectangle 21"/>
          <p:cNvSpPr/>
          <p:nvPr/>
        </p:nvSpPr>
        <p:spPr bwMode="auto">
          <a:xfrm>
            <a:off x="2819400" y="6002660"/>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3" name="TextBox 26"/>
          <p:cNvSpPr txBox="1"/>
          <p:nvPr/>
        </p:nvSpPr>
        <p:spPr>
          <a:xfrm>
            <a:off x="2922965" y="5910398"/>
            <a:ext cx="1569660" cy="553998"/>
          </a:xfrm>
          <a:prstGeom prst="rect">
            <a:avLst/>
          </a:prstGeom>
          <a:noFill/>
        </p:spPr>
        <p:txBody>
          <a:bodyPr wrap="none" rtlCol="0">
            <a:spAutoFit/>
          </a:bodyPr>
          <a:lstStyle/>
          <a:p>
            <a:pPr>
              <a:lnSpc>
                <a:spcPts val="1200"/>
              </a:lnSpc>
            </a:pPr>
            <a:r>
              <a:rPr lang="en-GB" sz="1000" dirty="0" smtClean="0">
                <a:latin typeface="+mj-lt"/>
              </a:rPr>
              <a:t>Several times a week</a:t>
            </a:r>
            <a:r>
              <a:rPr lang="en-GB" sz="1000" dirty="0">
                <a:latin typeface="+mj-lt"/>
              </a:rPr>
              <a:t>	</a:t>
            </a:r>
          </a:p>
          <a:p>
            <a:pPr>
              <a:lnSpc>
                <a:spcPts val="1200"/>
              </a:lnSpc>
            </a:pPr>
            <a:r>
              <a:rPr lang="en-GB" sz="1000" dirty="0" smtClean="0">
                <a:latin typeface="+mj-lt"/>
              </a:rPr>
              <a:t>Once a week</a:t>
            </a:r>
            <a:r>
              <a:rPr lang="en-GB" sz="1000" dirty="0">
                <a:latin typeface="+mj-lt"/>
              </a:rPr>
              <a:t>	</a:t>
            </a:r>
          </a:p>
          <a:p>
            <a:pPr>
              <a:lnSpc>
                <a:spcPts val="1200"/>
              </a:lnSpc>
            </a:pPr>
            <a:r>
              <a:rPr lang="en-GB" sz="1000" dirty="0">
                <a:latin typeface="+mj-lt"/>
              </a:rPr>
              <a:t>	</a:t>
            </a:r>
          </a:p>
        </p:txBody>
      </p:sp>
      <p:sp>
        <p:nvSpPr>
          <p:cNvPr id="24" name="Rectangle 23"/>
          <p:cNvSpPr/>
          <p:nvPr/>
        </p:nvSpPr>
        <p:spPr bwMode="auto">
          <a:xfrm>
            <a:off x="2819400" y="6169786"/>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pic>
        <p:nvPicPr>
          <p:cNvPr id="31" name="Image 30"/>
          <p:cNvPicPr>
            <a:picLocks noChangeAspect="1"/>
          </p:cNvPicPr>
          <p:nvPr/>
        </p:nvPicPr>
        <p:blipFill>
          <a:blip r:embed="rId15"/>
          <a:stretch>
            <a:fillRect/>
          </a:stretch>
        </p:blipFill>
        <p:spPr>
          <a:xfrm>
            <a:off x="6172200" y="2362200"/>
            <a:ext cx="282327" cy="188218"/>
          </a:xfrm>
          <a:prstGeom prst="rect">
            <a:avLst/>
          </a:prstGeom>
          <a:ln>
            <a:solidFill>
              <a:schemeClr val="bg1">
                <a:lumMod val="75000"/>
              </a:schemeClr>
            </a:solidFill>
          </a:ln>
        </p:spPr>
      </p:pic>
      <p:pic>
        <p:nvPicPr>
          <p:cNvPr id="32" name="Image 31"/>
          <p:cNvPicPr>
            <a:picLocks noChangeAspect="1"/>
          </p:cNvPicPr>
          <p:nvPr/>
        </p:nvPicPr>
        <p:blipFill>
          <a:blip r:embed="rId16"/>
          <a:stretch>
            <a:fillRect/>
          </a:stretch>
        </p:blipFill>
        <p:spPr>
          <a:xfrm>
            <a:off x="7647071" y="2409786"/>
            <a:ext cx="282327" cy="188218"/>
          </a:xfrm>
          <a:prstGeom prst="rect">
            <a:avLst/>
          </a:prstGeom>
        </p:spPr>
      </p:pic>
      <p:pic>
        <p:nvPicPr>
          <p:cNvPr id="33" name="Image 32"/>
          <p:cNvPicPr>
            <a:picLocks noChangeAspect="1"/>
          </p:cNvPicPr>
          <p:nvPr/>
        </p:nvPicPr>
        <p:blipFill>
          <a:blip r:embed="rId17"/>
          <a:stretch>
            <a:fillRect/>
          </a:stretch>
        </p:blipFill>
        <p:spPr>
          <a:xfrm>
            <a:off x="6186215" y="4113067"/>
            <a:ext cx="282327" cy="188218"/>
          </a:xfrm>
          <a:prstGeom prst="rect">
            <a:avLst/>
          </a:prstGeom>
        </p:spPr>
      </p:pic>
      <p:pic>
        <p:nvPicPr>
          <p:cNvPr id="34" name="Image 33"/>
          <p:cNvPicPr>
            <a:picLocks noChangeAspect="1"/>
          </p:cNvPicPr>
          <p:nvPr/>
        </p:nvPicPr>
        <p:blipFill>
          <a:blip r:embed="rId18"/>
          <a:stretch>
            <a:fillRect/>
          </a:stretch>
        </p:blipFill>
        <p:spPr>
          <a:xfrm>
            <a:off x="7580883" y="4102482"/>
            <a:ext cx="282327" cy="188218"/>
          </a:xfrm>
          <a:prstGeom prst="rect">
            <a:avLst/>
          </a:prstGeom>
        </p:spPr>
      </p:pic>
      <p:pic>
        <p:nvPicPr>
          <p:cNvPr id="35" name="Image 34"/>
          <p:cNvPicPr>
            <a:picLocks noChangeAspect="1"/>
          </p:cNvPicPr>
          <p:nvPr/>
        </p:nvPicPr>
        <p:blipFill>
          <a:blip r:embed="rId19"/>
          <a:stretch>
            <a:fillRect/>
          </a:stretch>
        </p:blipFill>
        <p:spPr>
          <a:xfrm>
            <a:off x="2102893" y="4108431"/>
            <a:ext cx="282327" cy="188218"/>
          </a:xfrm>
          <a:prstGeom prst="rect">
            <a:avLst/>
          </a:prstGeom>
        </p:spPr>
      </p:pic>
      <p:pic>
        <p:nvPicPr>
          <p:cNvPr id="36" name="Image 35"/>
          <p:cNvPicPr>
            <a:picLocks noChangeAspect="1"/>
          </p:cNvPicPr>
          <p:nvPr/>
        </p:nvPicPr>
        <p:blipFill>
          <a:blip r:embed="rId20"/>
          <a:stretch>
            <a:fillRect/>
          </a:stretch>
        </p:blipFill>
        <p:spPr>
          <a:xfrm>
            <a:off x="2133600" y="2362200"/>
            <a:ext cx="266309" cy="177540"/>
          </a:xfrm>
          <a:prstGeom prst="rect">
            <a:avLst/>
          </a:prstGeom>
        </p:spPr>
      </p:pic>
      <p:pic>
        <p:nvPicPr>
          <p:cNvPr id="37" name="Image 36"/>
          <p:cNvPicPr>
            <a:picLocks noChangeAspect="1"/>
          </p:cNvPicPr>
          <p:nvPr/>
        </p:nvPicPr>
        <p:blipFill>
          <a:blip r:embed="rId21"/>
          <a:stretch>
            <a:fillRect/>
          </a:stretch>
        </p:blipFill>
        <p:spPr>
          <a:xfrm>
            <a:off x="838200" y="4094550"/>
            <a:ext cx="250876" cy="167251"/>
          </a:xfrm>
          <a:prstGeom prst="rect">
            <a:avLst/>
          </a:prstGeom>
        </p:spPr>
      </p:pic>
      <p:pic>
        <p:nvPicPr>
          <p:cNvPr id="38" name="Image 37"/>
          <p:cNvPicPr>
            <a:picLocks noChangeAspect="1"/>
          </p:cNvPicPr>
          <p:nvPr/>
        </p:nvPicPr>
        <p:blipFill>
          <a:blip r:embed="rId22"/>
          <a:stretch>
            <a:fillRect/>
          </a:stretch>
        </p:blipFill>
        <p:spPr>
          <a:xfrm>
            <a:off x="3482437" y="4113067"/>
            <a:ext cx="282327" cy="188218"/>
          </a:xfrm>
          <a:prstGeom prst="rect">
            <a:avLst/>
          </a:prstGeom>
        </p:spPr>
      </p:pic>
      <p:pic>
        <p:nvPicPr>
          <p:cNvPr id="39" name="Image 38"/>
          <p:cNvPicPr>
            <a:picLocks noChangeAspect="1"/>
          </p:cNvPicPr>
          <p:nvPr/>
        </p:nvPicPr>
        <p:blipFill>
          <a:blip r:embed="rId23"/>
          <a:stretch>
            <a:fillRect/>
          </a:stretch>
        </p:blipFill>
        <p:spPr>
          <a:xfrm>
            <a:off x="3430110" y="2362200"/>
            <a:ext cx="283304" cy="188869"/>
          </a:xfrm>
          <a:prstGeom prst="rect">
            <a:avLst/>
          </a:prstGeom>
        </p:spPr>
      </p:pic>
      <p:pic>
        <p:nvPicPr>
          <p:cNvPr id="40" name="Image 39"/>
          <p:cNvPicPr>
            <a:picLocks noChangeAspect="1"/>
          </p:cNvPicPr>
          <p:nvPr/>
        </p:nvPicPr>
        <p:blipFill>
          <a:blip r:embed="rId24"/>
          <a:stretch>
            <a:fillRect/>
          </a:stretch>
        </p:blipFill>
        <p:spPr>
          <a:xfrm>
            <a:off x="4823073" y="4122004"/>
            <a:ext cx="282327" cy="188218"/>
          </a:xfrm>
          <a:prstGeom prst="rect">
            <a:avLst/>
          </a:prstGeom>
          <a:ln>
            <a:solidFill>
              <a:schemeClr val="bg1">
                <a:lumMod val="75000"/>
              </a:schemeClr>
            </a:solidFill>
          </a:ln>
        </p:spPr>
      </p:pic>
      <p:pic>
        <p:nvPicPr>
          <p:cNvPr id="41" name="Image 40"/>
          <p:cNvPicPr>
            <a:picLocks noChangeAspect="1"/>
          </p:cNvPicPr>
          <p:nvPr/>
        </p:nvPicPr>
        <p:blipFill>
          <a:blip r:embed="rId25"/>
          <a:stretch>
            <a:fillRect/>
          </a:stretch>
        </p:blipFill>
        <p:spPr>
          <a:xfrm>
            <a:off x="4843118" y="2362200"/>
            <a:ext cx="288683" cy="192455"/>
          </a:xfrm>
          <a:prstGeom prst="rect">
            <a:avLst/>
          </a:prstGeom>
        </p:spPr>
      </p:pic>
      <p:pic>
        <p:nvPicPr>
          <p:cNvPr id="42" name="Image 41"/>
          <p:cNvPicPr>
            <a:picLocks noChangeAspect="1"/>
          </p:cNvPicPr>
          <p:nvPr/>
        </p:nvPicPr>
        <p:blipFill>
          <a:blip r:embed="rId26"/>
          <a:stretch>
            <a:fillRect/>
          </a:stretch>
        </p:blipFill>
        <p:spPr>
          <a:xfrm>
            <a:off x="907278" y="2362200"/>
            <a:ext cx="250210" cy="166807"/>
          </a:xfrm>
          <a:prstGeom prst="rect">
            <a:avLst/>
          </a:prstGeom>
        </p:spPr>
      </p:pic>
      <p:sp>
        <p:nvSpPr>
          <p:cNvPr id="61" name="Text Box 117"/>
          <p:cNvSpPr txBox="1">
            <a:spLocks noChangeArrowheads="1"/>
          </p:cNvSpPr>
          <p:nvPr/>
        </p:nvSpPr>
        <p:spPr bwMode="auto">
          <a:xfrm>
            <a:off x="5865812" y="607536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62" name="Rectangle 120"/>
          <p:cNvSpPr>
            <a:spLocks noChangeArrowheads="1"/>
          </p:cNvSpPr>
          <p:nvPr/>
        </p:nvSpPr>
        <p:spPr bwMode="auto">
          <a:xfrm>
            <a:off x="5545137" y="593090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63" name="ZoneTexte 62"/>
          <p:cNvSpPr txBox="1"/>
          <p:nvPr/>
        </p:nvSpPr>
        <p:spPr>
          <a:xfrm>
            <a:off x="5615602" y="59309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4" name="ZoneTexte 63"/>
          <p:cNvSpPr txBox="1"/>
          <p:nvPr/>
        </p:nvSpPr>
        <p:spPr>
          <a:xfrm>
            <a:off x="5638044" y="6106721"/>
            <a:ext cx="255198" cy="369332"/>
          </a:xfrm>
          <a:prstGeom prst="rect">
            <a:avLst/>
          </a:prstGeom>
          <a:noFill/>
        </p:spPr>
        <p:txBody>
          <a:bodyPr wrap="none" rtlCol="0">
            <a:spAutoFit/>
          </a:bodyPr>
          <a:lstStyle/>
          <a:p>
            <a:r>
              <a:rPr lang="en-GB" b="1" dirty="0">
                <a:solidFill>
                  <a:srgbClr val="E65D2E"/>
                </a:solidFill>
              </a:rPr>
              <a:t>-</a:t>
            </a:r>
          </a:p>
        </p:txBody>
      </p:sp>
      <p:sp>
        <p:nvSpPr>
          <p:cNvPr id="65" name="ZoneTexte 64"/>
          <p:cNvSpPr txBox="1"/>
          <p:nvPr/>
        </p:nvSpPr>
        <p:spPr>
          <a:xfrm>
            <a:off x="2414832" y="3320534"/>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6" name="ZoneTexte 65"/>
          <p:cNvSpPr txBox="1"/>
          <p:nvPr/>
        </p:nvSpPr>
        <p:spPr>
          <a:xfrm>
            <a:off x="3331705" y="27737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7" name="ZoneTexte 66"/>
          <p:cNvSpPr txBox="1"/>
          <p:nvPr/>
        </p:nvSpPr>
        <p:spPr>
          <a:xfrm>
            <a:off x="7846577" y="3362429"/>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8" name="ZoneTexte 67"/>
          <p:cNvSpPr txBox="1"/>
          <p:nvPr/>
        </p:nvSpPr>
        <p:spPr>
          <a:xfrm>
            <a:off x="2318370" y="5073134"/>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9" name="ZoneTexte 68"/>
          <p:cNvSpPr txBox="1"/>
          <p:nvPr/>
        </p:nvSpPr>
        <p:spPr>
          <a:xfrm>
            <a:off x="3319517" y="4470217"/>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70" name="ZoneTexte 69"/>
          <p:cNvSpPr txBox="1"/>
          <p:nvPr/>
        </p:nvSpPr>
        <p:spPr>
          <a:xfrm>
            <a:off x="5007398" y="5075272"/>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71" name="ZoneTexte 70"/>
          <p:cNvSpPr txBox="1"/>
          <p:nvPr/>
        </p:nvSpPr>
        <p:spPr>
          <a:xfrm>
            <a:off x="6049295" y="4470217"/>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6" name="TextBox 26"/>
          <p:cNvSpPr txBox="1"/>
          <p:nvPr/>
        </p:nvSpPr>
        <p:spPr>
          <a:xfrm>
            <a:off x="228600" y="1752600"/>
            <a:ext cx="1473480" cy="400110"/>
          </a:xfrm>
          <a:prstGeom prst="rect">
            <a:avLst/>
          </a:prstGeom>
          <a:noFill/>
        </p:spPr>
        <p:txBody>
          <a:bodyPr wrap="none" rtlCol="0">
            <a:spAutoFit/>
          </a:bodyPr>
          <a:lstStyle/>
          <a:p>
            <a:r>
              <a:rPr lang="en-GB" sz="1000" dirty="0" smtClean="0">
                <a:solidFill>
                  <a:srgbClr val="002D5F"/>
                </a:solidFill>
                <a:latin typeface="+mj-lt"/>
              </a:rPr>
              <a:t>In %</a:t>
            </a:r>
            <a:br>
              <a:rPr lang="en-GB" sz="1000" dirty="0" smtClean="0">
                <a:solidFill>
                  <a:srgbClr val="002D5F"/>
                </a:solidFill>
                <a:latin typeface="+mj-lt"/>
              </a:rPr>
            </a:br>
            <a:r>
              <a:rPr lang="en-GB" sz="1000" dirty="0" smtClean="0">
                <a:solidFill>
                  <a:srgbClr val="002D5F"/>
                </a:solidFill>
                <a:latin typeface="+mj-lt"/>
              </a:rPr>
              <a:t>Base: 100% are car users</a:t>
            </a:r>
            <a:endParaRPr lang="en-GB" sz="1200" dirty="0">
              <a:solidFill>
                <a:srgbClr val="002D5F"/>
              </a:solidFill>
              <a:latin typeface="+mj-lt"/>
            </a:endParaRPr>
          </a:p>
        </p:txBody>
      </p:sp>
    </p:spTree>
    <p:extLst>
      <p:ext uri="{BB962C8B-B14F-4D97-AF65-F5344CB8AC3E}">
        <p14:creationId xmlns:p14="http://schemas.microsoft.com/office/powerpoint/2010/main" val="3501577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0" y="914400"/>
            <a:ext cx="2743200" cy="1238310"/>
          </a:xfrm>
          <a:prstGeom prst="rect">
            <a:avLst/>
          </a:prstGeom>
          <a:solidFill>
            <a:srgbClr val="E9ED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72" name="Graphique 71"/>
          <p:cNvGraphicFramePr/>
          <p:nvPr>
            <p:extLst>
              <p:ext uri="{D42A27DB-BD31-4B8C-83A1-F6EECF244321}">
                <p14:modId xmlns:p14="http://schemas.microsoft.com/office/powerpoint/2010/main" val="3518603279"/>
              </p:ext>
            </p:extLst>
          </p:nvPr>
        </p:nvGraphicFramePr>
        <p:xfrm>
          <a:off x="5257800" y="2529756"/>
          <a:ext cx="1857221" cy="1436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0" name="Graphique 79"/>
          <p:cNvGraphicFramePr/>
          <p:nvPr>
            <p:extLst>
              <p:ext uri="{D42A27DB-BD31-4B8C-83A1-F6EECF244321}">
                <p14:modId xmlns:p14="http://schemas.microsoft.com/office/powerpoint/2010/main" val="3545601205"/>
              </p:ext>
            </p:extLst>
          </p:nvPr>
        </p:nvGraphicFramePr>
        <p:xfrm>
          <a:off x="5355039" y="4267939"/>
          <a:ext cx="1857221" cy="1436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9" name="Graphique 78"/>
          <p:cNvGraphicFramePr/>
          <p:nvPr>
            <p:extLst>
              <p:ext uri="{D42A27DB-BD31-4B8C-83A1-F6EECF244321}">
                <p14:modId xmlns:p14="http://schemas.microsoft.com/office/powerpoint/2010/main" val="698273614"/>
              </p:ext>
            </p:extLst>
          </p:nvPr>
        </p:nvGraphicFramePr>
        <p:xfrm>
          <a:off x="3955018" y="4259780"/>
          <a:ext cx="1857221" cy="1436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Graphique 73"/>
          <p:cNvGraphicFramePr/>
          <p:nvPr>
            <p:extLst>
              <p:ext uri="{D42A27DB-BD31-4B8C-83A1-F6EECF244321}">
                <p14:modId xmlns:p14="http://schemas.microsoft.com/office/powerpoint/2010/main" val="1145391067"/>
              </p:ext>
            </p:extLst>
          </p:nvPr>
        </p:nvGraphicFramePr>
        <p:xfrm>
          <a:off x="6705600" y="2539877"/>
          <a:ext cx="1857221" cy="14369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0" name="Graphique 69"/>
          <p:cNvGraphicFramePr/>
          <p:nvPr>
            <p:extLst>
              <p:ext uri="{D42A27DB-BD31-4B8C-83A1-F6EECF244321}">
                <p14:modId xmlns:p14="http://schemas.microsoft.com/office/powerpoint/2010/main" val="3663000600"/>
              </p:ext>
            </p:extLst>
          </p:nvPr>
        </p:nvGraphicFramePr>
        <p:xfrm>
          <a:off x="3857779" y="2521597"/>
          <a:ext cx="1857221" cy="14369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8" name="Graphique 77"/>
          <p:cNvGraphicFramePr/>
          <p:nvPr>
            <p:extLst>
              <p:ext uri="{D42A27DB-BD31-4B8C-83A1-F6EECF244321}">
                <p14:modId xmlns:p14="http://schemas.microsoft.com/office/powerpoint/2010/main" val="1303135343"/>
              </p:ext>
            </p:extLst>
          </p:nvPr>
        </p:nvGraphicFramePr>
        <p:xfrm>
          <a:off x="2535639" y="4278060"/>
          <a:ext cx="1857221" cy="14369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Graphique 66"/>
          <p:cNvGraphicFramePr/>
          <p:nvPr>
            <p:extLst>
              <p:ext uri="{D42A27DB-BD31-4B8C-83A1-F6EECF244321}">
                <p14:modId xmlns:p14="http://schemas.microsoft.com/office/powerpoint/2010/main" val="1137810136"/>
              </p:ext>
            </p:extLst>
          </p:nvPr>
        </p:nvGraphicFramePr>
        <p:xfrm>
          <a:off x="2438400" y="2539877"/>
          <a:ext cx="1857221" cy="14369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6" name="Graphique 65"/>
          <p:cNvGraphicFramePr/>
          <p:nvPr>
            <p:extLst>
              <p:ext uri="{D42A27DB-BD31-4B8C-83A1-F6EECF244321}">
                <p14:modId xmlns:p14="http://schemas.microsoft.com/office/powerpoint/2010/main" val="114896340"/>
              </p:ext>
            </p:extLst>
          </p:nvPr>
        </p:nvGraphicFramePr>
        <p:xfrm>
          <a:off x="1219200" y="2525460"/>
          <a:ext cx="1857221" cy="1436940"/>
        </p:xfrm>
        <a:graphic>
          <a:graphicData uri="http://schemas.openxmlformats.org/drawingml/2006/chart">
            <c:chart xmlns:c="http://schemas.openxmlformats.org/drawingml/2006/chart" xmlns:r="http://schemas.openxmlformats.org/officeDocument/2006/relationships" r:id="rId9"/>
          </a:graphicData>
        </a:graphic>
      </p:graphicFrame>
      <p:sp>
        <p:nvSpPr>
          <p:cNvPr id="2" name="Titre 1"/>
          <p:cNvSpPr>
            <a:spLocks noGrp="1"/>
          </p:cNvSpPr>
          <p:nvPr>
            <p:ph type="title"/>
          </p:nvPr>
        </p:nvSpPr>
        <p:spPr>
          <a:xfrm>
            <a:off x="228600" y="396000"/>
            <a:ext cx="6886421" cy="823200"/>
          </a:xfrm>
        </p:spPr>
        <p:txBody>
          <a:bodyPr>
            <a:normAutofit fontScale="90000"/>
          </a:bodyPr>
          <a:lstStyle/>
          <a:p>
            <a:r>
              <a:rPr lang="en-GB" dirty="0" smtClean="0"/>
              <a:t>Almost all drivers own or lease a car.</a:t>
            </a:r>
            <a:br>
              <a:rPr lang="en-GB" dirty="0" smtClean="0"/>
            </a:br>
            <a:r>
              <a:rPr lang="en-GB" dirty="0" smtClean="0"/>
              <a:t>More company cars used in Czech Republic, Germany and Poland.</a:t>
            </a:r>
            <a:endParaRPr lang="en-GB" dirty="0"/>
          </a:p>
        </p:txBody>
      </p:sp>
      <p:sp>
        <p:nvSpPr>
          <p:cNvPr id="5" name="TextBox 26"/>
          <p:cNvSpPr txBox="1"/>
          <p:nvPr/>
        </p:nvSpPr>
        <p:spPr>
          <a:xfrm>
            <a:off x="-18207" y="6613654"/>
            <a:ext cx="1077539" cy="215444"/>
          </a:xfrm>
          <a:prstGeom prst="rect">
            <a:avLst/>
          </a:prstGeom>
          <a:noFill/>
        </p:spPr>
        <p:txBody>
          <a:bodyPr wrap="none" rtlCol="0">
            <a:spAutoFit/>
          </a:bodyPr>
          <a:lstStyle/>
          <a:p>
            <a:r>
              <a:rPr lang="en-GB" sz="800" dirty="0" smtClean="0">
                <a:latin typeface="+mj-lt"/>
              </a:rPr>
              <a:t>E3. Do you currently?</a:t>
            </a:r>
            <a:endParaRPr lang="en-GB" sz="1050" dirty="0">
              <a:latin typeface="+mj-lt"/>
            </a:endParaRPr>
          </a:p>
        </p:txBody>
      </p:sp>
      <p:sp>
        <p:nvSpPr>
          <p:cNvPr id="22" name="Rectangle 21"/>
          <p:cNvSpPr/>
          <p:nvPr/>
        </p:nvSpPr>
        <p:spPr bwMode="auto">
          <a:xfrm>
            <a:off x="2971800" y="5993567"/>
            <a:ext cx="123871" cy="148489"/>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3" name="TextBox 26"/>
          <p:cNvSpPr txBox="1"/>
          <p:nvPr/>
        </p:nvSpPr>
        <p:spPr>
          <a:xfrm>
            <a:off x="3069610" y="5943600"/>
            <a:ext cx="3195105" cy="746358"/>
          </a:xfrm>
          <a:prstGeom prst="rect">
            <a:avLst/>
          </a:prstGeom>
          <a:noFill/>
        </p:spPr>
        <p:txBody>
          <a:bodyPr wrap="none" rtlCol="0">
            <a:spAutoFit/>
          </a:bodyPr>
          <a:lstStyle/>
          <a:p>
            <a:pPr>
              <a:lnSpc>
                <a:spcPts val="1700"/>
              </a:lnSpc>
            </a:pPr>
            <a:r>
              <a:rPr lang="en-GB" sz="1000" dirty="0" smtClean="0">
                <a:solidFill>
                  <a:srgbClr val="0A2F60"/>
                </a:solidFill>
                <a:latin typeface="+mj-lt"/>
              </a:rPr>
              <a:t>Own or lease a car</a:t>
            </a:r>
            <a:endParaRPr lang="en-GB" sz="1000" dirty="0">
              <a:solidFill>
                <a:srgbClr val="0A2F60"/>
              </a:solidFill>
              <a:latin typeface="+mj-lt"/>
            </a:endParaRPr>
          </a:p>
          <a:p>
            <a:pPr>
              <a:lnSpc>
                <a:spcPts val="1700"/>
              </a:lnSpc>
            </a:pPr>
            <a:r>
              <a:rPr lang="en-GB" sz="1000" dirty="0" smtClean="0">
                <a:solidFill>
                  <a:srgbClr val="0A2F60"/>
                </a:solidFill>
                <a:latin typeface="+mj-lt"/>
              </a:rPr>
              <a:t>Use a company car for professional trips only</a:t>
            </a:r>
            <a:r>
              <a:rPr lang="en-GB" sz="1000" dirty="0">
                <a:solidFill>
                  <a:srgbClr val="0A2F60"/>
                </a:solidFill>
                <a:latin typeface="+mj-lt"/>
              </a:rPr>
              <a:t>	</a:t>
            </a:r>
          </a:p>
          <a:p>
            <a:pPr>
              <a:lnSpc>
                <a:spcPts val="1700"/>
              </a:lnSpc>
            </a:pPr>
            <a:r>
              <a:rPr lang="en-GB" sz="1000" dirty="0">
                <a:solidFill>
                  <a:srgbClr val="0A2F60"/>
                </a:solidFill>
              </a:rPr>
              <a:t>Use a company car </a:t>
            </a:r>
            <a:r>
              <a:rPr lang="en-GB" sz="1000" dirty="0" smtClean="0">
                <a:solidFill>
                  <a:srgbClr val="0A2F60"/>
                </a:solidFill>
              </a:rPr>
              <a:t>both for </a:t>
            </a:r>
            <a:r>
              <a:rPr lang="en-GB" sz="1000" dirty="0">
                <a:solidFill>
                  <a:srgbClr val="0A2F60"/>
                </a:solidFill>
              </a:rPr>
              <a:t>professional </a:t>
            </a:r>
            <a:r>
              <a:rPr lang="en-GB" sz="1000" dirty="0" smtClean="0">
                <a:solidFill>
                  <a:srgbClr val="0A2F60"/>
                </a:solidFill>
              </a:rPr>
              <a:t>and private trips</a:t>
            </a:r>
            <a:endParaRPr lang="en-GB" sz="1000" dirty="0">
              <a:solidFill>
                <a:srgbClr val="0A2F60"/>
              </a:solidFill>
              <a:latin typeface="+mj-lt"/>
            </a:endParaRPr>
          </a:p>
        </p:txBody>
      </p:sp>
      <p:sp>
        <p:nvSpPr>
          <p:cNvPr id="24" name="Rectangle 23"/>
          <p:cNvSpPr/>
          <p:nvPr/>
        </p:nvSpPr>
        <p:spPr bwMode="auto">
          <a:xfrm>
            <a:off x="2973589" y="6225777"/>
            <a:ext cx="123871" cy="148489"/>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6" name="Rectangle 25"/>
          <p:cNvSpPr/>
          <p:nvPr/>
        </p:nvSpPr>
        <p:spPr bwMode="auto">
          <a:xfrm>
            <a:off x="2973589" y="6446620"/>
            <a:ext cx="123871" cy="148489"/>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8" name="TextBox 26"/>
          <p:cNvSpPr txBox="1"/>
          <p:nvPr/>
        </p:nvSpPr>
        <p:spPr>
          <a:xfrm>
            <a:off x="314065" y="1884259"/>
            <a:ext cx="1011815" cy="369332"/>
          </a:xfrm>
          <a:prstGeom prst="rect">
            <a:avLst/>
          </a:prstGeom>
          <a:noFill/>
        </p:spPr>
        <p:txBody>
          <a:bodyPr wrap="none" rtlCol="0">
            <a:spAutoFit/>
          </a:bodyPr>
          <a:lstStyle/>
          <a:p>
            <a:r>
              <a:rPr lang="en-GB" sz="900" dirty="0" smtClean="0">
                <a:solidFill>
                  <a:srgbClr val="002D5F"/>
                </a:solidFill>
                <a:latin typeface="+mj-lt"/>
              </a:rPr>
              <a:t>In % of ‘YES’</a:t>
            </a:r>
            <a:br>
              <a:rPr lang="en-GB" sz="900" dirty="0" smtClean="0">
                <a:solidFill>
                  <a:srgbClr val="002D5F"/>
                </a:solidFill>
                <a:latin typeface="+mj-lt"/>
              </a:rPr>
            </a:br>
            <a:r>
              <a:rPr lang="en-GB" sz="900" dirty="0" smtClean="0">
                <a:solidFill>
                  <a:srgbClr val="002D5F"/>
                </a:solidFill>
                <a:latin typeface="+mj-lt"/>
              </a:rPr>
              <a:t>Base: all car users</a:t>
            </a:r>
            <a:endParaRPr lang="en-GB" sz="1100" dirty="0">
              <a:solidFill>
                <a:srgbClr val="002D5F"/>
              </a:solidFill>
              <a:latin typeface="+mj-lt"/>
            </a:endParaRPr>
          </a:p>
        </p:txBody>
      </p:sp>
      <p:sp>
        <p:nvSpPr>
          <p:cNvPr id="35" name="TextBox 26"/>
          <p:cNvSpPr txBox="1"/>
          <p:nvPr/>
        </p:nvSpPr>
        <p:spPr>
          <a:xfrm>
            <a:off x="3610159" y="1884306"/>
            <a:ext cx="1466492"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Type of car usage</a:t>
            </a:r>
            <a:endParaRPr lang="en-GB" sz="2000" b="1" dirty="0">
              <a:solidFill>
                <a:srgbClr val="002D5F"/>
              </a:solidFill>
              <a:latin typeface="+mj-lt"/>
            </a:endParaRPr>
          </a:p>
        </p:txBody>
      </p:sp>
      <p:pic>
        <p:nvPicPr>
          <p:cNvPr id="37" name="Image 36"/>
          <p:cNvPicPr>
            <a:picLocks noChangeAspect="1"/>
          </p:cNvPicPr>
          <p:nvPr/>
        </p:nvPicPr>
        <p:blipFill>
          <a:blip r:embed="rId10"/>
          <a:stretch>
            <a:fillRect/>
          </a:stretch>
        </p:blipFill>
        <p:spPr>
          <a:xfrm>
            <a:off x="6423273" y="2400113"/>
            <a:ext cx="282327" cy="188218"/>
          </a:xfrm>
          <a:prstGeom prst="rect">
            <a:avLst/>
          </a:prstGeom>
          <a:ln>
            <a:solidFill>
              <a:schemeClr val="bg1">
                <a:lumMod val="75000"/>
              </a:schemeClr>
            </a:solidFill>
          </a:ln>
        </p:spPr>
      </p:pic>
      <p:pic>
        <p:nvPicPr>
          <p:cNvPr id="39" name="Image 38"/>
          <p:cNvPicPr>
            <a:picLocks noChangeAspect="1"/>
          </p:cNvPicPr>
          <p:nvPr/>
        </p:nvPicPr>
        <p:blipFill>
          <a:blip r:embed="rId11"/>
          <a:stretch>
            <a:fillRect/>
          </a:stretch>
        </p:blipFill>
        <p:spPr>
          <a:xfrm>
            <a:off x="7947273" y="2400113"/>
            <a:ext cx="282327" cy="188218"/>
          </a:xfrm>
          <a:prstGeom prst="rect">
            <a:avLst/>
          </a:prstGeom>
        </p:spPr>
      </p:pic>
      <p:pic>
        <p:nvPicPr>
          <p:cNvPr id="41" name="Image 40"/>
          <p:cNvPicPr>
            <a:picLocks noChangeAspect="1"/>
          </p:cNvPicPr>
          <p:nvPr/>
        </p:nvPicPr>
        <p:blipFill>
          <a:blip r:embed="rId12"/>
          <a:stretch>
            <a:fillRect/>
          </a:stretch>
        </p:blipFill>
        <p:spPr>
          <a:xfrm>
            <a:off x="6423273" y="4114800"/>
            <a:ext cx="282327" cy="188218"/>
          </a:xfrm>
          <a:prstGeom prst="rect">
            <a:avLst/>
          </a:prstGeom>
        </p:spPr>
      </p:pic>
      <p:pic>
        <p:nvPicPr>
          <p:cNvPr id="43" name="Image 42"/>
          <p:cNvPicPr>
            <a:picLocks noChangeAspect="1"/>
          </p:cNvPicPr>
          <p:nvPr/>
        </p:nvPicPr>
        <p:blipFill>
          <a:blip r:embed="rId13"/>
          <a:stretch>
            <a:fillRect/>
          </a:stretch>
        </p:blipFill>
        <p:spPr>
          <a:xfrm>
            <a:off x="8001000" y="4114800"/>
            <a:ext cx="282327" cy="188218"/>
          </a:xfrm>
          <a:prstGeom prst="rect">
            <a:avLst/>
          </a:prstGeom>
        </p:spPr>
      </p:pic>
      <p:pic>
        <p:nvPicPr>
          <p:cNvPr id="45" name="Image 44"/>
          <p:cNvPicPr>
            <a:picLocks noChangeAspect="1"/>
          </p:cNvPicPr>
          <p:nvPr/>
        </p:nvPicPr>
        <p:blipFill>
          <a:blip r:embed="rId14"/>
          <a:stretch>
            <a:fillRect/>
          </a:stretch>
        </p:blipFill>
        <p:spPr>
          <a:xfrm>
            <a:off x="2362200" y="4114800"/>
            <a:ext cx="282327" cy="188218"/>
          </a:xfrm>
          <a:prstGeom prst="rect">
            <a:avLst/>
          </a:prstGeom>
        </p:spPr>
      </p:pic>
      <p:pic>
        <p:nvPicPr>
          <p:cNvPr id="47" name="Image 46"/>
          <p:cNvPicPr>
            <a:picLocks noChangeAspect="1"/>
          </p:cNvPicPr>
          <p:nvPr/>
        </p:nvPicPr>
        <p:blipFill>
          <a:blip r:embed="rId15"/>
          <a:stretch>
            <a:fillRect/>
          </a:stretch>
        </p:blipFill>
        <p:spPr>
          <a:xfrm>
            <a:off x="2438400" y="2400113"/>
            <a:ext cx="266309" cy="177540"/>
          </a:xfrm>
          <a:prstGeom prst="rect">
            <a:avLst/>
          </a:prstGeom>
        </p:spPr>
      </p:pic>
      <p:pic>
        <p:nvPicPr>
          <p:cNvPr id="49" name="Image 48"/>
          <p:cNvPicPr>
            <a:picLocks noChangeAspect="1"/>
          </p:cNvPicPr>
          <p:nvPr/>
        </p:nvPicPr>
        <p:blipFill>
          <a:blip r:embed="rId16"/>
          <a:stretch>
            <a:fillRect/>
          </a:stretch>
        </p:blipFill>
        <p:spPr>
          <a:xfrm>
            <a:off x="1066800" y="4114800"/>
            <a:ext cx="250876" cy="167251"/>
          </a:xfrm>
          <a:prstGeom prst="rect">
            <a:avLst/>
          </a:prstGeom>
        </p:spPr>
      </p:pic>
      <p:pic>
        <p:nvPicPr>
          <p:cNvPr id="51" name="Image 50"/>
          <p:cNvPicPr>
            <a:picLocks noChangeAspect="1"/>
          </p:cNvPicPr>
          <p:nvPr/>
        </p:nvPicPr>
        <p:blipFill>
          <a:blip r:embed="rId17"/>
          <a:stretch>
            <a:fillRect/>
          </a:stretch>
        </p:blipFill>
        <p:spPr>
          <a:xfrm>
            <a:off x="3603873" y="4114800"/>
            <a:ext cx="282327" cy="188218"/>
          </a:xfrm>
          <a:prstGeom prst="rect">
            <a:avLst/>
          </a:prstGeom>
        </p:spPr>
      </p:pic>
      <p:pic>
        <p:nvPicPr>
          <p:cNvPr id="53" name="Image 52"/>
          <p:cNvPicPr>
            <a:picLocks noChangeAspect="1"/>
          </p:cNvPicPr>
          <p:nvPr/>
        </p:nvPicPr>
        <p:blipFill>
          <a:blip r:embed="rId18"/>
          <a:stretch>
            <a:fillRect/>
          </a:stretch>
        </p:blipFill>
        <p:spPr>
          <a:xfrm>
            <a:off x="3602896" y="2400113"/>
            <a:ext cx="283304" cy="188869"/>
          </a:xfrm>
          <a:prstGeom prst="rect">
            <a:avLst/>
          </a:prstGeom>
        </p:spPr>
      </p:pic>
      <p:pic>
        <p:nvPicPr>
          <p:cNvPr id="55" name="Image 54"/>
          <p:cNvPicPr>
            <a:picLocks noChangeAspect="1"/>
          </p:cNvPicPr>
          <p:nvPr/>
        </p:nvPicPr>
        <p:blipFill>
          <a:blip r:embed="rId19"/>
          <a:stretch>
            <a:fillRect/>
          </a:stretch>
        </p:blipFill>
        <p:spPr>
          <a:xfrm>
            <a:off x="5029200" y="4114800"/>
            <a:ext cx="282327" cy="188218"/>
          </a:xfrm>
          <a:prstGeom prst="rect">
            <a:avLst/>
          </a:prstGeom>
          <a:ln>
            <a:solidFill>
              <a:schemeClr val="bg1">
                <a:lumMod val="75000"/>
              </a:schemeClr>
            </a:solidFill>
          </a:ln>
        </p:spPr>
      </p:pic>
      <p:pic>
        <p:nvPicPr>
          <p:cNvPr id="57" name="Image 56"/>
          <p:cNvPicPr>
            <a:picLocks noChangeAspect="1"/>
          </p:cNvPicPr>
          <p:nvPr/>
        </p:nvPicPr>
        <p:blipFill>
          <a:blip r:embed="rId20"/>
          <a:stretch>
            <a:fillRect/>
          </a:stretch>
        </p:blipFill>
        <p:spPr>
          <a:xfrm>
            <a:off x="4969117" y="2400113"/>
            <a:ext cx="288683" cy="192455"/>
          </a:xfrm>
          <a:prstGeom prst="rect">
            <a:avLst/>
          </a:prstGeom>
        </p:spPr>
      </p:pic>
      <p:pic>
        <p:nvPicPr>
          <p:cNvPr id="59" name="Image 58"/>
          <p:cNvPicPr>
            <a:picLocks noChangeAspect="1"/>
          </p:cNvPicPr>
          <p:nvPr/>
        </p:nvPicPr>
        <p:blipFill>
          <a:blip r:embed="rId21"/>
          <a:stretch>
            <a:fillRect/>
          </a:stretch>
        </p:blipFill>
        <p:spPr>
          <a:xfrm>
            <a:off x="1197590" y="2400113"/>
            <a:ext cx="250210" cy="166807"/>
          </a:xfrm>
          <a:prstGeom prst="rect">
            <a:avLst/>
          </a:prstGeom>
        </p:spPr>
      </p:pic>
      <p:graphicFrame>
        <p:nvGraphicFramePr>
          <p:cNvPr id="64" name="Graphique 63"/>
          <p:cNvGraphicFramePr/>
          <p:nvPr>
            <p:extLst>
              <p:ext uri="{D42A27DB-BD31-4B8C-83A1-F6EECF244321}">
                <p14:modId xmlns:p14="http://schemas.microsoft.com/office/powerpoint/2010/main" val="2294993980"/>
              </p:ext>
            </p:extLst>
          </p:nvPr>
        </p:nvGraphicFramePr>
        <p:xfrm>
          <a:off x="55161" y="2525460"/>
          <a:ext cx="1857221" cy="143694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75" name="Graphique 74"/>
          <p:cNvGraphicFramePr/>
          <p:nvPr>
            <p:extLst>
              <p:ext uri="{D42A27DB-BD31-4B8C-83A1-F6EECF244321}">
                <p14:modId xmlns:p14="http://schemas.microsoft.com/office/powerpoint/2010/main" val="1487809280"/>
              </p:ext>
            </p:extLst>
          </p:nvPr>
        </p:nvGraphicFramePr>
        <p:xfrm>
          <a:off x="1219200" y="4263643"/>
          <a:ext cx="1857221" cy="143694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77" name="Graphique 76"/>
          <p:cNvGraphicFramePr/>
          <p:nvPr>
            <p:extLst>
              <p:ext uri="{D42A27DB-BD31-4B8C-83A1-F6EECF244321}">
                <p14:modId xmlns:p14="http://schemas.microsoft.com/office/powerpoint/2010/main" val="1127632338"/>
              </p:ext>
            </p:extLst>
          </p:nvPr>
        </p:nvGraphicFramePr>
        <p:xfrm>
          <a:off x="0" y="4263643"/>
          <a:ext cx="1857221" cy="143694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1" name="Graphique 80"/>
          <p:cNvGraphicFramePr/>
          <p:nvPr>
            <p:extLst>
              <p:ext uri="{D42A27DB-BD31-4B8C-83A1-F6EECF244321}">
                <p14:modId xmlns:p14="http://schemas.microsoft.com/office/powerpoint/2010/main" val="1796510082"/>
              </p:ext>
            </p:extLst>
          </p:nvPr>
        </p:nvGraphicFramePr>
        <p:xfrm>
          <a:off x="6802839" y="4278060"/>
          <a:ext cx="1857221" cy="143694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3" name="Graphique 82"/>
          <p:cNvGraphicFramePr/>
          <p:nvPr>
            <p:extLst>
              <p:ext uri="{D42A27DB-BD31-4B8C-83A1-F6EECF244321}">
                <p14:modId xmlns:p14="http://schemas.microsoft.com/office/powerpoint/2010/main" val="797766417"/>
              </p:ext>
            </p:extLst>
          </p:nvPr>
        </p:nvGraphicFramePr>
        <p:xfrm>
          <a:off x="7470395" y="785205"/>
          <a:ext cx="1857221" cy="1436940"/>
        </p:xfrm>
        <a:graphic>
          <a:graphicData uri="http://schemas.openxmlformats.org/drawingml/2006/chart">
            <c:chart xmlns:c="http://schemas.openxmlformats.org/drawingml/2006/chart" xmlns:r="http://schemas.openxmlformats.org/officeDocument/2006/relationships" r:id="rId26"/>
          </a:graphicData>
        </a:graphic>
      </p:graphicFrame>
      <p:sp>
        <p:nvSpPr>
          <p:cNvPr id="8" name="Rectangle 7"/>
          <p:cNvSpPr/>
          <p:nvPr/>
        </p:nvSpPr>
        <p:spPr>
          <a:xfrm>
            <a:off x="7117396" y="1219364"/>
            <a:ext cx="1144865" cy="246221"/>
          </a:xfrm>
          <a:prstGeom prst="rect">
            <a:avLst/>
          </a:prstGeom>
          <a:solidFill>
            <a:srgbClr val="E9EDF6"/>
          </a:solidFill>
        </p:spPr>
        <p:txBody>
          <a:bodyPr wrap="none">
            <a:spAutoFit/>
          </a:bodyPr>
          <a:lstStyle/>
          <a:p>
            <a:pPr algn="r"/>
            <a:r>
              <a:rPr lang="en-GB" sz="1000" dirty="0">
                <a:solidFill>
                  <a:srgbClr val="002D5F"/>
                </a:solidFill>
              </a:rPr>
              <a:t>Own or lease a car</a:t>
            </a:r>
          </a:p>
        </p:txBody>
      </p:sp>
      <p:sp>
        <p:nvSpPr>
          <p:cNvPr id="9" name="Rectangle 8"/>
          <p:cNvSpPr/>
          <p:nvPr/>
        </p:nvSpPr>
        <p:spPr>
          <a:xfrm>
            <a:off x="6903449" y="1414047"/>
            <a:ext cx="1374094" cy="400110"/>
          </a:xfrm>
          <a:prstGeom prst="rect">
            <a:avLst/>
          </a:prstGeom>
          <a:solidFill>
            <a:srgbClr val="E9EDF6"/>
          </a:solidFill>
        </p:spPr>
        <p:txBody>
          <a:bodyPr wrap="none">
            <a:spAutoFit/>
          </a:bodyPr>
          <a:lstStyle/>
          <a:p>
            <a:pPr algn="r"/>
            <a:r>
              <a:rPr lang="en-GB" sz="1000" dirty="0">
                <a:solidFill>
                  <a:srgbClr val="002D5F"/>
                </a:solidFill>
              </a:rPr>
              <a:t>Use a company car for </a:t>
            </a:r>
            <a:r>
              <a:rPr lang="en-GB" sz="1000" dirty="0" smtClean="0">
                <a:solidFill>
                  <a:srgbClr val="002D5F"/>
                </a:solidFill>
              </a:rPr>
              <a:t/>
            </a:r>
            <a:br>
              <a:rPr lang="en-GB" sz="1000" dirty="0" smtClean="0">
                <a:solidFill>
                  <a:srgbClr val="002D5F"/>
                </a:solidFill>
              </a:rPr>
            </a:br>
            <a:r>
              <a:rPr lang="en-GB" sz="1000" dirty="0" smtClean="0">
                <a:solidFill>
                  <a:srgbClr val="002D5F"/>
                </a:solidFill>
              </a:rPr>
              <a:t>professional </a:t>
            </a:r>
            <a:r>
              <a:rPr lang="en-GB" sz="1000" dirty="0">
                <a:solidFill>
                  <a:srgbClr val="002D5F"/>
                </a:solidFill>
              </a:rPr>
              <a:t>trips only</a:t>
            </a:r>
          </a:p>
        </p:txBody>
      </p:sp>
      <p:sp>
        <p:nvSpPr>
          <p:cNvPr id="10" name="Rectangle 9"/>
          <p:cNvSpPr/>
          <p:nvPr/>
        </p:nvSpPr>
        <p:spPr>
          <a:xfrm>
            <a:off x="6400800" y="1752600"/>
            <a:ext cx="1884419" cy="400110"/>
          </a:xfrm>
          <a:prstGeom prst="rect">
            <a:avLst/>
          </a:prstGeom>
          <a:solidFill>
            <a:srgbClr val="E9EDF6"/>
          </a:solidFill>
        </p:spPr>
        <p:txBody>
          <a:bodyPr wrap="square">
            <a:spAutoFit/>
          </a:bodyPr>
          <a:lstStyle/>
          <a:p>
            <a:pPr algn="r"/>
            <a:r>
              <a:rPr lang="en-GB" sz="1000" dirty="0">
                <a:solidFill>
                  <a:srgbClr val="002D5F"/>
                </a:solidFill>
              </a:rPr>
              <a:t>Use a company car both for professional and private trips</a:t>
            </a:r>
          </a:p>
        </p:txBody>
      </p:sp>
      <p:sp>
        <p:nvSpPr>
          <p:cNvPr id="40" name="Text Box 117"/>
          <p:cNvSpPr txBox="1">
            <a:spLocks noChangeArrowheads="1"/>
          </p:cNvSpPr>
          <p:nvPr/>
        </p:nvSpPr>
        <p:spPr bwMode="auto">
          <a:xfrm>
            <a:off x="6704012" y="607536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42" name="Rectangle 120"/>
          <p:cNvSpPr>
            <a:spLocks noChangeArrowheads="1"/>
          </p:cNvSpPr>
          <p:nvPr/>
        </p:nvSpPr>
        <p:spPr bwMode="auto">
          <a:xfrm>
            <a:off x="6383337" y="5930900"/>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44" name="ZoneTexte 43"/>
          <p:cNvSpPr txBox="1"/>
          <p:nvPr/>
        </p:nvSpPr>
        <p:spPr>
          <a:xfrm>
            <a:off x="6453802" y="59309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46" name="ZoneTexte 45"/>
          <p:cNvSpPr txBox="1"/>
          <p:nvPr/>
        </p:nvSpPr>
        <p:spPr>
          <a:xfrm>
            <a:off x="6476244" y="6106721"/>
            <a:ext cx="255198" cy="369332"/>
          </a:xfrm>
          <a:prstGeom prst="rect">
            <a:avLst/>
          </a:prstGeom>
          <a:noFill/>
        </p:spPr>
        <p:txBody>
          <a:bodyPr wrap="none" rtlCol="0">
            <a:spAutoFit/>
          </a:bodyPr>
          <a:lstStyle/>
          <a:p>
            <a:r>
              <a:rPr lang="en-GB" b="1" dirty="0">
                <a:solidFill>
                  <a:srgbClr val="E65D2E"/>
                </a:solidFill>
              </a:rPr>
              <a:t>-</a:t>
            </a:r>
          </a:p>
        </p:txBody>
      </p:sp>
      <p:sp>
        <p:nvSpPr>
          <p:cNvPr id="48" name="ZoneTexte 47"/>
          <p:cNvSpPr txBox="1"/>
          <p:nvPr/>
        </p:nvSpPr>
        <p:spPr>
          <a:xfrm>
            <a:off x="1577804" y="28194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0" name="ZoneTexte 49"/>
          <p:cNvSpPr txBox="1"/>
          <p:nvPr/>
        </p:nvSpPr>
        <p:spPr>
          <a:xfrm>
            <a:off x="1201268" y="3445644"/>
            <a:ext cx="255198" cy="369332"/>
          </a:xfrm>
          <a:prstGeom prst="rect">
            <a:avLst/>
          </a:prstGeom>
          <a:noFill/>
        </p:spPr>
        <p:txBody>
          <a:bodyPr wrap="none" rtlCol="0">
            <a:spAutoFit/>
          </a:bodyPr>
          <a:lstStyle/>
          <a:p>
            <a:r>
              <a:rPr lang="en-GB" b="1" dirty="0">
                <a:solidFill>
                  <a:srgbClr val="E65D2E"/>
                </a:solidFill>
              </a:rPr>
              <a:t>-</a:t>
            </a:r>
          </a:p>
        </p:txBody>
      </p:sp>
      <p:sp>
        <p:nvSpPr>
          <p:cNvPr id="52" name="ZoneTexte 51"/>
          <p:cNvSpPr txBox="1"/>
          <p:nvPr/>
        </p:nvSpPr>
        <p:spPr>
          <a:xfrm>
            <a:off x="2325963" y="3162691"/>
            <a:ext cx="255198" cy="369332"/>
          </a:xfrm>
          <a:prstGeom prst="rect">
            <a:avLst/>
          </a:prstGeom>
          <a:noFill/>
        </p:spPr>
        <p:txBody>
          <a:bodyPr wrap="none" rtlCol="0">
            <a:spAutoFit/>
          </a:bodyPr>
          <a:lstStyle/>
          <a:p>
            <a:r>
              <a:rPr lang="en-GB" b="1" dirty="0">
                <a:solidFill>
                  <a:srgbClr val="E65D2E"/>
                </a:solidFill>
              </a:rPr>
              <a:t>-</a:t>
            </a:r>
          </a:p>
        </p:txBody>
      </p:sp>
      <p:sp>
        <p:nvSpPr>
          <p:cNvPr id="54" name="ZoneTexte 53"/>
          <p:cNvSpPr txBox="1"/>
          <p:nvPr/>
        </p:nvSpPr>
        <p:spPr>
          <a:xfrm>
            <a:off x="3983239" y="2887456"/>
            <a:ext cx="255198" cy="369332"/>
          </a:xfrm>
          <a:prstGeom prst="rect">
            <a:avLst/>
          </a:prstGeom>
          <a:noFill/>
        </p:spPr>
        <p:txBody>
          <a:bodyPr wrap="none" rtlCol="0">
            <a:spAutoFit/>
          </a:bodyPr>
          <a:lstStyle/>
          <a:p>
            <a:r>
              <a:rPr lang="en-GB" b="1" dirty="0">
                <a:solidFill>
                  <a:srgbClr val="E65D2E"/>
                </a:solidFill>
              </a:rPr>
              <a:t>-</a:t>
            </a:r>
          </a:p>
        </p:txBody>
      </p:sp>
      <p:sp>
        <p:nvSpPr>
          <p:cNvPr id="56" name="ZoneTexte 55"/>
          <p:cNvSpPr txBox="1"/>
          <p:nvPr/>
        </p:nvSpPr>
        <p:spPr>
          <a:xfrm>
            <a:off x="3683157" y="3167466"/>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58" name="ZoneTexte 57"/>
          <p:cNvSpPr txBox="1"/>
          <p:nvPr/>
        </p:nvSpPr>
        <p:spPr>
          <a:xfrm>
            <a:off x="3683157" y="3449057"/>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0" name="ZoneTexte 59"/>
          <p:cNvSpPr txBox="1"/>
          <p:nvPr/>
        </p:nvSpPr>
        <p:spPr>
          <a:xfrm>
            <a:off x="5387222" y="2870735"/>
            <a:ext cx="255198" cy="369332"/>
          </a:xfrm>
          <a:prstGeom prst="rect">
            <a:avLst/>
          </a:prstGeom>
          <a:noFill/>
        </p:spPr>
        <p:txBody>
          <a:bodyPr wrap="none" rtlCol="0">
            <a:spAutoFit/>
          </a:bodyPr>
          <a:lstStyle/>
          <a:p>
            <a:r>
              <a:rPr lang="en-GB" b="1" dirty="0">
                <a:solidFill>
                  <a:srgbClr val="E65D2E"/>
                </a:solidFill>
              </a:rPr>
              <a:t>-</a:t>
            </a:r>
          </a:p>
        </p:txBody>
      </p:sp>
      <p:sp>
        <p:nvSpPr>
          <p:cNvPr id="61" name="ZoneTexte 60"/>
          <p:cNvSpPr txBox="1"/>
          <p:nvPr/>
        </p:nvSpPr>
        <p:spPr>
          <a:xfrm>
            <a:off x="4969117" y="3437362"/>
            <a:ext cx="255198" cy="369332"/>
          </a:xfrm>
          <a:prstGeom prst="rect">
            <a:avLst/>
          </a:prstGeom>
          <a:noFill/>
        </p:spPr>
        <p:txBody>
          <a:bodyPr wrap="none" rtlCol="0">
            <a:spAutoFit/>
          </a:bodyPr>
          <a:lstStyle/>
          <a:p>
            <a:r>
              <a:rPr lang="en-GB" b="1" dirty="0">
                <a:solidFill>
                  <a:srgbClr val="E65D2E"/>
                </a:solidFill>
              </a:rPr>
              <a:t>-</a:t>
            </a:r>
          </a:p>
        </p:txBody>
      </p:sp>
      <p:sp>
        <p:nvSpPr>
          <p:cNvPr id="62" name="ZoneTexte 61"/>
          <p:cNvSpPr txBox="1"/>
          <p:nvPr/>
        </p:nvSpPr>
        <p:spPr>
          <a:xfrm>
            <a:off x="6802839" y="2866864"/>
            <a:ext cx="255198" cy="369332"/>
          </a:xfrm>
          <a:prstGeom prst="rect">
            <a:avLst/>
          </a:prstGeom>
          <a:noFill/>
        </p:spPr>
        <p:txBody>
          <a:bodyPr wrap="none" rtlCol="0">
            <a:spAutoFit/>
          </a:bodyPr>
          <a:lstStyle/>
          <a:p>
            <a:r>
              <a:rPr lang="en-GB" b="1" dirty="0">
                <a:solidFill>
                  <a:srgbClr val="E65D2E"/>
                </a:solidFill>
              </a:rPr>
              <a:t>-</a:t>
            </a:r>
          </a:p>
        </p:txBody>
      </p:sp>
      <p:sp>
        <p:nvSpPr>
          <p:cNvPr id="63" name="ZoneTexte 62"/>
          <p:cNvSpPr txBox="1"/>
          <p:nvPr/>
        </p:nvSpPr>
        <p:spPr>
          <a:xfrm>
            <a:off x="6388496" y="3160753"/>
            <a:ext cx="255198" cy="369332"/>
          </a:xfrm>
          <a:prstGeom prst="rect">
            <a:avLst/>
          </a:prstGeom>
          <a:noFill/>
        </p:spPr>
        <p:txBody>
          <a:bodyPr wrap="none" rtlCol="0">
            <a:spAutoFit/>
          </a:bodyPr>
          <a:lstStyle/>
          <a:p>
            <a:r>
              <a:rPr lang="en-GB" b="1" dirty="0">
                <a:solidFill>
                  <a:srgbClr val="E65D2E"/>
                </a:solidFill>
              </a:rPr>
              <a:t>-</a:t>
            </a:r>
          </a:p>
        </p:txBody>
      </p:sp>
      <p:sp>
        <p:nvSpPr>
          <p:cNvPr id="65" name="ZoneTexte 64"/>
          <p:cNvSpPr txBox="1"/>
          <p:nvPr/>
        </p:nvSpPr>
        <p:spPr>
          <a:xfrm>
            <a:off x="6407443" y="3428681"/>
            <a:ext cx="255198" cy="369332"/>
          </a:xfrm>
          <a:prstGeom prst="rect">
            <a:avLst/>
          </a:prstGeom>
          <a:noFill/>
        </p:spPr>
        <p:txBody>
          <a:bodyPr wrap="none" rtlCol="0">
            <a:spAutoFit/>
          </a:bodyPr>
          <a:lstStyle/>
          <a:p>
            <a:r>
              <a:rPr lang="en-GB" b="1" dirty="0">
                <a:solidFill>
                  <a:srgbClr val="E65D2E"/>
                </a:solidFill>
              </a:rPr>
              <a:t>-</a:t>
            </a:r>
          </a:p>
        </p:txBody>
      </p:sp>
      <p:sp>
        <p:nvSpPr>
          <p:cNvPr id="68" name="ZoneTexte 67"/>
          <p:cNvSpPr txBox="1"/>
          <p:nvPr/>
        </p:nvSpPr>
        <p:spPr>
          <a:xfrm>
            <a:off x="8302778" y="287459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69" name="ZoneTexte 68"/>
          <p:cNvSpPr txBox="1"/>
          <p:nvPr/>
        </p:nvSpPr>
        <p:spPr>
          <a:xfrm>
            <a:off x="7983245" y="3160753"/>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71" name="ZoneTexte 70"/>
          <p:cNvSpPr txBox="1"/>
          <p:nvPr/>
        </p:nvSpPr>
        <p:spPr>
          <a:xfrm>
            <a:off x="1577804" y="460891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73" name="ZoneTexte 72"/>
          <p:cNvSpPr txBox="1"/>
          <p:nvPr/>
        </p:nvSpPr>
        <p:spPr>
          <a:xfrm>
            <a:off x="1257057" y="489932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76" name="ZoneTexte 75"/>
          <p:cNvSpPr txBox="1"/>
          <p:nvPr/>
        </p:nvSpPr>
        <p:spPr>
          <a:xfrm>
            <a:off x="1249303" y="5166192"/>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82" name="ZoneTexte 81"/>
          <p:cNvSpPr txBox="1"/>
          <p:nvPr/>
        </p:nvSpPr>
        <p:spPr>
          <a:xfrm>
            <a:off x="2476257" y="51932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84" name="ZoneTexte 83"/>
          <p:cNvSpPr txBox="1"/>
          <p:nvPr/>
        </p:nvSpPr>
        <p:spPr>
          <a:xfrm>
            <a:off x="3639340" y="4910352"/>
            <a:ext cx="255198" cy="369332"/>
          </a:xfrm>
          <a:prstGeom prst="rect">
            <a:avLst/>
          </a:prstGeom>
          <a:noFill/>
        </p:spPr>
        <p:txBody>
          <a:bodyPr wrap="none" rtlCol="0">
            <a:spAutoFit/>
          </a:bodyPr>
          <a:lstStyle/>
          <a:p>
            <a:r>
              <a:rPr lang="en-GB" b="1" dirty="0">
                <a:solidFill>
                  <a:srgbClr val="E65D2E"/>
                </a:solidFill>
              </a:rPr>
              <a:t>-</a:t>
            </a:r>
          </a:p>
        </p:txBody>
      </p:sp>
      <p:sp>
        <p:nvSpPr>
          <p:cNvPr id="85" name="ZoneTexte 84"/>
          <p:cNvSpPr txBox="1"/>
          <p:nvPr/>
        </p:nvSpPr>
        <p:spPr>
          <a:xfrm>
            <a:off x="5297767" y="4910352"/>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86" name="ZoneTexte 85"/>
          <p:cNvSpPr txBox="1"/>
          <p:nvPr/>
        </p:nvSpPr>
        <p:spPr>
          <a:xfrm>
            <a:off x="5271457" y="521159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88" name="Rectangle 87"/>
          <p:cNvSpPr/>
          <p:nvPr/>
        </p:nvSpPr>
        <p:spPr>
          <a:xfrm>
            <a:off x="-18207" y="2942511"/>
            <a:ext cx="878685" cy="338554"/>
          </a:xfrm>
          <a:prstGeom prst="rect">
            <a:avLst/>
          </a:prstGeom>
          <a:solidFill>
            <a:schemeClr val="bg1"/>
          </a:solidFill>
        </p:spPr>
        <p:txBody>
          <a:bodyPr wrap="square">
            <a:spAutoFit/>
          </a:bodyPr>
          <a:lstStyle/>
          <a:p>
            <a:pPr algn="r"/>
            <a:r>
              <a:rPr lang="en-GB" sz="800" dirty="0">
                <a:solidFill>
                  <a:srgbClr val="002D5F"/>
                </a:solidFill>
              </a:rPr>
              <a:t>Own or lease a car</a:t>
            </a:r>
          </a:p>
        </p:txBody>
      </p:sp>
      <p:sp>
        <p:nvSpPr>
          <p:cNvPr id="89" name="Rectangle 88"/>
          <p:cNvSpPr/>
          <p:nvPr/>
        </p:nvSpPr>
        <p:spPr>
          <a:xfrm>
            <a:off x="-35021" y="3137194"/>
            <a:ext cx="949422" cy="461665"/>
          </a:xfrm>
          <a:prstGeom prst="rect">
            <a:avLst/>
          </a:prstGeom>
          <a:solidFill>
            <a:schemeClr val="bg1"/>
          </a:solidFill>
        </p:spPr>
        <p:txBody>
          <a:bodyPr wrap="square">
            <a:spAutoFit/>
          </a:bodyPr>
          <a:lstStyle/>
          <a:p>
            <a:pPr algn="r"/>
            <a:r>
              <a:rPr lang="en-GB" sz="800" dirty="0">
                <a:solidFill>
                  <a:srgbClr val="002D5F"/>
                </a:solidFill>
              </a:rPr>
              <a:t>C</a:t>
            </a:r>
            <a:r>
              <a:rPr lang="en-GB" sz="800" dirty="0" smtClean="0">
                <a:solidFill>
                  <a:srgbClr val="002D5F"/>
                </a:solidFill>
              </a:rPr>
              <a:t>ompany </a:t>
            </a:r>
            <a:r>
              <a:rPr lang="en-GB" sz="800" dirty="0">
                <a:solidFill>
                  <a:srgbClr val="002D5F"/>
                </a:solidFill>
              </a:rPr>
              <a:t>car </a:t>
            </a:r>
            <a:r>
              <a:rPr lang="en-GB" sz="800" dirty="0" smtClean="0">
                <a:solidFill>
                  <a:srgbClr val="002D5F"/>
                </a:solidFill>
              </a:rPr>
              <a:t>- professional </a:t>
            </a:r>
            <a:r>
              <a:rPr lang="en-GB" sz="800" dirty="0">
                <a:solidFill>
                  <a:srgbClr val="002D5F"/>
                </a:solidFill>
              </a:rPr>
              <a:t>trips only</a:t>
            </a:r>
          </a:p>
        </p:txBody>
      </p:sp>
      <p:sp>
        <p:nvSpPr>
          <p:cNvPr id="90" name="Rectangle 89"/>
          <p:cNvSpPr/>
          <p:nvPr/>
        </p:nvSpPr>
        <p:spPr>
          <a:xfrm>
            <a:off x="-35022" y="3581400"/>
            <a:ext cx="949422" cy="461665"/>
          </a:xfrm>
          <a:prstGeom prst="rect">
            <a:avLst/>
          </a:prstGeom>
          <a:solidFill>
            <a:schemeClr val="bg1"/>
          </a:solidFill>
        </p:spPr>
        <p:txBody>
          <a:bodyPr wrap="square">
            <a:spAutoFit/>
          </a:bodyPr>
          <a:lstStyle/>
          <a:p>
            <a:pPr algn="r"/>
            <a:r>
              <a:rPr lang="en-GB" sz="800" dirty="0">
                <a:solidFill>
                  <a:srgbClr val="002D5F"/>
                </a:solidFill>
              </a:rPr>
              <a:t>C</a:t>
            </a:r>
            <a:r>
              <a:rPr lang="en-GB" sz="800" dirty="0" smtClean="0">
                <a:solidFill>
                  <a:srgbClr val="002D5F"/>
                </a:solidFill>
              </a:rPr>
              <a:t>ompany </a:t>
            </a:r>
            <a:r>
              <a:rPr lang="en-GB" sz="800" dirty="0">
                <a:solidFill>
                  <a:srgbClr val="002D5F"/>
                </a:solidFill>
              </a:rPr>
              <a:t>car both for professional and private trips</a:t>
            </a:r>
          </a:p>
        </p:txBody>
      </p:sp>
      <p:sp>
        <p:nvSpPr>
          <p:cNvPr id="91" name="Rectangle 90"/>
          <p:cNvSpPr/>
          <p:nvPr/>
        </p:nvSpPr>
        <p:spPr>
          <a:xfrm>
            <a:off x="-59385" y="4614446"/>
            <a:ext cx="878685" cy="338554"/>
          </a:xfrm>
          <a:prstGeom prst="rect">
            <a:avLst/>
          </a:prstGeom>
          <a:solidFill>
            <a:schemeClr val="bg1"/>
          </a:solidFill>
        </p:spPr>
        <p:txBody>
          <a:bodyPr wrap="square">
            <a:spAutoFit/>
          </a:bodyPr>
          <a:lstStyle/>
          <a:p>
            <a:pPr algn="r"/>
            <a:r>
              <a:rPr lang="en-GB" sz="800" dirty="0">
                <a:solidFill>
                  <a:srgbClr val="002D5F"/>
                </a:solidFill>
              </a:rPr>
              <a:t>Own or lease a car</a:t>
            </a:r>
          </a:p>
        </p:txBody>
      </p:sp>
      <p:sp>
        <p:nvSpPr>
          <p:cNvPr id="92" name="Rectangle 91"/>
          <p:cNvSpPr/>
          <p:nvPr/>
        </p:nvSpPr>
        <p:spPr>
          <a:xfrm>
            <a:off x="-76199" y="4876800"/>
            <a:ext cx="949422" cy="461665"/>
          </a:xfrm>
          <a:prstGeom prst="rect">
            <a:avLst/>
          </a:prstGeom>
          <a:solidFill>
            <a:schemeClr val="bg1"/>
          </a:solidFill>
        </p:spPr>
        <p:txBody>
          <a:bodyPr wrap="square">
            <a:spAutoFit/>
          </a:bodyPr>
          <a:lstStyle/>
          <a:p>
            <a:pPr algn="r"/>
            <a:r>
              <a:rPr lang="en-GB" sz="800" dirty="0">
                <a:solidFill>
                  <a:srgbClr val="002D5F"/>
                </a:solidFill>
              </a:rPr>
              <a:t>C</a:t>
            </a:r>
            <a:r>
              <a:rPr lang="en-GB" sz="800" dirty="0" smtClean="0">
                <a:solidFill>
                  <a:srgbClr val="002D5F"/>
                </a:solidFill>
              </a:rPr>
              <a:t>ompany car - professional </a:t>
            </a:r>
            <a:r>
              <a:rPr lang="en-GB" sz="800" dirty="0">
                <a:solidFill>
                  <a:srgbClr val="002D5F"/>
                </a:solidFill>
              </a:rPr>
              <a:t>trips only</a:t>
            </a:r>
          </a:p>
        </p:txBody>
      </p:sp>
      <p:sp>
        <p:nvSpPr>
          <p:cNvPr id="93" name="Rectangle 92"/>
          <p:cNvSpPr/>
          <p:nvPr/>
        </p:nvSpPr>
        <p:spPr>
          <a:xfrm>
            <a:off x="-76200" y="5329535"/>
            <a:ext cx="949422" cy="461665"/>
          </a:xfrm>
          <a:prstGeom prst="rect">
            <a:avLst/>
          </a:prstGeom>
          <a:solidFill>
            <a:schemeClr val="bg1"/>
          </a:solidFill>
        </p:spPr>
        <p:txBody>
          <a:bodyPr wrap="square">
            <a:spAutoFit/>
          </a:bodyPr>
          <a:lstStyle/>
          <a:p>
            <a:pPr algn="r"/>
            <a:r>
              <a:rPr lang="en-GB" sz="800" dirty="0">
                <a:solidFill>
                  <a:srgbClr val="002D5F"/>
                </a:solidFill>
              </a:rPr>
              <a:t>C</a:t>
            </a:r>
            <a:r>
              <a:rPr lang="en-GB" sz="800" dirty="0" smtClean="0">
                <a:solidFill>
                  <a:srgbClr val="002D5F"/>
                </a:solidFill>
              </a:rPr>
              <a:t>ompany </a:t>
            </a:r>
            <a:r>
              <a:rPr lang="en-GB" sz="800" dirty="0">
                <a:solidFill>
                  <a:srgbClr val="002D5F"/>
                </a:solidFill>
              </a:rPr>
              <a:t>car both for professional and private trips</a:t>
            </a:r>
          </a:p>
        </p:txBody>
      </p:sp>
    </p:spTree>
    <p:extLst>
      <p:ext uri="{BB962C8B-B14F-4D97-AF65-F5344CB8AC3E}">
        <p14:creationId xmlns:p14="http://schemas.microsoft.com/office/powerpoint/2010/main" val="194236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Graphique 80"/>
          <p:cNvGraphicFramePr/>
          <p:nvPr>
            <p:extLst>
              <p:ext uri="{D42A27DB-BD31-4B8C-83A1-F6EECF244321}">
                <p14:modId xmlns:p14="http://schemas.microsoft.com/office/powerpoint/2010/main" val="1072562222"/>
              </p:ext>
            </p:extLst>
          </p:nvPr>
        </p:nvGraphicFramePr>
        <p:xfrm>
          <a:off x="6705600" y="4278060"/>
          <a:ext cx="1857221" cy="1436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0" name="Graphique 79"/>
          <p:cNvGraphicFramePr/>
          <p:nvPr>
            <p:extLst>
              <p:ext uri="{D42A27DB-BD31-4B8C-83A1-F6EECF244321}">
                <p14:modId xmlns:p14="http://schemas.microsoft.com/office/powerpoint/2010/main" val="950901231"/>
              </p:ext>
            </p:extLst>
          </p:nvPr>
        </p:nvGraphicFramePr>
        <p:xfrm>
          <a:off x="5355039" y="4267939"/>
          <a:ext cx="1857221" cy="1436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9" name="Graphique 78"/>
          <p:cNvGraphicFramePr/>
          <p:nvPr>
            <p:extLst>
              <p:ext uri="{D42A27DB-BD31-4B8C-83A1-F6EECF244321}">
                <p14:modId xmlns:p14="http://schemas.microsoft.com/office/powerpoint/2010/main" val="1320500996"/>
              </p:ext>
            </p:extLst>
          </p:nvPr>
        </p:nvGraphicFramePr>
        <p:xfrm>
          <a:off x="3886200" y="4259780"/>
          <a:ext cx="1857221" cy="1436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8" name="Graphique 77"/>
          <p:cNvGraphicFramePr/>
          <p:nvPr>
            <p:extLst>
              <p:ext uri="{D42A27DB-BD31-4B8C-83A1-F6EECF244321}">
                <p14:modId xmlns:p14="http://schemas.microsoft.com/office/powerpoint/2010/main" val="2180594880"/>
              </p:ext>
            </p:extLst>
          </p:nvPr>
        </p:nvGraphicFramePr>
        <p:xfrm>
          <a:off x="2438400" y="4278060"/>
          <a:ext cx="1857221" cy="14369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raphique 73"/>
          <p:cNvGraphicFramePr/>
          <p:nvPr>
            <p:extLst>
              <p:ext uri="{D42A27DB-BD31-4B8C-83A1-F6EECF244321}">
                <p14:modId xmlns:p14="http://schemas.microsoft.com/office/powerpoint/2010/main" val="2366375021"/>
              </p:ext>
            </p:extLst>
          </p:nvPr>
        </p:nvGraphicFramePr>
        <p:xfrm>
          <a:off x="6705600" y="2539877"/>
          <a:ext cx="1857221" cy="14369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2" name="Graphique 71"/>
          <p:cNvGraphicFramePr/>
          <p:nvPr>
            <p:extLst>
              <p:ext uri="{D42A27DB-BD31-4B8C-83A1-F6EECF244321}">
                <p14:modId xmlns:p14="http://schemas.microsoft.com/office/powerpoint/2010/main" val="4185771821"/>
              </p:ext>
            </p:extLst>
          </p:nvPr>
        </p:nvGraphicFramePr>
        <p:xfrm>
          <a:off x="5257800" y="2529756"/>
          <a:ext cx="1857221" cy="14369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0" name="Graphique 69"/>
          <p:cNvGraphicFramePr/>
          <p:nvPr>
            <p:extLst>
              <p:ext uri="{D42A27DB-BD31-4B8C-83A1-F6EECF244321}">
                <p14:modId xmlns:p14="http://schemas.microsoft.com/office/powerpoint/2010/main" val="1455207762"/>
              </p:ext>
            </p:extLst>
          </p:nvPr>
        </p:nvGraphicFramePr>
        <p:xfrm>
          <a:off x="3857779" y="2521597"/>
          <a:ext cx="1857221" cy="1436940"/>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2"/>
          <p:cNvSpPr/>
          <p:nvPr/>
        </p:nvSpPr>
        <p:spPr>
          <a:xfrm>
            <a:off x="7267421" y="1038134"/>
            <a:ext cx="2028979" cy="1247866"/>
          </a:xfrm>
          <a:prstGeom prst="rect">
            <a:avLst/>
          </a:prstGeom>
          <a:solidFill>
            <a:srgbClr val="E9ED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67" name="Graphique 66"/>
          <p:cNvGraphicFramePr/>
          <p:nvPr>
            <p:extLst>
              <p:ext uri="{D42A27DB-BD31-4B8C-83A1-F6EECF244321}">
                <p14:modId xmlns:p14="http://schemas.microsoft.com/office/powerpoint/2010/main" val="656590774"/>
              </p:ext>
            </p:extLst>
          </p:nvPr>
        </p:nvGraphicFramePr>
        <p:xfrm>
          <a:off x="2438400" y="2539877"/>
          <a:ext cx="1857221" cy="14369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6" name="Graphique 65"/>
          <p:cNvGraphicFramePr/>
          <p:nvPr>
            <p:extLst>
              <p:ext uri="{D42A27DB-BD31-4B8C-83A1-F6EECF244321}">
                <p14:modId xmlns:p14="http://schemas.microsoft.com/office/powerpoint/2010/main" val="2036509061"/>
              </p:ext>
            </p:extLst>
          </p:nvPr>
        </p:nvGraphicFramePr>
        <p:xfrm>
          <a:off x="1219200" y="2525460"/>
          <a:ext cx="1857221" cy="1436940"/>
        </p:xfrm>
        <a:graphic>
          <a:graphicData uri="http://schemas.openxmlformats.org/drawingml/2006/chart">
            <c:chart xmlns:c="http://schemas.openxmlformats.org/drawingml/2006/chart" xmlns:r="http://schemas.openxmlformats.org/officeDocument/2006/relationships" r:id="rId10"/>
          </a:graphicData>
        </a:graphic>
      </p:graphicFrame>
      <p:sp>
        <p:nvSpPr>
          <p:cNvPr id="2" name="Titre 1"/>
          <p:cNvSpPr>
            <a:spLocks noGrp="1"/>
          </p:cNvSpPr>
          <p:nvPr>
            <p:ph type="title"/>
          </p:nvPr>
        </p:nvSpPr>
        <p:spPr>
          <a:xfrm>
            <a:off x="228599" y="304800"/>
            <a:ext cx="7058179" cy="1120712"/>
          </a:xfrm>
        </p:spPr>
        <p:txBody>
          <a:bodyPr>
            <a:noAutofit/>
          </a:bodyPr>
          <a:lstStyle/>
          <a:p>
            <a:r>
              <a:rPr lang="en-GB" sz="2400" dirty="0" smtClean="0"/>
              <a:t>Additionally to car, public transport is the most used in general. Belgium drivers are the lightest users whereas drivers in Czech Rep. and Poland are the heaviest.</a:t>
            </a:r>
            <a:br>
              <a:rPr lang="en-GB" sz="2400" dirty="0" smtClean="0"/>
            </a:br>
            <a:endParaRPr lang="en-GB" sz="2400" dirty="0"/>
          </a:p>
        </p:txBody>
      </p:sp>
      <p:sp>
        <p:nvSpPr>
          <p:cNvPr id="5" name="TextBox 26"/>
          <p:cNvSpPr txBox="1"/>
          <p:nvPr/>
        </p:nvSpPr>
        <p:spPr>
          <a:xfrm>
            <a:off x="-18207" y="6613654"/>
            <a:ext cx="2948243" cy="215444"/>
          </a:xfrm>
          <a:prstGeom prst="rect">
            <a:avLst/>
          </a:prstGeom>
          <a:noFill/>
        </p:spPr>
        <p:txBody>
          <a:bodyPr wrap="none" rtlCol="0">
            <a:spAutoFit/>
          </a:bodyPr>
          <a:lstStyle/>
          <a:p>
            <a:r>
              <a:rPr lang="en-GB" sz="800" dirty="0" smtClean="0">
                <a:latin typeface="+mj-lt"/>
              </a:rPr>
              <a:t>E1. Which means of transportation do you use, even occasionally?</a:t>
            </a:r>
            <a:endParaRPr lang="en-GB" sz="1050" dirty="0">
              <a:latin typeface="+mj-lt"/>
            </a:endParaRPr>
          </a:p>
        </p:txBody>
      </p:sp>
      <p:sp>
        <p:nvSpPr>
          <p:cNvPr id="22" name="Rectangle 21"/>
          <p:cNvSpPr/>
          <p:nvPr/>
        </p:nvSpPr>
        <p:spPr bwMode="auto">
          <a:xfrm>
            <a:off x="4343400" y="5867400"/>
            <a:ext cx="123871" cy="148489"/>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3" name="TextBox 26"/>
          <p:cNvSpPr txBox="1"/>
          <p:nvPr/>
        </p:nvSpPr>
        <p:spPr>
          <a:xfrm>
            <a:off x="4441210" y="5817433"/>
            <a:ext cx="2031325" cy="746358"/>
          </a:xfrm>
          <a:prstGeom prst="rect">
            <a:avLst/>
          </a:prstGeom>
          <a:noFill/>
        </p:spPr>
        <p:txBody>
          <a:bodyPr wrap="none" rtlCol="0">
            <a:spAutoFit/>
          </a:bodyPr>
          <a:lstStyle/>
          <a:p>
            <a:pPr>
              <a:lnSpc>
                <a:spcPts val="1700"/>
              </a:lnSpc>
            </a:pPr>
            <a:r>
              <a:rPr lang="en-GB" sz="1000" dirty="0">
                <a:solidFill>
                  <a:srgbClr val="0A2F60"/>
                </a:solidFill>
                <a:latin typeface="+mj-lt"/>
              </a:rPr>
              <a:t>Public Transport (bus, tram, metro)	</a:t>
            </a:r>
          </a:p>
          <a:p>
            <a:pPr>
              <a:lnSpc>
                <a:spcPts val="1700"/>
              </a:lnSpc>
            </a:pPr>
            <a:r>
              <a:rPr lang="en-GB" sz="1000" dirty="0">
                <a:solidFill>
                  <a:srgbClr val="0A2F60"/>
                </a:solidFill>
                <a:latin typeface="+mj-lt"/>
              </a:rPr>
              <a:t>Bike or motorcycle	</a:t>
            </a:r>
          </a:p>
          <a:p>
            <a:pPr>
              <a:lnSpc>
                <a:spcPts val="1700"/>
              </a:lnSpc>
            </a:pPr>
            <a:r>
              <a:rPr lang="en-GB" sz="1000" dirty="0">
                <a:solidFill>
                  <a:srgbClr val="0A2F60"/>
                </a:solidFill>
                <a:latin typeface="+mj-lt"/>
              </a:rPr>
              <a:t>Train	</a:t>
            </a:r>
          </a:p>
        </p:txBody>
      </p:sp>
      <p:sp>
        <p:nvSpPr>
          <p:cNvPr id="24" name="Rectangle 23"/>
          <p:cNvSpPr/>
          <p:nvPr/>
        </p:nvSpPr>
        <p:spPr bwMode="auto">
          <a:xfrm>
            <a:off x="4345189" y="6099610"/>
            <a:ext cx="123871" cy="148489"/>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6" name="Rectangle 25"/>
          <p:cNvSpPr/>
          <p:nvPr/>
        </p:nvSpPr>
        <p:spPr bwMode="auto">
          <a:xfrm>
            <a:off x="4345189" y="6320453"/>
            <a:ext cx="123871" cy="148489"/>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28" name="TextBox 26"/>
          <p:cNvSpPr txBox="1"/>
          <p:nvPr/>
        </p:nvSpPr>
        <p:spPr>
          <a:xfrm>
            <a:off x="152400" y="1884259"/>
            <a:ext cx="1473480" cy="400110"/>
          </a:xfrm>
          <a:prstGeom prst="rect">
            <a:avLst/>
          </a:prstGeom>
          <a:noFill/>
        </p:spPr>
        <p:txBody>
          <a:bodyPr wrap="none" rtlCol="0">
            <a:spAutoFit/>
          </a:bodyPr>
          <a:lstStyle/>
          <a:p>
            <a:r>
              <a:rPr lang="en-GB" sz="1000" dirty="0" smtClean="0">
                <a:solidFill>
                  <a:srgbClr val="002D5F"/>
                </a:solidFill>
                <a:latin typeface="+mj-lt"/>
              </a:rPr>
              <a:t>In %</a:t>
            </a:r>
            <a:br>
              <a:rPr lang="en-GB" sz="1000" dirty="0" smtClean="0">
                <a:solidFill>
                  <a:srgbClr val="002D5F"/>
                </a:solidFill>
                <a:latin typeface="+mj-lt"/>
              </a:rPr>
            </a:br>
            <a:r>
              <a:rPr lang="en-GB" sz="1000" dirty="0" smtClean="0">
                <a:solidFill>
                  <a:srgbClr val="002D5F"/>
                </a:solidFill>
                <a:latin typeface="+mj-lt"/>
              </a:rPr>
              <a:t>Base: 100% are car users</a:t>
            </a:r>
            <a:endParaRPr lang="en-GB" sz="1200" dirty="0">
              <a:solidFill>
                <a:srgbClr val="002D5F"/>
              </a:solidFill>
              <a:latin typeface="+mj-lt"/>
            </a:endParaRPr>
          </a:p>
        </p:txBody>
      </p:sp>
      <p:pic>
        <p:nvPicPr>
          <p:cNvPr id="29" name="Image 28"/>
          <p:cNvPicPr>
            <a:picLocks noChangeAspect="1"/>
          </p:cNvPicPr>
          <p:nvPr/>
        </p:nvPicPr>
        <p:blipFill rotWithShape="1">
          <a:blip r:embed="rId11"/>
          <a:srcRect l="29854" b="49236"/>
          <a:stretch/>
        </p:blipFill>
        <p:spPr>
          <a:xfrm>
            <a:off x="3466236" y="5791200"/>
            <a:ext cx="445744" cy="244769"/>
          </a:xfrm>
          <a:prstGeom prst="rect">
            <a:avLst/>
          </a:prstGeom>
        </p:spPr>
      </p:pic>
      <p:pic>
        <p:nvPicPr>
          <p:cNvPr id="30" name="Image 29"/>
          <p:cNvPicPr>
            <a:picLocks noChangeAspect="1"/>
          </p:cNvPicPr>
          <p:nvPr/>
        </p:nvPicPr>
        <p:blipFill>
          <a:blip r:embed="rId12"/>
          <a:stretch>
            <a:fillRect/>
          </a:stretch>
        </p:blipFill>
        <p:spPr>
          <a:xfrm>
            <a:off x="3200400" y="5849412"/>
            <a:ext cx="230377" cy="173450"/>
          </a:xfrm>
          <a:prstGeom prst="rect">
            <a:avLst/>
          </a:prstGeom>
        </p:spPr>
      </p:pic>
      <p:pic>
        <p:nvPicPr>
          <p:cNvPr id="31" name="Image 30"/>
          <p:cNvPicPr>
            <a:picLocks noChangeAspect="1"/>
          </p:cNvPicPr>
          <p:nvPr/>
        </p:nvPicPr>
        <p:blipFill rotWithShape="1">
          <a:blip r:embed="rId11"/>
          <a:srcRect l="49077" t="48803" r="14434"/>
          <a:stretch/>
        </p:blipFill>
        <p:spPr>
          <a:xfrm>
            <a:off x="3924429" y="5791200"/>
            <a:ext cx="228233" cy="242992"/>
          </a:xfrm>
          <a:prstGeom prst="rect">
            <a:avLst/>
          </a:prstGeom>
        </p:spPr>
      </p:pic>
      <p:pic>
        <p:nvPicPr>
          <p:cNvPr id="32" name="Image 31"/>
          <p:cNvPicPr>
            <a:picLocks noChangeAspect="1"/>
          </p:cNvPicPr>
          <p:nvPr/>
        </p:nvPicPr>
        <p:blipFill rotWithShape="1">
          <a:blip r:embed="rId13"/>
          <a:srcRect l="13934" t="718"/>
          <a:stretch/>
        </p:blipFill>
        <p:spPr>
          <a:xfrm>
            <a:off x="3900958" y="6031410"/>
            <a:ext cx="290042" cy="293190"/>
          </a:xfrm>
          <a:prstGeom prst="rect">
            <a:avLst/>
          </a:prstGeom>
        </p:spPr>
      </p:pic>
      <p:pic>
        <p:nvPicPr>
          <p:cNvPr id="33" name="Image 32"/>
          <p:cNvPicPr>
            <a:picLocks noChangeAspect="1"/>
          </p:cNvPicPr>
          <p:nvPr/>
        </p:nvPicPr>
        <p:blipFill>
          <a:blip r:embed="rId14"/>
          <a:stretch>
            <a:fillRect/>
          </a:stretch>
        </p:blipFill>
        <p:spPr>
          <a:xfrm>
            <a:off x="3977158" y="6370273"/>
            <a:ext cx="290042" cy="251370"/>
          </a:xfrm>
          <a:prstGeom prst="rect">
            <a:avLst/>
          </a:prstGeom>
        </p:spPr>
      </p:pic>
      <p:sp>
        <p:nvSpPr>
          <p:cNvPr id="35" name="TextBox 26"/>
          <p:cNvSpPr txBox="1"/>
          <p:nvPr/>
        </p:nvSpPr>
        <p:spPr>
          <a:xfrm>
            <a:off x="1919466" y="1884306"/>
            <a:ext cx="4847867" cy="307777"/>
          </a:xfrm>
          <a:prstGeom prst="rect">
            <a:avLst/>
          </a:prstGeom>
          <a:noFill/>
          <a:ln>
            <a:solidFill>
              <a:schemeClr val="bg1"/>
            </a:solidFill>
          </a:ln>
        </p:spPr>
        <p:txBody>
          <a:bodyPr wrap="none" rtlCol="0">
            <a:spAutoFit/>
          </a:bodyPr>
          <a:lstStyle/>
          <a:p>
            <a:pPr algn="ctr"/>
            <a:r>
              <a:rPr lang="en-GB" sz="1400" b="1" dirty="0" smtClean="0">
                <a:solidFill>
                  <a:srgbClr val="002D5F"/>
                </a:solidFill>
                <a:latin typeface="+mj-lt"/>
              </a:rPr>
              <a:t>Means of transportation used occasionally (</a:t>
            </a:r>
            <a:r>
              <a:rPr lang="en-GB" sz="1400" b="1" u="sng" dirty="0" smtClean="0">
                <a:solidFill>
                  <a:srgbClr val="002D5F"/>
                </a:solidFill>
                <a:latin typeface="+mj-lt"/>
              </a:rPr>
              <a:t>additionally to car</a:t>
            </a:r>
            <a:r>
              <a:rPr lang="en-GB" sz="1400" b="1" dirty="0" smtClean="0">
                <a:solidFill>
                  <a:srgbClr val="002D5F"/>
                </a:solidFill>
                <a:latin typeface="+mj-lt"/>
              </a:rPr>
              <a:t>)</a:t>
            </a:r>
            <a:endParaRPr lang="en-GB" sz="2000" b="1" dirty="0">
              <a:solidFill>
                <a:srgbClr val="002D5F"/>
              </a:solidFill>
              <a:latin typeface="+mj-lt"/>
            </a:endParaRPr>
          </a:p>
        </p:txBody>
      </p:sp>
      <p:pic>
        <p:nvPicPr>
          <p:cNvPr id="37" name="Image 36"/>
          <p:cNvPicPr>
            <a:picLocks noChangeAspect="1"/>
          </p:cNvPicPr>
          <p:nvPr/>
        </p:nvPicPr>
        <p:blipFill>
          <a:blip r:embed="rId15"/>
          <a:stretch>
            <a:fillRect/>
          </a:stretch>
        </p:blipFill>
        <p:spPr>
          <a:xfrm>
            <a:off x="6194673" y="2400113"/>
            <a:ext cx="282327" cy="188218"/>
          </a:xfrm>
          <a:prstGeom prst="rect">
            <a:avLst/>
          </a:prstGeom>
          <a:ln>
            <a:solidFill>
              <a:schemeClr val="bg1">
                <a:lumMod val="75000"/>
              </a:schemeClr>
            </a:solidFill>
          </a:ln>
        </p:spPr>
      </p:pic>
      <p:pic>
        <p:nvPicPr>
          <p:cNvPr id="39" name="Image 38"/>
          <p:cNvPicPr>
            <a:picLocks noChangeAspect="1"/>
          </p:cNvPicPr>
          <p:nvPr/>
        </p:nvPicPr>
        <p:blipFill>
          <a:blip r:embed="rId16"/>
          <a:stretch>
            <a:fillRect/>
          </a:stretch>
        </p:blipFill>
        <p:spPr>
          <a:xfrm>
            <a:off x="7605825" y="2400113"/>
            <a:ext cx="282327" cy="188218"/>
          </a:xfrm>
          <a:prstGeom prst="rect">
            <a:avLst/>
          </a:prstGeom>
        </p:spPr>
      </p:pic>
      <p:pic>
        <p:nvPicPr>
          <p:cNvPr id="41" name="Image 40"/>
          <p:cNvPicPr>
            <a:picLocks noChangeAspect="1"/>
          </p:cNvPicPr>
          <p:nvPr/>
        </p:nvPicPr>
        <p:blipFill>
          <a:blip r:embed="rId17"/>
          <a:stretch>
            <a:fillRect/>
          </a:stretch>
        </p:blipFill>
        <p:spPr>
          <a:xfrm>
            <a:off x="6270873" y="4154785"/>
            <a:ext cx="282327" cy="188218"/>
          </a:xfrm>
          <a:prstGeom prst="rect">
            <a:avLst/>
          </a:prstGeom>
        </p:spPr>
      </p:pic>
      <p:pic>
        <p:nvPicPr>
          <p:cNvPr id="43" name="Image 42"/>
          <p:cNvPicPr>
            <a:picLocks noChangeAspect="1"/>
          </p:cNvPicPr>
          <p:nvPr/>
        </p:nvPicPr>
        <p:blipFill>
          <a:blip r:embed="rId18"/>
          <a:stretch>
            <a:fillRect/>
          </a:stretch>
        </p:blipFill>
        <p:spPr>
          <a:xfrm>
            <a:off x="7718673" y="4154785"/>
            <a:ext cx="282327" cy="188218"/>
          </a:xfrm>
          <a:prstGeom prst="rect">
            <a:avLst/>
          </a:prstGeom>
        </p:spPr>
      </p:pic>
      <p:pic>
        <p:nvPicPr>
          <p:cNvPr id="45" name="Image 44"/>
          <p:cNvPicPr>
            <a:picLocks noChangeAspect="1"/>
          </p:cNvPicPr>
          <p:nvPr/>
        </p:nvPicPr>
        <p:blipFill>
          <a:blip r:embed="rId19"/>
          <a:stretch>
            <a:fillRect/>
          </a:stretch>
        </p:blipFill>
        <p:spPr>
          <a:xfrm>
            <a:off x="2118407" y="4154785"/>
            <a:ext cx="282327" cy="188218"/>
          </a:xfrm>
          <a:prstGeom prst="rect">
            <a:avLst/>
          </a:prstGeom>
        </p:spPr>
      </p:pic>
      <p:pic>
        <p:nvPicPr>
          <p:cNvPr id="47" name="Image 46"/>
          <p:cNvPicPr>
            <a:picLocks noChangeAspect="1"/>
          </p:cNvPicPr>
          <p:nvPr/>
        </p:nvPicPr>
        <p:blipFill>
          <a:blip r:embed="rId20"/>
          <a:stretch>
            <a:fillRect/>
          </a:stretch>
        </p:blipFill>
        <p:spPr>
          <a:xfrm>
            <a:off x="2212800" y="2400113"/>
            <a:ext cx="266309" cy="177540"/>
          </a:xfrm>
          <a:prstGeom prst="rect">
            <a:avLst/>
          </a:prstGeom>
        </p:spPr>
      </p:pic>
      <p:pic>
        <p:nvPicPr>
          <p:cNvPr id="49" name="Image 48"/>
          <p:cNvPicPr>
            <a:picLocks noChangeAspect="1"/>
          </p:cNvPicPr>
          <p:nvPr/>
        </p:nvPicPr>
        <p:blipFill>
          <a:blip r:embed="rId21"/>
          <a:stretch>
            <a:fillRect/>
          </a:stretch>
        </p:blipFill>
        <p:spPr>
          <a:xfrm>
            <a:off x="955572" y="4154785"/>
            <a:ext cx="250876" cy="167251"/>
          </a:xfrm>
          <a:prstGeom prst="rect">
            <a:avLst/>
          </a:prstGeom>
        </p:spPr>
      </p:pic>
      <p:pic>
        <p:nvPicPr>
          <p:cNvPr id="51" name="Image 50"/>
          <p:cNvPicPr>
            <a:picLocks noChangeAspect="1"/>
          </p:cNvPicPr>
          <p:nvPr/>
        </p:nvPicPr>
        <p:blipFill>
          <a:blip r:embed="rId22"/>
          <a:stretch>
            <a:fillRect/>
          </a:stretch>
        </p:blipFill>
        <p:spPr>
          <a:xfrm>
            <a:off x="3352800" y="4154785"/>
            <a:ext cx="282327" cy="188218"/>
          </a:xfrm>
          <a:prstGeom prst="rect">
            <a:avLst/>
          </a:prstGeom>
        </p:spPr>
      </p:pic>
      <p:pic>
        <p:nvPicPr>
          <p:cNvPr id="53" name="Image 52"/>
          <p:cNvPicPr>
            <a:picLocks noChangeAspect="1"/>
          </p:cNvPicPr>
          <p:nvPr/>
        </p:nvPicPr>
        <p:blipFill>
          <a:blip r:embed="rId23"/>
          <a:stretch>
            <a:fillRect/>
          </a:stretch>
        </p:blipFill>
        <p:spPr>
          <a:xfrm>
            <a:off x="3406764" y="2400113"/>
            <a:ext cx="283304" cy="188869"/>
          </a:xfrm>
          <a:prstGeom prst="rect">
            <a:avLst/>
          </a:prstGeom>
        </p:spPr>
      </p:pic>
      <p:pic>
        <p:nvPicPr>
          <p:cNvPr id="55" name="Image 54"/>
          <p:cNvPicPr>
            <a:picLocks noChangeAspect="1"/>
          </p:cNvPicPr>
          <p:nvPr/>
        </p:nvPicPr>
        <p:blipFill>
          <a:blip r:embed="rId24"/>
          <a:stretch>
            <a:fillRect/>
          </a:stretch>
        </p:blipFill>
        <p:spPr>
          <a:xfrm>
            <a:off x="4899273" y="4154785"/>
            <a:ext cx="282327" cy="188218"/>
          </a:xfrm>
          <a:prstGeom prst="rect">
            <a:avLst/>
          </a:prstGeom>
          <a:ln>
            <a:solidFill>
              <a:schemeClr val="bg1">
                <a:lumMod val="75000"/>
              </a:schemeClr>
            </a:solidFill>
          </a:ln>
        </p:spPr>
      </p:pic>
      <p:pic>
        <p:nvPicPr>
          <p:cNvPr id="57" name="Image 56"/>
          <p:cNvPicPr>
            <a:picLocks noChangeAspect="1"/>
          </p:cNvPicPr>
          <p:nvPr/>
        </p:nvPicPr>
        <p:blipFill>
          <a:blip r:embed="rId25"/>
          <a:stretch>
            <a:fillRect/>
          </a:stretch>
        </p:blipFill>
        <p:spPr>
          <a:xfrm>
            <a:off x="4816717" y="2400113"/>
            <a:ext cx="288683" cy="192455"/>
          </a:xfrm>
          <a:prstGeom prst="rect">
            <a:avLst/>
          </a:prstGeom>
        </p:spPr>
      </p:pic>
      <p:pic>
        <p:nvPicPr>
          <p:cNvPr id="59" name="Image 58"/>
          <p:cNvPicPr>
            <a:picLocks noChangeAspect="1"/>
          </p:cNvPicPr>
          <p:nvPr/>
        </p:nvPicPr>
        <p:blipFill>
          <a:blip r:embed="rId26"/>
          <a:stretch>
            <a:fillRect/>
          </a:stretch>
        </p:blipFill>
        <p:spPr>
          <a:xfrm>
            <a:off x="914400" y="2400113"/>
            <a:ext cx="250210" cy="166807"/>
          </a:xfrm>
          <a:prstGeom prst="rect">
            <a:avLst/>
          </a:prstGeom>
        </p:spPr>
      </p:pic>
      <p:graphicFrame>
        <p:nvGraphicFramePr>
          <p:cNvPr id="64" name="Graphique 63"/>
          <p:cNvGraphicFramePr/>
          <p:nvPr>
            <p:extLst>
              <p:ext uri="{D42A27DB-BD31-4B8C-83A1-F6EECF244321}">
                <p14:modId xmlns:p14="http://schemas.microsoft.com/office/powerpoint/2010/main" val="3841699872"/>
              </p:ext>
            </p:extLst>
          </p:nvPr>
        </p:nvGraphicFramePr>
        <p:xfrm>
          <a:off x="55161" y="2525460"/>
          <a:ext cx="1857221" cy="143694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75" name="Graphique 74"/>
          <p:cNvGraphicFramePr/>
          <p:nvPr>
            <p:extLst>
              <p:ext uri="{D42A27DB-BD31-4B8C-83A1-F6EECF244321}">
                <p14:modId xmlns:p14="http://schemas.microsoft.com/office/powerpoint/2010/main" val="2427340197"/>
              </p:ext>
            </p:extLst>
          </p:nvPr>
        </p:nvGraphicFramePr>
        <p:xfrm>
          <a:off x="1219200" y="4263643"/>
          <a:ext cx="1857221" cy="1436940"/>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77" name="Graphique 76"/>
          <p:cNvGraphicFramePr/>
          <p:nvPr>
            <p:extLst>
              <p:ext uri="{D42A27DB-BD31-4B8C-83A1-F6EECF244321}">
                <p14:modId xmlns:p14="http://schemas.microsoft.com/office/powerpoint/2010/main" val="3559268407"/>
              </p:ext>
            </p:extLst>
          </p:nvPr>
        </p:nvGraphicFramePr>
        <p:xfrm>
          <a:off x="76200" y="4263643"/>
          <a:ext cx="1857221" cy="1436940"/>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83" name="Graphique 82"/>
          <p:cNvGraphicFramePr/>
          <p:nvPr>
            <p:extLst>
              <p:ext uri="{D42A27DB-BD31-4B8C-83A1-F6EECF244321}">
                <p14:modId xmlns:p14="http://schemas.microsoft.com/office/powerpoint/2010/main" val="941502307"/>
              </p:ext>
            </p:extLst>
          </p:nvPr>
        </p:nvGraphicFramePr>
        <p:xfrm>
          <a:off x="7356796" y="944217"/>
          <a:ext cx="1857221" cy="1436940"/>
        </p:xfrm>
        <a:graphic>
          <a:graphicData uri="http://schemas.openxmlformats.org/drawingml/2006/chart">
            <c:chart xmlns:c="http://schemas.openxmlformats.org/drawingml/2006/chart" xmlns:r="http://schemas.openxmlformats.org/officeDocument/2006/relationships" r:id="rId30"/>
          </a:graphicData>
        </a:graphic>
      </p:graphicFrame>
      <p:sp>
        <p:nvSpPr>
          <p:cNvPr id="54" name="Text Box 117"/>
          <p:cNvSpPr txBox="1">
            <a:spLocks noChangeArrowheads="1"/>
          </p:cNvSpPr>
          <p:nvPr/>
        </p:nvSpPr>
        <p:spPr bwMode="auto">
          <a:xfrm>
            <a:off x="7008812" y="6075363"/>
            <a:ext cx="1677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defTabSz="7620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7620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r>
              <a:rPr lang="en-GB" altLang="en-US" sz="1000" dirty="0">
                <a:solidFill>
                  <a:schemeClr val="tx1"/>
                </a:solidFill>
              </a:rPr>
              <a:t>Significances</a:t>
            </a:r>
            <a:r>
              <a:rPr lang="de-DE" altLang="en-US" sz="1000" dirty="0">
                <a:solidFill>
                  <a:schemeClr val="tx1"/>
                </a:solidFill>
              </a:rPr>
              <a:t> </a:t>
            </a:r>
            <a:r>
              <a:rPr lang="de-DE" altLang="en-US" sz="1000" dirty="0" smtClean="0">
                <a:solidFill>
                  <a:schemeClr val="tx1"/>
                </a:solidFill>
              </a:rPr>
              <a:t>vs. total</a:t>
            </a:r>
            <a:endParaRPr lang="de-DE" altLang="en-US" sz="900" dirty="0">
              <a:solidFill>
                <a:schemeClr val="tx1"/>
              </a:solidFill>
            </a:endParaRPr>
          </a:p>
        </p:txBody>
      </p:sp>
      <p:sp>
        <p:nvSpPr>
          <p:cNvPr id="56" name="Rectangle 120"/>
          <p:cNvSpPr>
            <a:spLocks noChangeArrowheads="1"/>
          </p:cNvSpPr>
          <p:nvPr/>
        </p:nvSpPr>
        <p:spPr bwMode="auto">
          <a:xfrm>
            <a:off x="6646545" y="5911931"/>
            <a:ext cx="1924050" cy="54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1200">
                <a:solidFill>
                  <a:srgbClr val="464646"/>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n-US" altLang="en-US"/>
          </a:p>
        </p:txBody>
      </p:sp>
      <p:sp>
        <p:nvSpPr>
          <p:cNvPr id="6" name="ZoneTexte 5"/>
          <p:cNvSpPr txBox="1"/>
          <p:nvPr/>
        </p:nvSpPr>
        <p:spPr>
          <a:xfrm>
            <a:off x="1740837" y="2889015"/>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98" name="ZoneTexte 97"/>
          <p:cNvSpPr txBox="1"/>
          <p:nvPr/>
        </p:nvSpPr>
        <p:spPr>
          <a:xfrm>
            <a:off x="2802437" y="2870735"/>
            <a:ext cx="255198" cy="369332"/>
          </a:xfrm>
          <a:prstGeom prst="rect">
            <a:avLst/>
          </a:prstGeom>
          <a:noFill/>
        </p:spPr>
        <p:txBody>
          <a:bodyPr wrap="none" rtlCol="0">
            <a:spAutoFit/>
          </a:bodyPr>
          <a:lstStyle/>
          <a:p>
            <a:r>
              <a:rPr lang="en-GB" b="1" dirty="0">
                <a:solidFill>
                  <a:srgbClr val="E65D2E"/>
                </a:solidFill>
              </a:rPr>
              <a:t>-</a:t>
            </a:r>
          </a:p>
        </p:txBody>
      </p:sp>
      <p:sp>
        <p:nvSpPr>
          <p:cNvPr id="99" name="ZoneTexte 98"/>
          <p:cNvSpPr txBox="1"/>
          <p:nvPr/>
        </p:nvSpPr>
        <p:spPr>
          <a:xfrm>
            <a:off x="2743200" y="3135868"/>
            <a:ext cx="255198" cy="369332"/>
          </a:xfrm>
          <a:prstGeom prst="rect">
            <a:avLst/>
          </a:prstGeom>
          <a:noFill/>
        </p:spPr>
        <p:txBody>
          <a:bodyPr wrap="none" rtlCol="0">
            <a:spAutoFit/>
          </a:bodyPr>
          <a:lstStyle/>
          <a:p>
            <a:r>
              <a:rPr lang="en-GB" b="1" dirty="0">
                <a:solidFill>
                  <a:srgbClr val="E65D2E"/>
                </a:solidFill>
              </a:rPr>
              <a:t>-</a:t>
            </a:r>
          </a:p>
        </p:txBody>
      </p:sp>
      <p:sp>
        <p:nvSpPr>
          <p:cNvPr id="100" name="ZoneTexte 99"/>
          <p:cNvSpPr txBox="1"/>
          <p:nvPr/>
        </p:nvSpPr>
        <p:spPr>
          <a:xfrm>
            <a:off x="2743200" y="3505200"/>
            <a:ext cx="255198" cy="369332"/>
          </a:xfrm>
          <a:prstGeom prst="rect">
            <a:avLst/>
          </a:prstGeom>
          <a:noFill/>
        </p:spPr>
        <p:txBody>
          <a:bodyPr wrap="none" rtlCol="0">
            <a:spAutoFit/>
          </a:bodyPr>
          <a:lstStyle/>
          <a:p>
            <a:r>
              <a:rPr lang="en-GB" b="1" dirty="0">
                <a:solidFill>
                  <a:srgbClr val="E65D2E"/>
                </a:solidFill>
              </a:rPr>
              <a:t>-</a:t>
            </a:r>
          </a:p>
        </p:txBody>
      </p:sp>
      <p:sp>
        <p:nvSpPr>
          <p:cNvPr id="101" name="ZoneTexte 100"/>
          <p:cNvSpPr txBox="1"/>
          <p:nvPr/>
        </p:nvSpPr>
        <p:spPr>
          <a:xfrm>
            <a:off x="6758602" y="59309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02" name="ZoneTexte 101"/>
          <p:cNvSpPr txBox="1"/>
          <p:nvPr/>
        </p:nvSpPr>
        <p:spPr>
          <a:xfrm>
            <a:off x="6781044" y="6106721"/>
            <a:ext cx="255198" cy="369332"/>
          </a:xfrm>
          <a:prstGeom prst="rect">
            <a:avLst/>
          </a:prstGeom>
          <a:noFill/>
        </p:spPr>
        <p:txBody>
          <a:bodyPr wrap="none" rtlCol="0">
            <a:spAutoFit/>
          </a:bodyPr>
          <a:lstStyle/>
          <a:p>
            <a:r>
              <a:rPr lang="en-GB" b="1" dirty="0">
                <a:solidFill>
                  <a:srgbClr val="E65D2E"/>
                </a:solidFill>
              </a:rPr>
              <a:t>-</a:t>
            </a:r>
          </a:p>
        </p:txBody>
      </p:sp>
      <p:sp>
        <p:nvSpPr>
          <p:cNvPr id="104" name="ZoneTexte 103"/>
          <p:cNvSpPr txBox="1"/>
          <p:nvPr/>
        </p:nvSpPr>
        <p:spPr>
          <a:xfrm>
            <a:off x="4038600" y="32120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05" name="ZoneTexte 104"/>
          <p:cNvSpPr txBox="1"/>
          <p:nvPr/>
        </p:nvSpPr>
        <p:spPr>
          <a:xfrm>
            <a:off x="4114800" y="35168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06" name="ZoneTexte 105"/>
          <p:cNvSpPr txBox="1"/>
          <p:nvPr/>
        </p:nvSpPr>
        <p:spPr>
          <a:xfrm>
            <a:off x="5410200" y="2895600"/>
            <a:ext cx="255198" cy="369332"/>
          </a:xfrm>
          <a:prstGeom prst="rect">
            <a:avLst/>
          </a:prstGeom>
          <a:noFill/>
        </p:spPr>
        <p:txBody>
          <a:bodyPr wrap="none" rtlCol="0">
            <a:spAutoFit/>
          </a:bodyPr>
          <a:lstStyle/>
          <a:p>
            <a:r>
              <a:rPr lang="en-GB" b="1" dirty="0">
                <a:solidFill>
                  <a:srgbClr val="E65D2E"/>
                </a:solidFill>
              </a:rPr>
              <a:t>-</a:t>
            </a:r>
          </a:p>
        </p:txBody>
      </p:sp>
      <p:sp>
        <p:nvSpPr>
          <p:cNvPr id="107" name="ZoneTexte 106"/>
          <p:cNvSpPr txBox="1"/>
          <p:nvPr/>
        </p:nvSpPr>
        <p:spPr>
          <a:xfrm>
            <a:off x="5334000" y="3440668"/>
            <a:ext cx="255198" cy="369332"/>
          </a:xfrm>
          <a:prstGeom prst="rect">
            <a:avLst/>
          </a:prstGeom>
          <a:noFill/>
        </p:spPr>
        <p:txBody>
          <a:bodyPr wrap="none" rtlCol="0">
            <a:spAutoFit/>
          </a:bodyPr>
          <a:lstStyle/>
          <a:p>
            <a:r>
              <a:rPr lang="en-GB" b="1" dirty="0">
                <a:solidFill>
                  <a:srgbClr val="E65D2E"/>
                </a:solidFill>
              </a:rPr>
              <a:t>-</a:t>
            </a:r>
          </a:p>
        </p:txBody>
      </p:sp>
      <p:sp>
        <p:nvSpPr>
          <p:cNvPr id="108" name="ZoneTexte 107"/>
          <p:cNvSpPr txBox="1"/>
          <p:nvPr/>
        </p:nvSpPr>
        <p:spPr>
          <a:xfrm>
            <a:off x="6938918" y="321206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09" name="ZoneTexte 108"/>
          <p:cNvSpPr txBox="1"/>
          <p:nvPr/>
        </p:nvSpPr>
        <p:spPr>
          <a:xfrm>
            <a:off x="8355402" y="2895600"/>
            <a:ext cx="255198" cy="369332"/>
          </a:xfrm>
          <a:prstGeom prst="rect">
            <a:avLst/>
          </a:prstGeom>
          <a:noFill/>
        </p:spPr>
        <p:txBody>
          <a:bodyPr wrap="none" rtlCol="0">
            <a:spAutoFit/>
          </a:bodyPr>
          <a:lstStyle/>
          <a:p>
            <a:r>
              <a:rPr lang="en-GB" b="1" dirty="0">
                <a:solidFill>
                  <a:srgbClr val="E65D2E"/>
                </a:solidFill>
              </a:rPr>
              <a:t>-</a:t>
            </a:r>
          </a:p>
        </p:txBody>
      </p:sp>
      <p:sp>
        <p:nvSpPr>
          <p:cNvPr id="110" name="ZoneTexte 109"/>
          <p:cNvSpPr txBox="1"/>
          <p:nvPr/>
        </p:nvSpPr>
        <p:spPr>
          <a:xfrm>
            <a:off x="8229600" y="3212068"/>
            <a:ext cx="255198" cy="369332"/>
          </a:xfrm>
          <a:prstGeom prst="rect">
            <a:avLst/>
          </a:prstGeom>
          <a:noFill/>
        </p:spPr>
        <p:txBody>
          <a:bodyPr wrap="none" rtlCol="0">
            <a:spAutoFit/>
          </a:bodyPr>
          <a:lstStyle/>
          <a:p>
            <a:r>
              <a:rPr lang="en-GB" b="1" dirty="0">
                <a:solidFill>
                  <a:srgbClr val="E65D2E"/>
                </a:solidFill>
              </a:rPr>
              <a:t>-</a:t>
            </a:r>
          </a:p>
        </p:txBody>
      </p:sp>
      <p:sp>
        <p:nvSpPr>
          <p:cNvPr id="111" name="ZoneTexte 110"/>
          <p:cNvSpPr txBox="1"/>
          <p:nvPr/>
        </p:nvSpPr>
        <p:spPr>
          <a:xfrm>
            <a:off x="1757318" y="4953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2" name="ZoneTexte 111"/>
          <p:cNvSpPr txBox="1"/>
          <p:nvPr/>
        </p:nvSpPr>
        <p:spPr>
          <a:xfrm>
            <a:off x="1676400" y="5257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3" name="ZoneTexte 112"/>
          <p:cNvSpPr txBox="1"/>
          <p:nvPr/>
        </p:nvSpPr>
        <p:spPr>
          <a:xfrm>
            <a:off x="4012002" y="4659868"/>
            <a:ext cx="255198" cy="369332"/>
          </a:xfrm>
          <a:prstGeom prst="rect">
            <a:avLst/>
          </a:prstGeom>
          <a:noFill/>
        </p:spPr>
        <p:txBody>
          <a:bodyPr wrap="none" rtlCol="0">
            <a:spAutoFit/>
          </a:bodyPr>
          <a:lstStyle/>
          <a:p>
            <a:r>
              <a:rPr lang="en-GB" b="1" dirty="0">
                <a:solidFill>
                  <a:srgbClr val="E65D2E"/>
                </a:solidFill>
              </a:rPr>
              <a:t>-</a:t>
            </a:r>
          </a:p>
        </p:txBody>
      </p:sp>
      <p:sp>
        <p:nvSpPr>
          <p:cNvPr id="114" name="ZoneTexte 113"/>
          <p:cNvSpPr txBox="1"/>
          <p:nvPr/>
        </p:nvSpPr>
        <p:spPr>
          <a:xfrm>
            <a:off x="4191000" y="49530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5" name="ZoneTexte 114"/>
          <p:cNvSpPr txBox="1"/>
          <p:nvPr/>
        </p:nvSpPr>
        <p:spPr>
          <a:xfrm>
            <a:off x="5651692" y="462719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6" name="ZoneTexte 115"/>
          <p:cNvSpPr txBox="1"/>
          <p:nvPr/>
        </p:nvSpPr>
        <p:spPr>
          <a:xfrm>
            <a:off x="5562600" y="4876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7" name="ZoneTexte 116"/>
          <p:cNvSpPr txBox="1"/>
          <p:nvPr/>
        </p:nvSpPr>
        <p:spPr>
          <a:xfrm>
            <a:off x="5486400" y="5257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8" name="ZoneTexte 117"/>
          <p:cNvSpPr txBox="1"/>
          <p:nvPr/>
        </p:nvSpPr>
        <p:spPr>
          <a:xfrm>
            <a:off x="7091318" y="46482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19" name="ZoneTexte 118"/>
          <p:cNvSpPr txBox="1"/>
          <p:nvPr/>
        </p:nvSpPr>
        <p:spPr>
          <a:xfrm>
            <a:off x="8386718" y="5257800"/>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
        <p:nvSpPr>
          <p:cNvPr id="120" name="ZoneTexte 119"/>
          <p:cNvSpPr txBox="1"/>
          <p:nvPr/>
        </p:nvSpPr>
        <p:spPr>
          <a:xfrm>
            <a:off x="6781800" y="4876800"/>
            <a:ext cx="255198" cy="369332"/>
          </a:xfrm>
          <a:prstGeom prst="rect">
            <a:avLst/>
          </a:prstGeom>
          <a:noFill/>
        </p:spPr>
        <p:txBody>
          <a:bodyPr wrap="none" rtlCol="0">
            <a:spAutoFit/>
          </a:bodyPr>
          <a:lstStyle/>
          <a:p>
            <a:r>
              <a:rPr lang="en-GB" b="1" dirty="0">
                <a:solidFill>
                  <a:srgbClr val="E65D2E"/>
                </a:solidFill>
              </a:rPr>
              <a:t>-</a:t>
            </a:r>
          </a:p>
        </p:txBody>
      </p:sp>
      <p:sp>
        <p:nvSpPr>
          <p:cNvPr id="121" name="ZoneTexte 120"/>
          <p:cNvSpPr txBox="1"/>
          <p:nvPr/>
        </p:nvSpPr>
        <p:spPr>
          <a:xfrm>
            <a:off x="6858000" y="5257800"/>
            <a:ext cx="255198" cy="369332"/>
          </a:xfrm>
          <a:prstGeom prst="rect">
            <a:avLst/>
          </a:prstGeom>
          <a:noFill/>
        </p:spPr>
        <p:txBody>
          <a:bodyPr wrap="none" rtlCol="0">
            <a:spAutoFit/>
          </a:bodyPr>
          <a:lstStyle/>
          <a:p>
            <a:r>
              <a:rPr lang="en-GB" b="1" dirty="0">
                <a:solidFill>
                  <a:srgbClr val="E65D2E"/>
                </a:solidFill>
              </a:rPr>
              <a:t>-</a:t>
            </a:r>
          </a:p>
        </p:txBody>
      </p:sp>
      <p:sp>
        <p:nvSpPr>
          <p:cNvPr id="122" name="ZoneTexte 121"/>
          <p:cNvSpPr txBox="1"/>
          <p:nvPr/>
        </p:nvSpPr>
        <p:spPr>
          <a:xfrm>
            <a:off x="8077200" y="4953000"/>
            <a:ext cx="255198" cy="369332"/>
          </a:xfrm>
          <a:prstGeom prst="rect">
            <a:avLst/>
          </a:prstGeom>
          <a:noFill/>
        </p:spPr>
        <p:txBody>
          <a:bodyPr wrap="none" rtlCol="0">
            <a:spAutoFit/>
          </a:bodyPr>
          <a:lstStyle/>
          <a:p>
            <a:r>
              <a:rPr lang="en-GB" b="1" dirty="0">
                <a:solidFill>
                  <a:srgbClr val="E65D2E"/>
                </a:solidFill>
              </a:rPr>
              <a:t>-</a:t>
            </a:r>
          </a:p>
        </p:txBody>
      </p:sp>
      <p:sp>
        <p:nvSpPr>
          <p:cNvPr id="123" name="TextBox 26"/>
          <p:cNvSpPr txBox="1"/>
          <p:nvPr/>
        </p:nvSpPr>
        <p:spPr>
          <a:xfrm>
            <a:off x="573859" y="5791200"/>
            <a:ext cx="1290681" cy="738664"/>
          </a:xfrm>
          <a:prstGeom prst="rect">
            <a:avLst/>
          </a:prstGeom>
          <a:noFill/>
          <a:ln>
            <a:solidFill>
              <a:srgbClr val="0A2F60"/>
            </a:solidFill>
          </a:ln>
        </p:spPr>
        <p:txBody>
          <a:bodyPr wrap="square" rtlCol="0">
            <a:spAutoFit/>
          </a:bodyPr>
          <a:lstStyle/>
          <a:p>
            <a:pPr algn="r"/>
            <a:r>
              <a:rPr lang="en-GB" sz="1000" dirty="0" smtClean="0">
                <a:solidFill>
                  <a:srgbClr val="002D5F"/>
                </a:solidFill>
                <a:latin typeface="+mj-lt"/>
              </a:rPr>
              <a:t>Average number of </a:t>
            </a:r>
            <a:br>
              <a:rPr lang="en-GB" sz="1000" dirty="0" smtClean="0">
                <a:solidFill>
                  <a:srgbClr val="002D5F"/>
                </a:solidFill>
                <a:latin typeface="+mj-lt"/>
              </a:rPr>
            </a:br>
            <a:r>
              <a:rPr lang="en-GB" sz="1000" dirty="0" smtClean="0">
                <a:solidFill>
                  <a:srgbClr val="002D5F"/>
                </a:solidFill>
                <a:latin typeface="+mj-lt"/>
              </a:rPr>
              <a:t>transportation means used : </a:t>
            </a:r>
          </a:p>
          <a:p>
            <a:pPr algn="r"/>
            <a:r>
              <a:rPr lang="en-GB" sz="1200" b="1" dirty="0" smtClean="0">
                <a:solidFill>
                  <a:srgbClr val="002D5F"/>
                </a:solidFill>
                <a:latin typeface="+mj-lt"/>
              </a:rPr>
              <a:t>2.6</a:t>
            </a:r>
            <a:endParaRPr lang="en-GB" b="1" dirty="0">
              <a:solidFill>
                <a:srgbClr val="002D5F"/>
              </a:solidFill>
              <a:latin typeface="+mj-lt"/>
            </a:endParaRPr>
          </a:p>
        </p:txBody>
      </p:sp>
      <p:sp>
        <p:nvSpPr>
          <p:cNvPr id="69" name="ZoneTexte 68"/>
          <p:cNvSpPr txBox="1"/>
          <p:nvPr/>
        </p:nvSpPr>
        <p:spPr>
          <a:xfrm>
            <a:off x="4176360" y="2896388"/>
            <a:ext cx="300082" cy="369332"/>
          </a:xfrm>
          <a:prstGeom prst="rect">
            <a:avLst/>
          </a:prstGeom>
          <a:noFill/>
        </p:spPr>
        <p:txBody>
          <a:bodyPr wrap="none" rtlCol="0">
            <a:spAutoFit/>
          </a:bodyPr>
          <a:lstStyle/>
          <a:p>
            <a:r>
              <a:rPr lang="en-GB" b="1" dirty="0" smtClean="0">
                <a:solidFill>
                  <a:srgbClr val="0A2F60"/>
                </a:solidFill>
              </a:rPr>
              <a:t>+</a:t>
            </a:r>
            <a:endParaRPr lang="en-GB" b="1" dirty="0">
              <a:solidFill>
                <a:srgbClr val="0A2F60"/>
              </a:solidFill>
            </a:endParaRPr>
          </a:p>
        </p:txBody>
      </p:sp>
    </p:spTree>
    <p:extLst>
      <p:ext uri="{BB962C8B-B14F-4D97-AF65-F5344CB8AC3E}">
        <p14:creationId xmlns:p14="http://schemas.microsoft.com/office/powerpoint/2010/main" val="1137484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Safety, Fuel consumption and running costs are the most important factors when buying a car.</a:t>
            </a:r>
            <a:endParaRPr lang="en-GB" dirty="0"/>
          </a:p>
        </p:txBody>
      </p:sp>
      <p:sp>
        <p:nvSpPr>
          <p:cNvPr id="6" name="TextBox 26"/>
          <p:cNvSpPr txBox="1"/>
          <p:nvPr/>
        </p:nvSpPr>
        <p:spPr>
          <a:xfrm>
            <a:off x="897665" y="1747402"/>
            <a:ext cx="3179140" cy="307777"/>
          </a:xfrm>
          <a:prstGeom prst="rect">
            <a:avLst/>
          </a:prstGeom>
          <a:noFill/>
          <a:ln>
            <a:noFill/>
          </a:ln>
        </p:spPr>
        <p:txBody>
          <a:bodyPr wrap="none" rtlCol="0">
            <a:spAutoFit/>
          </a:bodyPr>
          <a:lstStyle/>
          <a:p>
            <a:pPr algn="ctr"/>
            <a:r>
              <a:rPr lang="en-GB" sz="1400" b="1" dirty="0" smtClean="0">
                <a:solidFill>
                  <a:srgbClr val="002D5F"/>
                </a:solidFill>
                <a:latin typeface="+mj-lt"/>
              </a:rPr>
              <a:t>Importance of factors when buying a car</a:t>
            </a:r>
            <a:endParaRPr lang="en-GB" sz="2000" b="1" dirty="0">
              <a:solidFill>
                <a:srgbClr val="002D5F"/>
              </a:solidFill>
              <a:latin typeface="+mj-lt"/>
            </a:endParaRPr>
          </a:p>
        </p:txBody>
      </p:sp>
      <p:sp>
        <p:nvSpPr>
          <p:cNvPr id="29" name="TextBox 26"/>
          <p:cNvSpPr txBox="1"/>
          <p:nvPr/>
        </p:nvSpPr>
        <p:spPr>
          <a:xfrm>
            <a:off x="0" y="6642556"/>
            <a:ext cx="2845651" cy="215444"/>
          </a:xfrm>
          <a:prstGeom prst="rect">
            <a:avLst/>
          </a:prstGeom>
          <a:noFill/>
        </p:spPr>
        <p:txBody>
          <a:bodyPr wrap="none" rtlCol="0">
            <a:spAutoFit/>
          </a:bodyPr>
          <a:lstStyle>
            <a:defPPr>
              <a:defRPr lang="nl-NL"/>
            </a:defPPr>
            <a:lvl1pPr>
              <a:defRPr sz="800">
                <a:latin typeface="+mj-lt"/>
              </a:defRPr>
            </a:lvl1pPr>
          </a:lstStyle>
          <a:p>
            <a:r>
              <a:rPr lang="en-GB" dirty="0"/>
              <a:t>A1. How important are these factors to you when buying a car</a:t>
            </a:r>
            <a:r>
              <a:rPr lang="en-GB" dirty="0" smtClean="0"/>
              <a:t>?</a:t>
            </a:r>
            <a:endParaRPr lang="en-GB" dirty="0"/>
          </a:p>
        </p:txBody>
      </p:sp>
      <p:sp>
        <p:nvSpPr>
          <p:cNvPr id="30" name="TextBox 26"/>
          <p:cNvSpPr txBox="1"/>
          <p:nvPr/>
        </p:nvSpPr>
        <p:spPr>
          <a:xfrm>
            <a:off x="6182796" y="2049112"/>
            <a:ext cx="1244250" cy="230832"/>
          </a:xfrm>
          <a:prstGeom prst="rect">
            <a:avLst/>
          </a:prstGeom>
          <a:solidFill>
            <a:schemeClr val="bg1"/>
          </a:solidFill>
        </p:spPr>
        <p:txBody>
          <a:bodyPr wrap="none" rtlCol="0">
            <a:spAutoFit/>
          </a:bodyPr>
          <a:lstStyle/>
          <a:p>
            <a:pPr algn="ctr"/>
            <a:r>
              <a:rPr lang="en-GB" sz="900" b="1" dirty="0" smtClean="0">
                <a:latin typeface="+mj-lt"/>
              </a:rPr>
              <a:t>% of ‘very important’</a:t>
            </a:r>
            <a:endParaRPr lang="en-GB" sz="1100" b="1" dirty="0">
              <a:latin typeface="+mj-lt"/>
            </a:endParaRPr>
          </a:p>
        </p:txBody>
      </p:sp>
      <p:graphicFrame>
        <p:nvGraphicFramePr>
          <p:cNvPr id="33" name="Graphique 32"/>
          <p:cNvGraphicFramePr/>
          <p:nvPr>
            <p:extLst>
              <p:ext uri="{D42A27DB-BD31-4B8C-83A1-F6EECF244321}">
                <p14:modId xmlns:p14="http://schemas.microsoft.com/office/powerpoint/2010/main" val="1614591317"/>
              </p:ext>
            </p:extLst>
          </p:nvPr>
        </p:nvGraphicFramePr>
        <p:xfrm>
          <a:off x="130868" y="2411755"/>
          <a:ext cx="4413853" cy="4141445"/>
        </p:xfrm>
        <a:graphic>
          <a:graphicData uri="http://schemas.openxmlformats.org/drawingml/2006/chart">
            <c:chart xmlns:c="http://schemas.openxmlformats.org/drawingml/2006/chart" xmlns:r="http://schemas.openxmlformats.org/officeDocument/2006/relationships" r:id="rId2"/>
          </a:graphicData>
        </a:graphic>
      </p:graphicFrame>
      <p:sp>
        <p:nvSpPr>
          <p:cNvPr id="46" name="ZoneTexte 45"/>
          <p:cNvSpPr txBox="1"/>
          <p:nvPr/>
        </p:nvSpPr>
        <p:spPr>
          <a:xfrm>
            <a:off x="3711989" y="2772936"/>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96</a:t>
            </a:r>
            <a:endParaRPr lang="en-GB" sz="1000" b="1" dirty="0"/>
          </a:p>
        </p:txBody>
      </p:sp>
      <p:sp>
        <p:nvSpPr>
          <p:cNvPr id="59" name="ZoneTexte 58"/>
          <p:cNvSpPr txBox="1"/>
          <p:nvPr/>
        </p:nvSpPr>
        <p:spPr>
          <a:xfrm>
            <a:off x="3711989" y="3234144"/>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95</a:t>
            </a:r>
            <a:endParaRPr lang="en-GB" sz="1000" b="1" dirty="0"/>
          </a:p>
        </p:txBody>
      </p:sp>
      <p:sp>
        <p:nvSpPr>
          <p:cNvPr id="132" name="ZoneTexte 131"/>
          <p:cNvSpPr txBox="1"/>
          <p:nvPr/>
        </p:nvSpPr>
        <p:spPr>
          <a:xfrm>
            <a:off x="3711989" y="3666661"/>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93</a:t>
            </a:r>
            <a:endParaRPr lang="en-GB" sz="1000" b="1" dirty="0"/>
          </a:p>
        </p:txBody>
      </p:sp>
      <p:sp>
        <p:nvSpPr>
          <p:cNvPr id="133" name="ZoneTexte 132"/>
          <p:cNvSpPr txBox="1"/>
          <p:nvPr/>
        </p:nvSpPr>
        <p:spPr>
          <a:xfrm>
            <a:off x="3711989" y="4081324"/>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95</a:t>
            </a:r>
            <a:endParaRPr lang="en-GB" sz="1000" b="1" dirty="0"/>
          </a:p>
        </p:txBody>
      </p:sp>
      <p:sp>
        <p:nvSpPr>
          <p:cNvPr id="134" name="ZoneTexte 133"/>
          <p:cNvSpPr txBox="1"/>
          <p:nvPr/>
        </p:nvSpPr>
        <p:spPr>
          <a:xfrm>
            <a:off x="3711989" y="4512831"/>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82</a:t>
            </a:r>
            <a:endParaRPr lang="en-GB" sz="1000" b="1" dirty="0"/>
          </a:p>
        </p:txBody>
      </p:sp>
      <p:sp>
        <p:nvSpPr>
          <p:cNvPr id="135" name="ZoneTexte 134"/>
          <p:cNvSpPr txBox="1"/>
          <p:nvPr/>
        </p:nvSpPr>
        <p:spPr>
          <a:xfrm>
            <a:off x="3711989" y="4932502"/>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70</a:t>
            </a:r>
            <a:endParaRPr lang="en-GB" sz="1000" b="1" dirty="0"/>
          </a:p>
        </p:txBody>
      </p:sp>
      <p:sp>
        <p:nvSpPr>
          <p:cNvPr id="136" name="ZoneTexte 135"/>
          <p:cNvSpPr txBox="1"/>
          <p:nvPr/>
        </p:nvSpPr>
        <p:spPr>
          <a:xfrm>
            <a:off x="3711989" y="5362739"/>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71</a:t>
            </a:r>
            <a:endParaRPr lang="en-GB" sz="1000" b="1" dirty="0"/>
          </a:p>
        </p:txBody>
      </p:sp>
      <p:sp>
        <p:nvSpPr>
          <p:cNvPr id="137" name="ZoneTexte 136"/>
          <p:cNvSpPr txBox="1"/>
          <p:nvPr/>
        </p:nvSpPr>
        <p:spPr>
          <a:xfrm>
            <a:off x="3711989" y="5791518"/>
            <a:ext cx="326611" cy="246221"/>
          </a:xfrm>
          <a:prstGeom prst="rect">
            <a:avLst/>
          </a:prstGeom>
          <a:solidFill>
            <a:schemeClr val="bg1"/>
          </a:solidFill>
          <a:ln>
            <a:solidFill>
              <a:schemeClr val="bg1">
                <a:lumMod val="50000"/>
              </a:schemeClr>
            </a:solidFill>
          </a:ln>
        </p:spPr>
        <p:txBody>
          <a:bodyPr wrap="square" rtlCol="0">
            <a:spAutoFit/>
          </a:bodyPr>
          <a:lstStyle/>
          <a:p>
            <a:r>
              <a:rPr lang="en-GB" sz="1000" b="1" dirty="0" smtClean="0"/>
              <a:t>47</a:t>
            </a:r>
            <a:endParaRPr lang="en-GB" sz="1000" b="1" dirty="0"/>
          </a:p>
        </p:txBody>
      </p:sp>
      <p:sp>
        <p:nvSpPr>
          <p:cNvPr id="163" name="Rectangle 162"/>
          <p:cNvSpPr/>
          <p:nvPr/>
        </p:nvSpPr>
        <p:spPr bwMode="auto">
          <a:xfrm>
            <a:off x="1480370" y="6229328"/>
            <a:ext cx="103565" cy="78614"/>
          </a:xfrm>
          <a:prstGeom prst="rect">
            <a:avLst/>
          </a:prstGeom>
          <a:solidFill>
            <a:srgbClr val="F7C43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4" name="TextBox 26"/>
          <p:cNvSpPr txBox="1"/>
          <p:nvPr/>
        </p:nvSpPr>
        <p:spPr>
          <a:xfrm>
            <a:off x="691721" y="6153090"/>
            <a:ext cx="883575" cy="392095"/>
          </a:xfrm>
          <a:prstGeom prst="rect">
            <a:avLst/>
          </a:prstGeom>
          <a:noFill/>
        </p:spPr>
        <p:txBody>
          <a:bodyPr wrap="none" rtlCol="0">
            <a:spAutoFit/>
          </a:bodyPr>
          <a:lstStyle/>
          <a:p>
            <a:pPr>
              <a:lnSpc>
                <a:spcPts val="1200"/>
              </a:lnSpc>
            </a:pPr>
            <a:r>
              <a:rPr lang="en-GB" sz="900" dirty="0" smtClean="0">
                <a:solidFill>
                  <a:srgbClr val="002D5F"/>
                </a:solidFill>
                <a:latin typeface="+mj-lt"/>
              </a:rPr>
              <a:t>Not important </a:t>
            </a:r>
            <a:br>
              <a:rPr lang="en-GB" sz="900" dirty="0" smtClean="0">
                <a:solidFill>
                  <a:srgbClr val="002D5F"/>
                </a:solidFill>
                <a:latin typeface="+mj-lt"/>
              </a:rPr>
            </a:br>
            <a:r>
              <a:rPr lang="en-GB" sz="900" dirty="0" smtClean="0">
                <a:solidFill>
                  <a:srgbClr val="002D5F"/>
                </a:solidFill>
                <a:latin typeface="+mj-lt"/>
              </a:rPr>
              <a:t>at all</a:t>
            </a:r>
            <a:r>
              <a:rPr lang="en-GB" sz="900" dirty="0">
                <a:solidFill>
                  <a:srgbClr val="002D5F"/>
                </a:solidFill>
                <a:latin typeface="+mj-lt"/>
              </a:rPr>
              <a:t>	</a:t>
            </a:r>
          </a:p>
        </p:txBody>
      </p:sp>
      <p:sp>
        <p:nvSpPr>
          <p:cNvPr id="165" name="Rectangle 164"/>
          <p:cNvSpPr/>
          <p:nvPr/>
        </p:nvSpPr>
        <p:spPr bwMode="auto">
          <a:xfrm>
            <a:off x="2487235" y="6265913"/>
            <a:ext cx="103565" cy="78614"/>
          </a:xfrm>
          <a:prstGeom prst="rect">
            <a:avLst/>
          </a:prstGeom>
          <a:solidFill>
            <a:srgbClr val="89A1C2"/>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6" name="Rectangle 165"/>
          <p:cNvSpPr/>
          <p:nvPr/>
        </p:nvSpPr>
        <p:spPr bwMode="auto">
          <a:xfrm>
            <a:off x="2057400" y="6258659"/>
            <a:ext cx="103565" cy="78614"/>
          </a:xfrm>
          <a:prstGeom prst="rect">
            <a:avLst/>
          </a:prstGeom>
          <a:solidFill>
            <a:srgbClr val="97C464"/>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7" name="Rectangle 166"/>
          <p:cNvSpPr/>
          <p:nvPr/>
        </p:nvSpPr>
        <p:spPr bwMode="auto">
          <a:xfrm>
            <a:off x="650683" y="6229929"/>
            <a:ext cx="103565" cy="78614"/>
          </a:xfrm>
          <a:prstGeom prst="rect">
            <a:avLst/>
          </a:prstGeom>
          <a:solidFill>
            <a:srgbClr val="E65D2E"/>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8" name="Rectangle 167"/>
          <p:cNvSpPr/>
          <p:nvPr/>
        </p:nvSpPr>
        <p:spPr bwMode="auto">
          <a:xfrm>
            <a:off x="3109847" y="6266146"/>
            <a:ext cx="103565" cy="78614"/>
          </a:xfrm>
          <a:prstGeom prst="rect">
            <a:avLst/>
          </a:prstGeom>
          <a:solidFill>
            <a:srgbClr val="7B4A6B"/>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69" name="TextBox 26"/>
          <p:cNvSpPr txBox="1"/>
          <p:nvPr/>
        </p:nvSpPr>
        <p:spPr>
          <a:xfrm>
            <a:off x="1519329" y="6136216"/>
            <a:ext cx="659155" cy="392095"/>
          </a:xfrm>
          <a:prstGeom prst="rect">
            <a:avLst/>
          </a:prstGeom>
          <a:noFill/>
        </p:spPr>
        <p:txBody>
          <a:bodyPr wrap="none" rtlCol="0">
            <a:spAutoFit/>
          </a:bodyPr>
          <a:lstStyle/>
          <a:p>
            <a:pPr>
              <a:lnSpc>
                <a:spcPts val="1200"/>
              </a:lnSpc>
            </a:pPr>
            <a:r>
              <a:rPr lang="en-GB" sz="900" dirty="0" smtClean="0">
                <a:solidFill>
                  <a:srgbClr val="002D5F"/>
                </a:solidFill>
                <a:latin typeface="+mj-lt"/>
              </a:rPr>
              <a:t>Not </a:t>
            </a:r>
            <a:br>
              <a:rPr lang="en-GB" sz="900" dirty="0" smtClean="0">
                <a:solidFill>
                  <a:srgbClr val="002D5F"/>
                </a:solidFill>
                <a:latin typeface="+mj-lt"/>
              </a:rPr>
            </a:br>
            <a:r>
              <a:rPr lang="en-GB" sz="900" dirty="0" smtClean="0">
                <a:solidFill>
                  <a:srgbClr val="002D5F"/>
                </a:solidFill>
                <a:latin typeface="+mj-lt"/>
              </a:rPr>
              <a:t>important</a:t>
            </a:r>
            <a:endParaRPr lang="en-GB" sz="900" dirty="0">
              <a:solidFill>
                <a:srgbClr val="002D5F"/>
              </a:solidFill>
              <a:latin typeface="+mj-lt"/>
            </a:endParaRPr>
          </a:p>
        </p:txBody>
      </p:sp>
      <p:sp>
        <p:nvSpPr>
          <p:cNvPr id="170" name="TextBox 26"/>
          <p:cNvSpPr txBox="1"/>
          <p:nvPr/>
        </p:nvSpPr>
        <p:spPr>
          <a:xfrm>
            <a:off x="2110947" y="6169711"/>
            <a:ext cx="314510" cy="238207"/>
          </a:xfrm>
          <a:prstGeom prst="rect">
            <a:avLst/>
          </a:prstGeom>
          <a:noFill/>
        </p:spPr>
        <p:txBody>
          <a:bodyPr wrap="none" rtlCol="0">
            <a:spAutoFit/>
          </a:bodyPr>
          <a:lstStyle/>
          <a:p>
            <a:pPr>
              <a:lnSpc>
                <a:spcPts val="1200"/>
              </a:lnSpc>
            </a:pPr>
            <a:r>
              <a:rPr lang="en-GB" sz="900" dirty="0" smtClean="0">
                <a:solidFill>
                  <a:srgbClr val="002D5F"/>
                </a:solidFill>
                <a:latin typeface="+mj-lt"/>
              </a:rPr>
              <a:t>DK</a:t>
            </a:r>
            <a:endParaRPr lang="en-GB" sz="900" dirty="0">
              <a:solidFill>
                <a:srgbClr val="002D5F"/>
              </a:solidFill>
              <a:latin typeface="+mj-lt"/>
            </a:endParaRPr>
          </a:p>
        </p:txBody>
      </p:sp>
      <p:sp>
        <p:nvSpPr>
          <p:cNvPr id="171" name="TextBox 26"/>
          <p:cNvSpPr txBox="1"/>
          <p:nvPr/>
        </p:nvSpPr>
        <p:spPr>
          <a:xfrm>
            <a:off x="2515328" y="6172200"/>
            <a:ext cx="660758" cy="238207"/>
          </a:xfrm>
          <a:prstGeom prst="rect">
            <a:avLst/>
          </a:prstGeom>
          <a:noFill/>
        </p:spPr>
        <p:txBody>
          <a:bodyPr wrap="none" rtlCol="0">
            <a:spAutoFit/>
          </a:bodyPr>
          <a:lstStyle/>
          <a:p>
            <a:pPr>
              <a:lnSpc>
                <a:spcPts val="1200"/>
              </a:lnSpc>
            </a:pPr>
            <a:r>
              <a:rPr lang="en-GB" sz="900" dirty="0" smtClean="0">
                <a:solidFill>
                  <a:srgbClr val="002D5F"/>
                </a:solidFill>
                <a:latin typeface="+mj-lt"/>
              </a:rPr>
              <a:t>Important</a:t>
            </a:r>
            <a:endParaRPr lang="en-GB" sz="900" dirty="0">
              <a:solidFill>
                <a:srgbClr val="002D5F"/>
              </a:solidFill>
              <a:latin typeface="+mj-lt"/>
            </a:endParaRPr>
          </a:p>
        </p:txBody>
      </p:sp>
      <p:sp>
        <p:nvSpPr>
          <p:cNvPr id="172" name="TextBox 26"/>
          <p:cNvSpPr txBox="1"/>
          <p:nvPr/>
        </p:nvSpPr>
        <p:spPr>
          <a:xfrm>
            <a:off x="3189317" y="6168223"/>
            <a:ext cx="660758" cy="392095"/>
          </a:xfrm>
          <a:prstGeom prst="rect">
            <a:avLst/>
          </a:prstGeom>
          <a:noFill/>
        </p:spPr>
        <p:txBody>
          <a:bodyPr wrap="none" rtlCol="0">
            <a:spAutoFit/>
          </a:bodyPr>
          <a:lstStyle/>
          <a:p>
            <a:pPr>
              <a:lnSpc>
                <a:spcPts val="1200"/>
              </a:lnSpc>
            </a:pPr>
            <a:r>
              <a:rPr lang="en-GB" sz="900" dirty="0" smtClean="0">
                <a:solidFill>
                  <a:srgbClr val="002D5F"/>
                </a:solidFill>
                <a:latin typeface="+mj-lt"/>
              </a:rPr>
              <a:t>Very </a:t>
            </a:r>
          </a:p>
          <a:p>
            <a:pPr>
              <a:lnSpc>
                <a:spcPts val="1200"/>
              </a:lnSpc>
            </a:pPr>
            <a:r>
              <a:rPr lang="en-GB" sz="900" dirty="0" smtClean="0">
                <a:solidFill>
                  <a:srgbClr val="002D5F"/>
                </a:solidFill>
                <a:latin typeface="+mj-lt"/>
              </a:rPr>
              <a:t>Important</a:t>
            </a:r>
            <a:endParaRPr lang="en-GB" sz="900" dirty="0">
              <a:solidFill>
                <a:srgbClr val="002D5F"/>
              </a:solidFill>
              <a:latin typeface="+mj-lt"/>
            </a:endParaRPr>
          </a:p>
        </p:txBody>
      </p:sp>
      <p:sp>
        <p:nvSpPr>
          <p:cNvPr id="173" name="Text Box 20"/>
          <p:cNvSpPr txBox="1">
            <a:spLocks noChangeArrowheads="1"/>
          </p:cNvSpPr>
          <p:nvPr/>
        </p:nvSpPr>
        <p:spPr bwMode="auto">
          <a:xfrm>
            <a:off x="333753" y="2180922"/>
            <a:ext cx="1827212" cy="4308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1100" b="1" i="1" dirty="0" smtClean="0">
                <a:solidFill>
                  <a:srgbClr val="000000"/>
                </a:solidFill>
              </a:rPr>
              <a:t>Scores are ranked on the % of « very important »</a:t>
            </a:r>
            <a:endParaRPr lang="en-GB" altLang="en-US" sz="1100" b="1" i="1" dirty="0">
              <a:solidFill>
                <a:srgbClr val="000000"/>
              </a:solidFill>
            </a:endParaRPr>
          </a:p>
        </p:txBody>
      </p:sp>
      <p:sp>
        <p:nvSpPr>
          <p:cNvPr id="174" name="TextBox 26"/>
          <p:cNvSpPr txBox="1"/>
          <p:nvPr/>
        </p:nvSpPr>
        <p:spPr>
          <a:xfrm>
            <a:off x="3378071" y="2159169"/>
            <a:ext cx="965329" cy="507831"/>
          </a:xfrm>
          <a:prstGeom prst="rect">
            <a:avLst/>
          </a:prstGeom>
          <a:solidFill>
            <a:schemeClr val="bg1"/>
          </a:solidFill>
        </p:spPr>
        <p:txBody>
          <a:bodyPr wrap="none" rtlCol="0">
            <a:spAutoFit/>
          </a:bodyPr>
          <a:lstStyle/>
          <a:p>
            <a:pPr algn="ctr"/>
            <a:r>
              <a:rPr lang="en-GB" sz="900" b="1" dirty="0" smtClean="0">
                <a:latin typeface="+mj-lt"/>
              </a:rPr>
              <a:t>% of </a:t>
            </a:r>
            <a:br>
              <a:rPr lang="en-GB" sz="900" b="1" dirty="0" smtClean="0">
                <a:latin typeface="+mj-lt"/>
              </a:rPr>
            </a:br>
            <a:r>
              <a:rPr lang="en-GB" sz="900" b="1" dirty="0" smtClean="0">
                <a:latin typeface="+mj-lt"/>
              </a:rPr>
              <a:t>‘very important </a:t>
            </a:r>
            <a:br>
              <a:rPr lang="en-GB" sz="900" b="1" dirty="0" smtClean="0">
                <a:latin typeface="+mj-lt"/>
              </a:rPr>
            </a:br>
            <a:r>
              <a:rPr lang="en-GB" sz="900" b="1" dirty="0" smtClean="0">
                <a:latin typeface="+mj-lt"/>
              </a:rPr>
              <a:t>+ important’</a:t>
            </a:r>
            <a:endParaRPr lang="en-GB" sz="1100" b="1" dirty="0">
              <a:latin typeface="+mj-lt"/>
            </a:endParaRPr>
          </a:p>
        </p:txBody>
      </p:sp>
      <p:pic>
        <p:nvPicPr>
          <p:cNvPr id="17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 y="3158013"/>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400" y="3594105"/>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920" t="25095" r="26268" b="21179"/>
          <a:stretch/>
        </p:blipFill>
        <p:spPr bwMode="auto">
          <a:xfrm>
            <a:off x="524378" y="2717552"/>
            <a:ext cx="33468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 name="Rectangle 178"/>
          <p:cNvSpPr/>
          <p:nvPr/>
        </p:nvSpPr>
        <p:spPr bwMode="auto">
          <a:xfrm>
            <a:off x="5105400" y="6245986"/>
            <a:ext cx="103565" cy="78614"/>
          </a:xfrm>
          <a:prstGeom prst="rect">
            <a:avLst/>
          </a:prstGeom>
          <a:solidFill>
            <a:srgbClr val="E65D2E">
              <a:alpha val="4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80" name="TextBox 26"/>
          <p:cNvSpPr txBox="1"/>
          <p:nvPr/>
        </p:nvSpPr>
        <p:spPr>
          <a:xfrm>
            <a:off x="5213477" y="6153090"/>
            <a:ext cx="949299" cy="400110"/>
          </a:xfrm>
          <a:prstGeom prst="rect">
            <a:avLst/>
          </a:prstGeom>
          <a:noFill/>
        </p:spPr>
        <p:txBody>
          <a:bodyPr wrap="none" rtlCol="0">
            <a:spAutoFit/>
          </a:bodyPr>
          <a:lstStyle/>
          <a:p>
            <a:pPr>
              <a:lnSpc>
                <a:spcPts val="1200"/>
              </a:lnSpc>
            </a:pPr>
            <a:r>
              <a:rPr lang="en-GB" sz="1000" dirty="0" smtClean="0">
                <a:latin typeface="+mj-lt"/>
              </a:rPr>
              <a:t>Below average</a:t>
            </a:r>
            <a:endParaRPr lang="en-GB" sz="1000" dirty="0">
              <a:latin typeface="+mj-lt"/>
            </a:endParaRPr>
          </a:p>
          <a:p>
            <a:pPr>
              <a:lnSpc>
                <a:spcPts val="1200"/>
              </a:lnSpc>
            </a:pPr>
            <a:r>
              <a:rPr lang="en-GB" sz="1000" dirty="0">
                <a:latin typeface="+mj-lt"/>
              </a:rPr>
              <a:t>	</a:t>
            </a:r>
          </a:p>
        </p:txBody>
      </p:sp>
      <p:sp>
        <p:nvSpPr>
          <p:cNvPr id="181" name="Rectangle 180"/>
          <p:cNvSpPr/>
          <p:nvPr/>
        </p:nvSpPr>
        <p:spPr bwMode="auto">
          <a:xfrm>
            <a:off x="6324600" y="6245986"/>
            <a:ext cx="103565" cy="78614"/>
          </a:xfrm>
          <a:prstGeom prst="rect">
            <a:avLst/>
          </a:prstGeom>
          <a:solidFill>
            <a:srgbClr val="97C464">
              <a:alpha val="40000"/>
            </a:srgbClr>
          </a:solidFill>
          <a:ln>
            <a:noFill/>
          </a:ln>
          <a:extLst/>
        </p:spPr>
        <p:txBody>
          <a:bodyPr wrap="square" lIns="0" tIns="0" rIns="0" bIns="0" rtlCol="0" anchor="ctr">
            <a:spAutoFit/>
          </a:bodyPr>
          <a:lstStyle/>
          <a:p>
            <a:pPr algn="ctr"/>
            <a:endParaRPr lang="en-GB" sz="2400" b="1" dirty="0" smtClean="0">
              <a:solidFill>
                <a:srgbClr val="2D1955"/>
              </a:solidFill>
              <a:latin typeface="+mj-lt"/>
              <a:ea typeface="+mj-ea"/>
              <a:cs typeface="+mj-cs"/>
              <a:sym typeface="Tahoma" pitchFamily="34" charset="0"/>
            </a:endParaRPr>
          </a:p>
        </p:txBody>
      </p:sp>
      <p:sp>
        <p:nvSpPr>
          <p:cNvPr id="14" name="Rectangle 13"/>
          <p:cNvSpPr/>
          <p:nvPr/>
        </p:nvSpPr>
        <p:spPr>
          <a:xfrm>
            <a:off x="6392891" y="6153090"/>
            <a:ext cx="957313" cy="246221"/>
          </a:xfrm>
          <a:prstGeom prst="rect">
            <a:avLst/>
          </a:prstGeom>
          <a:noFill/>
        </p:spPr>
        <p:txBody>
          <a:bodyPr wrap="none" rtlCol="0">
            <a:spAutoFit/>
          </a:bodyPr>
          <a:lstStyle/>
          <a:p>
            <a:pPr>
              <a:lnSpc>
                <a:spcPts val="1200"/>
              </a:lnSpc>
            </a:pPr>
            <a:r>
              <a:rPr lang="en-GB" sz="1000" dirty="0" smtClean="0">
                <a:latin typeface="+mj-lt"/>
              </a:rPr>
              <a:t>Above average</a:t>
            </a:r>
            <a:endParaRPr lang="en-GB" sz="1000" dirty="0">
              <a:latin typeface="+mj-lt"/>
            </a:endParaRPr>
          </a:p>
        </p:txBody>
      </p:sp>
      <p:pic>
        <p:nvPicPr>
          <p:cNvPr id="182" name="Image 181"/>
          <p:cNvPicPr>
            <a:picLocks noChangeAspect="1"/>
          </p:cNvPicPr>
          <p:nvPr/>
        </p:nvPicPr>
        <p:blipFill>
          <a:blip r:embed="rId6"/>
          <a:stretch>
            <a:fillRect/>
          </a:stretch>
        </p:blipFill>
        <p:spPr>
          <a:xfrm>
            <a:off x="5867400" y="2535098"/>
            <a:ext cx="282327" cy="188218"/>
          </a:xfrm>
          <a:prstGeom prst="rect">
            <a:avLst/>
          </a:prstGeom>
          <a:ln>
            <a:solidFill>
              <a:schemeClr val="bg1">
                <a:lumMod val="75000"/>
              </a:schemeClr>
            </a:solidFill>
          </a:ln>
        </p:spPr>
      </p:pic>
      <p:pic>
        <p:nvPicPr>
          <p:cNvPr id="183" name="Image 182"/>
          <p:cNvPicPr>
            <a:picLocks noChangeAspect="1"/>
          </p:cNvPicPr>
          <p:nvPr/>
        </p:nvPicPr>
        <p:blipFill>
          <a:blip r:embed="rId7"/>
          <a:stretch>
            <a:fillRect/>
          </a:stretch>
        </p:blipFill>
        <p:spPr>
          <a:xfrm>
            <a:off x="6194673" y="2535098"/>
            <a:ext cx="282327" cy="188218"/>
          </a:xfrm>
          <a:prstGeom prst="rect">
            <a:avLst/>
          </a:prstGeom>
        </p:spPr>
      </p:pic>
      <p:pic>
        <p:nvPicPr>
          <p:cNvPr id="184" name="Image 183"/>
          <p:cNvPicPr>
            <a:picLocks noChangeAspect="1"/>
          </p:cNvPicPr>
          <p:nvPr/>
        </p:nvPicPr>
        <p:blipFill>
          <a:blip r:embed="rId8"/>
          <a:stretch>
            <a:fillRect/>
          </a:stretch>
        </p:blipFill>
        <p:spPr>
          <a:xfrm>
            <a:off x="7998013" y="2535098"/>
            <a:ext cx="282327" cy="188218"/>
          </a:xfrm>
          <a:prstGeom prst="rect">
            <a:avLst/>
          </a:prstGeom>
        </p:spPr>
      </p:pic>
      <p:pic>
        <p:nvPicPr>
          <p:cNvPr id="185" name="Image 184"/>
          <p:cNvPicPr>
            <a:picLocks noChangeAspect="1"/>
          </p:cNvPicPr>
          <p:nvPr/>
        </p:nvPicPr>
        <p:blipFill>
          <a:blip r:embed="rId9"/>
          <a:stretch>
            <a:fillRect/>
          </a:stretch>
        </p:blipFill>
        <p:spPr>
          <a:xfrm>
            <a:off x="8353403" y="2535098"/>
            <a:ext cx="282327" cy="188218"/>
          </a:xfrm>
          <a:prstGeom prst="rect">
            <a:avLst/>
          </a:prstGeom>
        </p:spPr>
      </p:pic>
      <p:pic>
        <p:nvPicPr>
          <p:cNvPr id="186" name="Image 185"/>
          <p:cNvPicPr>
            <a:picLocks noChangeAspect="1"/>
          </p:cNvPicPr>
          <p:nvPr/>
        </p:nvPicPr>
        <p:blipFill>
          <a:blip r:embed="rId10"/>
          <a:stretch>
            <a:fillRect/>
          </a:stretch>
        </p:blipFill>
        <p:spPr>
          <a:xfrm>
            <a:off x="6934200" y="2535098"/>
            <a:ext cx="282327" cy="188218"/>
          </a:xfrm>
          <a:prstGeom prst="rect">
            <a:avLst/>
          </a:prstGeom>
        </p:spPr>
      </p:pic>
      <p:pic>
        <p:nvPicPr>
          <p:cNvPr id="187" name="Image 186"/>
          <p:cNvPicPr>
            <a:picLocks noChangeAspect="1"/>
          </p:cNvPicPr>
          <p:nvPr/>
        </p:nvPicPr>
        <p:blipFill>
          <a:blip r:embed="rId11"/>
          <a:stretch>
            <a:fillRect/>
          </a:stretch>
        </p:blipFill>
        <p:spPr>
          <a:xfrm>
            <a:off x="4762891" y="2535098"/>
            <a:ext cx="266309" cy="177540"/>
          </a:xfrm>
          <a:prstGeom prst="rect">
            <a:avLst/>
          </a:prstGeom>
        </p:spPr>
      </p:pic>
      <p:pic>
        <p:nvPicPr>
          <p:cNvPr id="188" name="Image 187"/>
          <p:cNvPicPr>
            <a:picLocks noChangeAspect="1"/>
          </p:cNvPicPr>
          <p:nvPr/>
        </p:nvPicPr>
        <p:blipFill>
          <a:blip r:embed="rId12"/>
          <a:stretch>
            <a:fillRect/>
          </a:stretch>
        </p:blipFill>
        <p:spPr>
          <a:xfrm>
            <a:off x="6607124" y="2535098"/>
            <a:ext cx="250876" cy="167251"/>
          </a:xfrm>
          <a:prstGeom prst="rect">
            <a:avLst/>
          </a:prstGeom>
        </p:spPr>
      </p:pic>
      <p:pic>
        <p:nvPicPr>
          <p:cNvPr id="189" name="Image 188"/>
          <p:cNvPicPr>
            <a:picLocks noChangeAspect="1"/>
          </p:cNvPicPr>
          <p:nvPr/>
        </p:nvPicPr>
        <p:blipFill>
          <a:blip r:embed="rId13"/>
          <a:stretch>
            <a:fillRect/>
          </a:stretch>
        </p:blipFill>
        <p:spPr>
          <a:xfrm>
            <a:off x="7261032" y="2535098"/>
            <a:ext cx="282327" cy="188218"/>
          </a:xfrm>
          <a:prstGeom prst="rect">
            <a:avLst/>
          </a:prstGeom>
        </p:spPr>
      </p:pic>
      <p:pic>
        <p:nvPicPr>
          <p:cNvPr id="190" name="Image 189"/>
          <p:cNvPicPr>
            <a:picLocks noChangeAspect="1"/>
          </p:cNvPicPr>
          <p:nvPr/>
        </p:nvPicPr>
        <p:blipFill>
          <a:blip r:embed="rId14"/>
          <a:stretch>
            <a:fillRect/>
          </a:stretch>
        </p:blipFill>
        <p:spPr>
          <a:xfrm>
            <a:off x="5105400" y="2535098"/>
            <a:ext cx="283304" cy="188869"/>
          </a:xfrm>
          <a:prstGeom prst="rect">
            <a:avLst/>
          </a:prstGeom>
        </p:spPr>
      </p:pic>
      <p:pic>
        <p:nvPicPr>
          <p:cNvPr id="191" name="Image 190"/>
          <p:cNvPicPr>
            <a:picLocks noChangeAspect="1"/>
          </p:cNvPicPr>
          <p:nvPr/>
        </p:nvPicPr>
        <p:blipFill>
          <a:blip r:embed="rId15"/>
          <a:stretch>
            <a:fillRect/>
          </a:stretch>
        </p:blipFill>
        <p:spPr>
          <a:xfrm>
            <a:off x="7642473" y="2535098"/>
            <a:ext cx="282327" cy="188218"/>
          </a:xfrm>
          <a:prstGeom prst="rect">
            <a:avLst/>
          </a:prstGeom>
          <a:ln>
            <a:solidFill>
              <a:schemeClr val="bg1">
                <a:lumMod val="75000"/>
              </a:schemeClr>
            </a:solidFill>
          </a:ln>
        </p:spPr>
      </p:pic>
      <p:pic>
        <p:nvPicPr>
          <p:cNvPr id="192" name="Image 191"/>
          <p:cNvPicPr>
            <a:picLocks noChangeAspect="1"/>
          </p:cNvPicPr>
          <p:nvPr/>
        </p:nvPicPr>
        <p:blipFill>
          <a:blip r:embed="rId16"/>
          <a:stretch>
            <a:fillRect/>
          </a:stretch>
        </p:blipFill>
        <p:spPr>
          <a:xfrm>
            <a:off x="5486400" y="2535098"/>
            <a:ext cx="288683" cy="192455"/>
          </a:xfrm>
          <a:prstGeom prst="rect">
            <a:avLst/>
          </a:prstGeom>
        </p:spPr>
      </p:pic>
      <p:pic>
        <p:nvPicPr>
          <p:cNvPr id="193" name="Image 192"/>
          <p:cNvPicPr>
            <a:picLocks noChangeAspect="1"/>
          </p:cNvPicPr>
          <p:nvPr/>
        </p:nvPicPr>
        <p:blipFill>
          <a:blip r:embed="rId17"/>
          <a:stretch>
            <a:fillRect/>
          </a:stretch>
        </p:blipFill>
        <p:spPr>
          <a:xfrm>
            <a:off x="4419600" y="2535098"/>
            <a:ext cx="250210" cy="166807"/>
          </a:xfrm>
          <a:prstGeom prst="rect">
            <a:avLst/>
          </a:prstGeom>
        </p:spPr>
      </p:pic>
      <p:sp>
        <p:nvSpPr>
          <p:cNvPr id="194" name="TextBox 26"/>
          <p:cNvSpPr txBox="1"/>
          <p:nvPr/>
        </p:nvSpPr>
        <p:spPr>
          <a:xfrm>
            <a:off x="6096000" y="2298749"/>
            <a:ext cx="465192" cy="215444"/>
          </a:xfrm>
          <a:prstGeom prst="rect">
            <a:avLst/>
          </a:prstGeom>
          <a:noFill/>
        </p:spPr>
        <p:txBody>
          <a:bodyPr wrap="none" rtlCol="0">
            <a:spAutoFit/>
          </a:bodyPr>
          <a:lstStyle/>
          <a:p>
            <a:pPr algn="ctr"/>
            <a:r>
              <a:rPr lang="en-GB" sz="800" dirty="0" smtClean="0"/>
              <a:t>France</a:t>
            </a:r>
            <a:endParaRPr lang="en-GB" sz="1050" dirty="0"/>
          </a:p>
        </p:txBody>
      </p:sp>
      <p:sp>
        <p:nvSpPr>
          <p:cNvPr id="195" name="TextBox 26"/>
          <p:cNvSpPr txBox="1"/>
          <p:nvPr/>
        </p:nvSpPr>
        <p:spPr>
          <a:xfrm>
            <a:off x="4648200" y="2298749"/>
            <a:ext cx="524503" cy="215444"/>
          </a:xfrm>
          <a:prstGeom prst="rect">
            <a:avLst/>
          </a:prstGeom>
          <a:noFill/>
        </p:spPr>
        <p:txBody>
          <a:bodyPr wrap="none" rtlCol="0">
            <a:spAutoFit/>
          </a:bodyPr>
          <a:lstStyle/>
          <a:p>
            <a:pPr algn="ctr"/>
            <a:r>
              <a:rPr lang="en-GB" sz="800" dirty="0" smtClean="0"/>
              <a:t>Belgium</a:t>
            </a:r>
            <a:endParaRPr lang="en-GB" sz="1050" dirty="0"/>
          </a:p>
        </p:txBody>
      </p:sp>
      <p:sp>
        <p:nvSpPr>
          <p:cNvPr id="196" name="TextBox 26"/>
          <p:cNvSpPr txBox="1"/>
          <p:nvPr/>
        </p:nvSpPr>
        <p:spPr>
          <a:xfrm>
            <a:off x="5334000" y="2298749"/>
            <a:ext cx="566181" cy="215444"/>
          </a:xfrm>
          <a:prstGeom prst="rect">
            <a:avLst/>
          </a:prstGeom>
          <a:noFill/>
        </p:spPr>
        <p:txBody>
          <a:bodyPr wrap="none" rtlCol="0">
            <a:spAutoFit/>
          </a:bodyPr>
          <a:lstStyle/>
          <a:p>
            <a:r>
              <a:rPr lang="en-GB" sz="800" dirty="0" smtClean="0"/>
              <a:t>Denmark</a:t>
            </a:r>
            <a:endParaRPr lang="en-GB" sz="1050" dirty="0"/>
          </a:p>
        </p:txBody>
      </p:sp>
      <p:sp>
        <p:nvSpPr>
          <p:cNvPr id="197" name="TextBox 26"/>
          <p:cNvSpPr txBox="1"/>
          <p:nvPr/>
        </p:nvSpPr>
        <p:spPr>
          <a:xfrm>
            <a:off x="4267200" y="2298749"/>
            <a:ext cx="481222" cy="215444"/>
          </a:xfrm>
          <a:prstGeom prst="rect">
            <a:avLst/>
          </a:prstGeom>
          <a:noFill/>
        </p:spPr>
        <p:txBody>
          <a:bodyPr wrap="none" rtlCol="0">
            <a:spAutoFit/>
          </a:bodyPr>
          <a:lstStyle/>
          <a:p>
            <a:pPr algn="ctr"/>
            <a:r>
              <a:rPr lang="en-GB" sz="800" dirty="0" smtClean="0"/>
              <a:t>Austria</a:t>
            </a:r>
            <a:endParaRPr lang="en-GB" sz="1050" dirty="0"/>
          </a:p>
        </p:txBody>
      </p:sp>
      <p:sp>
        <p:nvSpPr>
          <p:cNvPr id="198" name="TextBox 26"/>
          <p:cNvSpPr txBox="1"/>
          <p:nvPr/>
        </p:nvSpPr>
        <p:spPr>
          <a:xfrm>
            <a:off x="5755957" y="2298749"/>
            <a:ext cx="492443" cy="215444"/>
          </a:xfrm>
          <a:prstGeom prst="rect">
            <a:avLst/>
          </a:prstGeom>
          <a:noFill/>
        </p:spPr>
        <p:txBody>
          <a:bodyPr wrap="none" rtlCol="0">
            <a:spAutoFit/>
          </a:bodyPr>
          <a:lstStyle/>
          <a:p>
            <a:r>
              <a:rPr lang="en-GB" sz="800" dirty="0" smtClean="0"/>
              <a:t>Finland</a:t>
            </a:r>
            <a:endParaRPr lang="en-GB" sz="1050" dirty="0"/>
          </a:p>
        </p:txBody>
      </p:sp>
      <p:sp>
        <p:nvSpPr>
          <p:cNvPr id="199" name="TextBox 26"/>
          <p:cNvSpPr txBox="1"/>
          <p:nvPr/>
        </p:nvSpPr>
        <p:spPr>
          <a:xfrm>
            <a:off x="5046776" y="2209800"/>
            <a:ext cx="450764" cy="338554"/>
          </a:xfrm>
          <a:prstGeom prst="rect">
            <a:avLst/>
          </a:prstGeom>
          <a:noFill/>
        </p:spPr>
        <p:txBody>
          <a:bodyPr wrap="none" rtlCol="0">
            <a:spAutoFit/>
          </a:bodyPr>
          <a:lstStyle/>
          <a:p>
            <a:pPr algn="ctr"/>
            <a:r>
              <a:rPr lang="en-GB" sz="800" dirty="0" smtClean="0"/>
              <a:t>Czech </a:t>
            </a:r>
            <a:br>
              <a:rPr lang="en-GB" sz="800" dirty="0" smtClean="0"/>
            </a:br>
            <a:r>
              <a:rPr lang="en-GB" sz="800" dirty="0" smtClean="0"/>
              <a:t>Rep.</a:t>
            </a:r>
            <a:endParaRPr lang="en-GB" sz="1050" dirty="0"/>
          </a:p>
        </p:txBody>
      </p:sp>
      <p:sp>
        <p:nvSpPr>
          <p:cNvPr id="200" name="TextBox 26"/>
          <p:cNvSpPr txBox="1"/>
          <p:nvPr/>
        </p:nvSpPr>
        <p:spPr>
          <a:xfrm>
            <a:off x="7246978" y="2298749"/>
            <a:ext cx="293670" cy="215444"/>
          </a:xfrm>
          <a:prstGeom prst="rect">
            <a:avLst/>
          </a:prstGeom>
          <a:noFill/>
        </p:spPr>
        <p:txBody>
          <a:bodyPr wrap="none" rtlCol="0">
            <a:spAutoFit/>
          </a:bodyPr>
          <a:lstStyle/>
          <a:p>
            <a:r>
              <a:rPr lang="en-GB" sz="800" dirty="0" smtClean="0"/>
              <a:t>NL</a:t>
            </a:r>
            <a:endParaRPr lang="en-GB" sz="1050" dirty="0"/>
          </a:p>
        </p:txBody>
      </p:sp>
      <p:sp>
        <p:nvSpPr>
          <p:cNvPr id="201" name="TextBox 26"/>
          <p:cNvSpPr txBox="1"/>
          <p:nvPr/>
        </p:nvSpPr>
        <p:spPr>
          <a:xfrm>
            <a:off x="6442616" y="2298749"/>
            <a:ext cx="567784" cy="215444"/>
          </a:xfrm>
          <a:prstGeom prst="rect">
            <a:avLst/>
          </a:prstGeom>
          <a:noFill/>
        </p:spPr>
        <p:txBody>
          <a:bodyPr wrap="none" rtlCol="0">
            <a:spAutoFit/>
          </a:bodyPr>
          <a:lstStyle/>
          <a:p>
            <a:pPr algn="ctr"/>
            <a:r>
              <a:rPr lang="en-GB" sz="800" dirty="0" smtClean="0"/>
              <a:t>Germany</a:t>
            </a:r>
            <a:endParaRPr lang="en-GB" sz="800" dirty="0"/>
          </a:p>
        </p:txBody>
      </p:sp>
      <p:sp>
        <p:nvSpPr>
          <p:cNvPr id="202" name="TextBox 26"/>
          <p:cNvSpPr txBox="1"/>
          <p:nvPr/>
        </p:nvSpPr>
        <p:spPr>
          <a:xfrm>
            <a:off x="8383512" y="2298749"/>
            <a:ext cx="303288" cy="215444"/>
          </a:xfrm>
          <a:prstGeom prst="rect">
            <a:avLst/>
          </a:prstGeom>
          <a:noFill/>
        </p:spPr>
        <p:txBody>
          <a:bodyPr wrap="none" rtlCol="0">
            <a:spAutoFit/>
          </a:bodyPr>
          <a:lstStyle/>
          <a:p>
            <a:pPr algn="ctr"/>
            <a:r>
              <a:rPr lang="en-GB" sz="800" dirty="0" smtClean="0"/>
              <a:t>UK</a:t>
            </a:r>
            <a:endParaRPr lang="en-GB" sz="1050" dirty="0"/>
          </a:p>
        </p:txBody>
      </p:sp>
      <p:sp>
        <p:nvSpPr>
          <p:cNvPr id="203" name="TextBox 26"/>
          <p:cNvSpPr txBox="1"/>
          <p:nvPr/>
        </p:nvSpPr>
        <p:spPr>
          <a:xfrm>
            <a:off x="7931226" y="2298749"/>
            <a:ext cx="413896" cy="215444"/>
          </a:xfrm>
          <a:prstGeom prst="rect">
            <a:avLst/>
          </a:prstGeom>
          <a:noFill/>
        </p:spPr>
        <p:txBody>
          <a:bodyPr wrap="none" rtlCol="0">
            <a:spAutoFit/>
          </a:bodyPr>
          <a:lstStyle/>
          <a:p>
            <a:r>
              <a:rPr lang="en-GB" sz="800" dirty="0" smtClean="0"/>
              <a:t>Spain</a:t>
            </a:r>
            <a:endParaRPr lang="en-GB" sz="1050" dirty="0"/>
          </a:p>
        </p:txBody>
      </p:sp>
      <p:sp>
        <p:nvSpPr>
          <p:cNvPr id="204" name="TextBox 26"/>
          <p:cNvSpPr txBox="1"/>
          <p:nvPr/>
        </p:nvSpPr>
        <p:spPr>
          <a:xfrm>
            <a:off x="6874798" y="2298749"/>
            <a:ext cx="364202" cy="215444"/>
          </a:xfrm>
          <a:prstGeom prst="rect">
            <a:avLst/>
          </a:prstGeom>
          <a:noFill/>
        </p:spPr>
        <p:txBody>
          <a:bodyPr wrap="none" rtlCol="0">
            <a:spAutoFit/>
          </a:bodyPr>
          <a:lstStyle/>
          <a:p>
            <a:r>
              <a:rPr lang="en-GB" sz="800" dirty="0" smtClean="0"/>
              <a:t>Italy</a:t>
            </a:r>
            <a:endParaRPr lang="en-GB" sz="1050" dirty="0"/>
          </a:p>
        </p:txBody>
      </p:sp>
      <p:sp>
        <p:nvSpPr>
          <p:cNvPr id="205" name="TextBox 26"/>
          <p:cNvSpPr txBox="1"/>
          <p:nvPr/>
        </p:nvSpPr>
        <p:spPr>
          <a:xfrm>
            <a:off x="7526190" y="2298749"/>
            <a:ext cx="474810" cy="215444"/>
          </a:xfrm>
          <a:prstGeom prst="rect">
            <a:avLst/>
          </a:prstGeom>
          <a:noFill/>
        </p:spPr>
        <p:txBody>
          <a:bodyPr wrap="none" rtlCol="0">
            <a:spAutoFit/>
          </a:bodyPr>
          <a:lstStyle/>
          <a:p>
            <a:r>
              <a:rPr lang="en-GB" sz="800" dirty="0" smtClean="0"/>
              <a:t>Poland</a:t>
            </a:r>
            <a:endParaRPr lang="en-GB" sz="1050" dirty="0"/>
          </a:p>
        </p:txBody>
      </p:sp>
      <p:graphicFrame>
        <p:nvGraphicFramePr>
          <p:cNvPr id="61" name="Content Placeholder 2"/>
          <p:cNvGraphicFramePr>
            <a:graphicFrameLocks noGrp="1"/>
          </p:cNvGraphicFramePr>
          <p:nvPr>
            <p:ph idx="1"/>
            <p:extLst>
              <p:ext uri="{D42A27DB-BD31-4B8C-83A1-F6EECF244321}">
                <p14:modId xmlns:p14="http://schemas.microsoft.com/office/powerpoint/2010/main" val="614540263"/>
              </p:ext>
            </p:extLst>
          </p:nvPr>
        </p:nvGraphicFramePr>
        <p:xfrm>
          <a:off x="4338324" y="2779187"/>
          <a:ext cx="4378728" cy="3275971"/>
        </p:xfrm>
        <a:graphic>
          <a:graphicData uri="http://schemas.openxmlformats.org/drawingml/2006/table">
            <a:tbl>
              <a:tblPr firstRow="1" bandRow="1">
                <a:tableStyleId>{5C22544A-7EE6-4342-B048-85BDC9FD1C3A}</a:tableStyleId>
              </a:tblPr>
              <a:tblGrid>
                <a:gridCol w="364894"/>
                <a:gridCol w="364894"/>
                <a:gridCol w="364894"/>
                <a:gridCol w="364894"/>
                <a:gridCol w="364894"/>
                <a:gridCol w="364894"/>
                <a:gridCol w="364894"/>
                <a:gridCol w="364894"/>
                <a:gridCol w="364894"/>
                <a:gridCol w="364894"/>
                <a:gridCol w="364894"/>
                <a:gridCol w="364894"/>
              </a:tblGrid>
              <a:tr h="266393">
                <a:tc>
                  <a:txBody>
                    <a:bodyPr/>
                    <a:lstStyle/>
                    <a:p>
                      <a:pPr algn="ctr" fontAlgn="b"/>
                      <a:r>
                        <a:rPr lang="en-GB" sz="1050" b="0" i="0" u="none" strike="noStrike" dirty="0">
                          <a:solidFill>
                            <a:srgbClr val="0A2F60"/>
                          </a:solidFill>
                          <a:effectLst/>
                          <a:latin typeface="+mj-lt"/>
                        </a:rPr>
                        <a:t>64</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55</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64</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48</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45</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63</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60</a:t>
                      </a:r>
                    </a:p>
                  </a:txBody>
                  <a:tcPr marL="9525" marR="9525" marT="9525" marB="0" anchor="ctr">
                    <a:solidFill>
                      <a:schemeClr val="bg1"/>
                    </a:solidFill>
                  </a:tcPr>
                </a:tc>
                <a:tc>
                  <a:txBody>
                    <a:bodyPr/>
                    <a:lstStyle/>
                    <a:p>
                      <a:pPr algn="ctr" fontAlgn="b"/>
                      <a:r>
                        <a:rPr lang="en-GB" sz="1050" b="1" i="0" u="none" strike="noStrike" dirty="0">
                          <a:solidFill>
                            <a:srgbClr val="0A2F60"/>
                          </a:solidFill>
                          <a:effectLst/>
                          <a:latin typeface="+mj-lt"/>
                        </a:rPr>
                        <a:t>74</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45</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69</a:t>
                      </a:r>
                    </a:p>
                  </a:txBody>
                  <a:tcPr marL="9525" marR="9525" marT="9525" marB="0" anchor="ctr">
                    <a:solidFill>
                      <a:srgbClr val="97C464">
                        <a:alpha val="60000"/>
                      </a:srgbClr>
                    </a:solidFill>
                  </a:tcPr>
                </a:tc>
                <a:tc>
                  <a:txBody>
                    <a:bodyPr/>
                    <a:lstStyle/>
                    <a:p>
                      <a:pPr algn="ctr" fontAlgn="b"/>
                      <a:r>
                        <a:rPr lang="en-GB" sz="1050" b="1" i="0" u="none" strike="noStrike" dirty="0">
                          <a:solidFill>
                            <a:srgbClr val="0A2F60"/>
                          </a:solidFill>
                          <a:effectLst/>
                          <a:latin typeface="+mj-lt"/>
                        </a:rPr>
                        <a:t>76</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57</a:t>
                      </a:r>
                    </a:p>
                  </a:txBody>
                  <a:tcPr marL="9525" marR="9525" marT="9525" marB="0" anchor="ctr">
                    <a:solidFill>
                      <a:srgbClr val="E65D2E">
                        <a:alpha val="60000"/>
                      </a:srgbClr>
                    </a:solidFill>
                  </a:tcPr>
                </a:tc>
              </a:tr>
              <a:tr h="2208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b="1" kern="1200" dirty="0">
                        <a:solidFill>
                          <a:srgbClr val="0A2F60"/>
                        </a:solidFill>
                        <a:latin typeface="+mj-lt"/>
                        <a:ea typeface="+mn-ea"/>
                        <a:cs typeface="+mn-cs"/>
                      </a:endParaRPr>
                    </a:p>
                  </a:txBody>
                  <a:tcPr marL="9525" marR="9525" marT="9525" marB="0" anchor="ctr">
                    <a:solidFill>
                      <a:schemeClr val="bg1"/>
                    </a:solidFill>
                  </a:tcPr>
                </a:tc>
              </a:tr>
              <a:tr h="216235">
                <a:tc>
                  <a:txBody>
                    <a:bodyPr/>
                    <a:lstStyle/>
                    <a:p>
                      <a:pPr algn="ctr" fontAlgn="b"/>
                      <a:r>
                        <a:rPr lang="en-GB" sz="1050" b="0" i="0" u="none" strike="noStrike">
                          <a:solidFill>
                            <a:srgbClr val="0A2F60"/>
                          </a:solidFill>
                          <a:effectLst/>
                          <a:latin typeface="+mj-lt"/>
                        </a:rPr>
                        <a:t>55</a:t>
                      </a:r>
                    </a:p>
                  </a:txBody>
                  <a:tcPr marL="9525" marR="9525" marT="9525" marB="0" anchor="ctr">
                    <a:solidFill>
                      <a:schemeClr val="bg1"/>
                    </a:solidFill>
                  </a:tcPr>
                </a:tc>
                <a:tc>
                  <a:txBody>
                    <a:bodyPr/>
                    <a:lstStyle/>
                    <a:p>
                      <a:pPr algn="ctr" fontAlgn="b"/>
                      <a:r>
                        <a:rPr lang="en-GB" sz="1050" b="0" i="0" u="none" strike="noStrike">
                          <a:solidFill>
                            <a:srgbClr val="0A2F60"/>
                          </a:solidFill>
                          <a:effectLst/>
                          <a:latin typeface="+mj-lt"/>
                        </a:rPr>
                        <a:t>52</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60</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46</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34</a:t>
                      </a:r>
                    </a:p>
                  </a:txBody>
                  <a:tcPr marL="9525" marR="9525" marT="9525" marB="0" anchor="ctr">
                    <a:solidFill>
                      <a:srgbClr val="E65D2E">
                        <a:alpha val="60000"/>
                      </a:srgbClr>
                    </a:solidFill>
                  </a:tcPr>
                </a:tc>
                <a:tc>
                  <a:txBody>
                    <a:bodyPr/>
                    <a:lstStyle/>
                    <a:p>
                      <a:pPr algn="ctr" fontAlgn="b"/>
                      <a:r>
                        <a:rPr lang="en-GB" sz="1050" b="0" i="0" u="none" strike="noStrike">
                          <a:solidFill>
                            <a:srgbClr val="0A2F60"/>
                          </a:solidFill>
                          <a:effectLst/>
                          <a:latin typeface="+mj-lt"/>
                        </a:rPr>
                        <a:t>53</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48</a:t>
                      </a:r>
                    </a:p>
                  </a:txBody>
                  <a:tcPr marL="9525" marR="9525" marT="9525" marB="0" anchor="ctr">
                    <a:solidFill>
                      <a:srgbClr val="E65D2E">
                        <a:alpha val="60000"/>
                      </a:srgbClr>
                    </a:solidFill>
                  </a:tcPr>
                </a:tc>
                <a:tc>
                  <a:txBody>
                    <a:bodyPr/>
                    <a:lstStyle/>
                    <a:p>
                      <a:pPr algn="ctr" fontAlgn="b"/>
                      <a:r>
                        <a:rPr lang="en-GB" sz="1050" b="1" i="0" u="none" strike="noStrike" dirty="0">
                          <a:solidFill>
                            <a:srgbClr val="0A2F60"/>
                          </a:solidFill>
                          <a:effectLst/>
                          <a:latin typeface="+mj-lt"/>
                        </a:rPr>
                        <a:t>73</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35</a:t>
                      </a:r>
                    </a:p>
                  </a:txBody>
                  <a:tcPr marL="9525" marR="9525" marT="9525" marB="0" anchor="ctr">
                    <a:solidFill>
                      <a:srgbClr val="E65D2E">
                        <a:alpha val="60000"/>
                      </a:srgbClr>
                    </a:solidFill>
                  </a:tcPr>
                </a:tc>
                <a:tc>
                  <a:txBody>
                    <a:bodyPr/>
                    <a:lstStyle/>
                    <a:p>
                      <a:pPr algn="ctr" fontAlgn="b"/>
                      <a:r>
                        <a:rPr lang="en-GB" sz="1050" b="1" i="0" u="none" strike="noStrike" dirty="0">
                          <a:solidFill>
                            <a:srgbClr val="0A2F60"/>
                          </a:solidFill>
                          <a:effectLst/>
                          <a:latin typeface="+mj-lt"/>
                        </a:rPr>
                        <a:t>66</a:t>
                      </a:r>
                    </a:p>
                  </a:txBody>
                  <a:tcPr marL="9525" marR="9525" marT="9525" marB="0" anchor="ctr">
                    <a:solidFill>
                      <a:srgbClr val="97C464">
                        <a:alpha val="60000"/>
                      </a:srgbClr>
                    </a:solidFill>
                  </a:tcPr>
                </a:tc>
                <a:tc>
                  <a:txBody>
                    <a:bodyPr/>
                    <a:lstStyle/>
                    <a:p>
                      <a:pPr algn="ctr" fontAlgn="b"/>
                      <a:r>
                        <a:rPr lang="en-GB" sz="1050" b="1" i="0" u="none" strike="noStrike" dirty="0">
                          <a:solidFill>
                            <a:srgbClr val="0A2F60"/>
                          </a:solidFill>
                          <a:effectLst/>
                          <a:latin typeface="+mj-lt"/>
                        </a:rPr>
                        <a:t>65</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48</a:t>
                      </a:r>
                    </a:p>
                  </a:txBody>
                  <a:tcPr marL="9525" marR="9525" marT="9525" marB="0" anchor="ctr">
                    <a:solidFill>
                      <a:srgbClr val="E65D2E">
                        <a:alpha val="60000"/>
                      </a:srgbClr>
                    </a:solidFill>
                  </a:tcPr>
                </a:tc>
              </a:tr>
              <a:tr h="229642">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kern="1200" dirty="0">
                        <a:solidFill>
                          <a:srgbClr val="0A2F60"/>
                        </a:solidFill>
                        <a:effectLst/>
                        <a:latin typeface="+mj-lt"/>
                        <a:ea typeface="+mn-ea"/>
                        <a:cs typeface="+mn-cs"/>
                      </a:endParaRPr>
                    </a:p>
                  </a:txBody>
                  <a:tcPr marL="9525" marR="9525" marT="9525" marB="0" anchor="ctr">
                    <a:solidFill>
                      <a:schemeClr val="bg1"/>
                    </a:solidFill>
                  </a:tcPr>
                </a:tc>
              </a:tr>
              <a:tr h="229642">
                <a:tc>
                  <a:txBody>
                    <a:bodyPr/>
                    <a:lstStyle/>
                    <a:p>
                      <a:pPr algn="ctr" fontAlgn="b"/>
                      <a:r>
                        <a:rPr lang="en-GB" sz="1050" b="0" i="0" u="none" strike="noStrike" dirty="0">
                          <a:solidFill>
                            <a:srgbClr val="0A2F60"/>
                          </a:solidFill>
                          <a:effectLst/>
                          <a:latin typeface="+mj-lt"/>
                        </a:rPr>
                        <a:t>53</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42</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54</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37</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39</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37</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41</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54</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39</a:t>
                      </a:r>
                    </a:p>
                  </a:txBody>
                  <a:tcPr marL="9525" marR="9525" marT="9525" marB="0" anchor="ctr">
                    <a:solidFill>
                      <a:srgbClr val="E65D2E">
                        <a:alpha val="60000"/>
                      </a:srgbClr>
                    </a:solidFill>
                  </a:tcPr>
                </a:tc>
                <a:tc>
                  <a:txBody>
                    <a:bodyPr/>
                    <a:lstStyle/>
                    <a:p>
                      <a:pPr algn="ctr" fontAlgn="b"/>
                      <a:r>
                        <a:rPr lang="en-GB" sz="1050" b="1" i="0" u="none" strike="noStrike" dirty="0">
                          <a:solidFill>
                            <a:srgbClr val="0A2F60"/>
                          </a:solidFill>
                          <a:effectLst/>
                          <a:latin typeface="+mj-lt"/>
                        </a:rPr>
                        <a:t>61</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41</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49</a:t>
                      </a:r>
                    </a:p>
                  </a:txBody>
                  <a:tcPr marL="9525" marR="9525" marT="9525" marB="0" anchor="ctr">
                    <a:solidFill>
                      <a:srgbClr val="97C464">
                        <a:alpha val="60000"/>
                      </a:srgbClr>
                    </a:solidFill>
                  </a:tcPr>
                </a:tc>
              </a:tr>
              <a:tr h="16079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kern="1200" dirty="0">
                        <a:solidFill>
                          <a:srgbClr val="0A2F60"/>
                        </a:solidFill>
                        <a:effectLst/>
                        <a:latin typeface="+mj-lt"/>
                        <a:ea typeface="+mn-ea"/>
                        <a:cs typeface="+mn-cs"/>
                      </a:endParaRPr>
                    </a:p>
                  </a:txBody>
                  <a:tcPr marL="9525" marR="9525" marT="9525" marB="0" anchor="ctr">
                    <a:solidFill>
                      <a:schemeClr val="bg1"/>
                    </a:solidFill>
                  </a:tcPr>
                </a:tc>
              </a:tr>
              <a:tr h="193396">
                <a:tc>
                  <a:txBody>
                    <a:bodyPr/>
                    <a:lstStyle/>
                    <a:p>
                      <a:pPr algn="ctr" fontAlgn="b"/>
                      <a:r>
                        <a:rPr lang="en-GB" sz="1050" b="0" i="0" u="none" strike="noStrike" dirty="0">
                          <a:solidFill>
                            <a:srgbClr val="0A2F60"/>
                          </a:solidFill>
                          <a:effectLst/>
                          <a:latin typeface="+mj-lt"/>
                        </a:rPr>
                        <a:t>34</a:t>
                      </a:r>
                    </a:p>
                  </a:txBody>
                  <a:tcPr marL="9525" marR="9525" marT="9525" marB="0" anchor="ctr">
                    <a:solidFill>
                      <a:srgbClr val="E65D2E">
                        <a:alpha val="60000"/>
                      </a:srgbClr>
                    </a:solidFill>
                  </a:tcPr>
                </a:tc>
                <a:tc>
                  <a:txBody>
                    <a:bodyPr/>
                    <a:lstStyle/>
                    <a:p>
                      <a:pPr algn="ctr" fontAlgn="b"/>
                      <a:r>
                        <a:rPr lang="en-GB" sz="1050" b="0" i="0" u="none" strike="noStrike">
                          <a:solidFill>
                            <a:srgbClr val="0A2F60"/>
                          </a:solidFill>
                          <a:effectLst/>
                          <a:latin typeface="+mj-lt"/>
                        </a:rPr>
                        <a:t>37</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32</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27</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31</a:t>
                      </a:r>
                    </a:p>
                  </a:txBody>
                  <a:tcPr marL="9525" marR="9525" marT="9525" marB="0" anchor="ctr">
                    <a:solidFill>
                      <a:srgbClr val="E65D2E">
                        <a:alpha val="60000"/>
                      </a:srgbClr>
                    </a:solidFill>
                  </a:tcPr>
                </a:tc>
                <a:tc>
                  <a:txBody>
                    <a:bodyPr/>
                    <a:lstStyle/>
                    <a:p>
                      <a:pPr algn="ctr" fontAlgn="b"/>
                      <a:r>
                        <a:rPr lang="en-GB" sz="1050" b="1" i="0" u="none" strike="noStrike" dirty="0">
                          <a:solidFill>
                            <a:srgbClr val="0A2F60"/>
                          </a:solidFill>
                          <a:effectLst/>
                          <a:latin typeface="+mj-lt"/>
                        </a:rPr>
                        <a:t>48</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31</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47</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33</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46</a:t>
                      </a:r>
                    </a:p>
                  </a:txBody>
                  <a:tcPr marL="9525" marR="9525" marT="9525" marB="0" anchor="ctr">
                    <a:solidFill>
                      <a:srgbClr val="97C464">
                        <a:alpha val="60000"/>
                      </a:srgbClr>
                    </a:solidFill>
                  </a:tcPr>
                </a:tc>
                <a:tc>
                  <a:txBody>
                    <a:bodyPr/>
                    <a:lstStyle/>
                    <a:p>
                      <a:pPr algn="ctr" fontAlgn="b"/>
                      <a:r>
                        <a:rPr lang="en-GB" sz="1050" b="1" i="0" u="none" strike="noStrike" dirty="0">
                          <a:solidFill>
                            <a:srgbClr val="0A2F60"/>
                          </a:solidFill>
                          <a:effectLst/>
                          <a:latin typeface="+mj-lt"/>
                        </a:rPr>
                        <a:t>52</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43</a:t>
                      </a:r>
                    </a:p>
                  </a:txBody>
                  <a:tcPr marL="9525" marR="9525" marT="9525" marB="0" anchor="ctr">
                    <a:solidFill>
                      <a:srgbClr val="97C464">
                        <a:alpha val="60000"/>
                      </a:srgbClr>
                    </a:solidFill>
                  </a:tcPr>
                </a:tc>
              </a:tr>
              <a:tr h="21297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r>
              <a:tr h="288317">
                <a:tc>
                  <a:txBody>
                    <a:bodyPr/>
                    <a:lstStyle/>
                    <a:p>
                      <a:pPr algn="ctr" fontAlgn="b"/>
                      <a:r>
                        <a:rPr lang="en-GB" sz="1050" b="0" i="0" u="none" strike="noStrike">
                          <a:solidFill>
                            <a:srgbClr val="0A2F60"/>
                          </a:solidFill>
                          <a:effectLst/>
                          <a:latin typeface="+mj-lt"/>
                        </a:rPr>
                        <a:t>22</a:t>
                      </a:r>
                    </a:p>
                  </a:txBody>
                  <a:tcPr marL="9525" marR="9525" marT="9525" marB="0" anchor="ctr">
                    <a:solidFill>
                      <a:schemeClr val="bg1"/>
                    </a:solidFill>
                  </a:tcPr>
                </a:tc>
                <a:tc>
                  <a:txBody>
                    <a:bodyPr/>
                    <a:lstStyle/>
                    <a:p>
                      <a:pPr algn="ctr" fontAlgn="b"/>
                      <a:r>
                        <a:rPr lang="en-GB" sz="1050" b="0" i="0" u="none" strike="noStrike">
                          <a:solidFill>
                            <a:srgbClr val="0A2F60"/>
                          </a:solidFill>
                          <a:effectLst/>
                          <a:latin typeface="+mj-lt"/>
                        </a:rPr>
                        <a:t>19</a:t>
                      </a:r>
                    </a:p>
                  </a:txBody>
                  <a:tcPr marL="9525" marR="9525" marT="9525" marB="0" anchor="ctr">
                    <a:solidFill>
                      <a:schemeClr val="bg1"/>
                    </a:solidFill>
                  </a:tcPr>
                </a:tc>
                <a:tc>
                  <a:txBody>
                    <a:bodyPr/>
                    <a:lstStyle/>
                    <a:p>
                      <a:pPr algn="ctr" fontAlgn="b"/>
                      <a:r>
                        <a:rPr lang="en-GB" sz="1050" b="0" i="0" u="none" strike="noStrike">
                          <a:solidFill>
                            <a:srgbClr val="0A2F60"/>
                          </a:solidFill>
                          <a:effectLst/>
                          <a:latin typeface="+mj-lt"/>
                        </a:rPr>
                        <a:t>20</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17</a:t>
                      </a:r>
                    </a:p>
                  </a:txBody>
                  <a:tcPr marL="9525" marR="9525" marT="9525" marB="0" anchor="ctr">
                    <a:solidFill>
                      <a:srgbClr val="E65D2E">
                        <a:alpha val="60000"/>
                      </a:srgbClr>
                    </a:solidFill>
                  </a:tcPr>
                </a:tc>
                <a:tc>
                  <a:txBody>
                    <a:bodyPr/>
                    <a:lstStyle/>
                    <a:p>
                      <a:pPr algn="ctr" fontAlgn="b"/>
                      <a:r>
                        <a:rPr lang="en-GB" sz="1050" b="0" i="0" u="none" strike="noStrike">
                          <a:solidFill>
                            <a:srgbClr val="0A2F60"/>
                          </a:solidFill>
                          <a:effectLst/>
                          <a:latin typeface="+mj-lt"/>
                        </a:rPr>
                        <a:t>23</a:t>
                      </a:r>
                    </a:p>
                  </a:txBody>
                  <a:tcPr marL="9525" marR="9525" marT="9525" marB="0" anchor="ctr">
                    <a:solidFill>
                      <a:schemeClr val="bg1"/>
                    </a:solidFill>
                  </a:tcPr>
                </a:tc>
                <a:tc>
                  <a:txBody>
                    <a:bodyPr/>
                    <a:lstStyle/>
                    <a:p>
                      <a:pPr algn="ctr" fontAlgn="b"/>
                      <a:r>
                        <a:rPr lang="en-GB" sz="1050" b="1" i="0" u="none" strike="noStrike" dirty="0">
                          <a:solidFill>
                            <a:srgbClr val="0A2F60"/>
                          </a:solidFill>
                          <a:effectLst/>
                          <a:latin typeface="+mj-lt"/>
                        </a:rPr>
                        <a:t>28</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20</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24</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16</a:t>
                      </a:r>
                    </a:p>
                  </a:txBody>
                  <a:tcPr marL="9525" marR="9525" marT="9525" marB="0" anchor="ctr">
                    <a:solidFill>
                      <a:srgbClr val="E65D2E">
                        <a:alpha val="60000"/>
                      </a:srgbClr>
                    </a:solidFill>
                  </a:tcPr>
                </a:tc>
                <a:tc>
                  <a:txBody>
                    <a:bodyPr/>
                    <a:lstStyle/>
                    <a:p>
                      <a:pPr algn="ctr" fontAlgn="b"/>
                      <a:r>
                        <a:rPr lang="en-GB" sz="1050" b="0" i="0" u="none" strike="noStrike">
                          <a:solidFill>
                            <a:srgbClr val="0A2F60"/>
                          </a:solidFill>
                          <a:effectLst/>
                          <a:latin typeface="+mj-lt"/>
                        </a:rPr>
                        <a:t>22</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23</a:t>
                      </a:r>
                    </a:p>
                  </a:txBody>
                  <a:tcPr marL="9525" marR="9525" marT="9525" marB="0" anchor="ctr">
                    <a:solidFill>
                      <a:schemeClr val="bg1"/>
                    </a:solidFill>
                  </a:tcPr>
                </a:tc>
                <a:tc>
                  <a:txBody>
                    <a:bodyPr/>
                    <a:lstStyle/>
                    <a:p>
                      <a:pPr algn="ctr" fontAlgn="b"/>
                      <a:r>
                        <a:rPr lang="en-GB" sz="1050" b="1" i="0" u="none" strike="noStrike" dirty="0">
                          <a:solidFill>
                            <a:srgbClr val="0A2F60"/>
                          </a:solidFill>
                          <a:effectLst/>
                          <a:latin typeface="+mj-lt"/>
                        </a:rPr>
                        <a:t>26</a:t>
                      </a:r>
                    </a:p>
                  </a:txBody>
                  <a:tcPr marL="9525" marR="9525" marT="9525" marB="0" anchor="ctr">
                    <a:solidFill>
                      <a:srgbClr val="97C464">
                        <a:alpha val="60000"/>
                      </a:srgbClr>
                    </a:solidFill>
                  </a:tcPr>
                </a:tc>
              </a:tr>
              <a:tr h="15240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0A2F60"/>
                        </a:solidFill>
                        <a:effectLst/>
                        <a:latin typeface="+mj-lt"/>
                        <a:ea typeface="+mn-ea"/>
                        <a:cs typeface="+mn-cs"/>
                      </a:endParaRPr>
                    </a:p>
                  </a:txBody>
                  <a:tcPr marL="9525" marR="9525" marT="9525" marB="0" anchor="ctr">
                    <a:solidFill>
                      <a:schemeClr val="bg1"/>
                    </a:solidFill>
                  </a:tcPr>
                </a:tc>
              </a:tr>
              <a:tr h="246279">
                <a:tc>
                  <a:txBody>
                    <a:bodyPr/>
                    <a:lstStyle/>
                    <a:p>
                      <a:pPr algn="ctr" fontAlgn="b"/>
                      <a:r>
                        <a:rPr lang="en-GB" sz="1050" b="0" i="0" u="none" strike="noStrike">
                          <a:solidFill>
                            <a:srgbClr val="0A2F60"/>
                          </a:solidFill>
                          <a:effectLst/>
                          <a:latin typeface="+mj-lt"/>
                        </a:rPr>
                        <a:t>18</a:t>
                      </a:r>
                    </a:p>
                  </a:txBody>
                  <a:tcPr marL="9525" marR="9525" marT="9525" marB="0" anchor="ctr">
                    <a:solidFill>
                      <a:schemeClr val="bg1"/>
                    </a:solidFill>
                  </a:tcPr>
                </a:tc>
                <a:tc>
                  <a:txBody>
                    <a:bodyPr/>
                    <a:lstStyle/>
                    <a:p>
                      <a:pPr algn="ctr" fontAlgn="b"/>
                      <a:r>
                        <a:rPr lang="en-GB" sz="1050" b="0" i="0" u="none" strike="noStrike">
                          <a:solidFill>
                            <a:srgbClr val="0A2F60"/>
                          </a:solidFill>
                          <a:effectLst/>
                          <a:latin typeface="+mj-lt"/>
                        </a:rPr>
                        <a:t>17</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16</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11</a:t>
                      </a:r>
                    </a:p>
                  </a:txBody>
                  <a:tcPr marL="9525" marR="9525" marT="9525" marB="0" anchor="ctr">
                    <a:solidFill>
                      <a:srgbClr val="E65D2E">
                        <a:alpha val="60000"/>
                      </a:srgbClr>
                    </a:solidFill>
                  </a:tcPr>
                </a:tc>
                <a:tc>
                  <a:txBody>
                    <a:bodyPr/>
                    <a:lstStyle/>
                    <a:p>
                      <a:pPr algn="ctr" fontAlgn="b"/>
                      <a:r>
                        <a:rPr lang="en-GB" sz="1050" b="0" i="0" u="none" strike="noStrike">
                          <a:solidFill>
                            <a:srgbClr val="0A2F60"/>
                          </a:solidFill>
                          <a:effectLst/>
                          <a:latin typeface="+mj-lt"/>
                        </a:rPr>
                        <a:t>17</a:t>
                      </a:r>
                    </a:p>
                  </a:txBody>
                  <a:tcPr marL="9525" marR="9525" marT="9525" marB="0" anchor="ctr">
                    <a:solidFill>
                      <a:schemeClr val="bg1"/>
                    </a:solidFill>
                  </a:tcPr>
                </a:tc>
                <a:tc>
                  <a:txBody>
                    <a:bodyPr/>
                    <a:lstStyle/>
                    <a:p>
                      <a:pPr algn="ctr" fontAlgn="b"/>
                      <a:r>
                        <a:rPr lang="en-GB" sz="1050" b="1" i="0" u="none" strike="noStrike" dirty="0">
                          <a:solidFill>
                            <a:srgbClr val="0A2F60"/>
                          </a:solidFill>
                          <a:effectLst/>
                          <a:latin typeface="+mj-lt"/>
                        </a:rPr>
                        <a:t>25</a:t>
                      </a:r>
                    </a:p>
                  </a:txBody>
                  <a:tcPr marL="9525" marR="9525" marT="9525" marB="0" anchor="ctr">
                    <a:solidFill>
                      <a:srgbClr val="97C464">
                        <a:alpha val="60000"/>
                      </a:srgbClr>
                    </a:solidFill>
                  </a:tcPr>
                </a:tc>
                <a:tc>
                  <a:txBody>
                    <a:bodyPr/>
                    <a:lstStyle/>
                    <a:p>
                      <a:pPr algn="ctr" fontAlgn="b"/>
                      <a:r>
                        <a:rPr lang="en-GB" sz="1050" b="0" i="0" u="none" strike="noStrike">
                          <a:solidFill>
                            <a:srgbClr val="0A2F60"/>
                          </a:solidFill>
                          <a:effectLst/>
                          <a:latin typeface="+mj-lt"/>
                        </a:rPr>
                        <a:t>20</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22</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17</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22</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19</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22</a:t>
                      </a:r>
                    </a:p>
                  </a:txBody>
                  <a:tcPr marL="9525" marR="9525" marT="9525" marB="0" anchor="ctr">
                    <a:solidFill>
                      <a:srgbClr val="97C464">
                        <a:alpha val="60000"/>
                      </a:srgbClr>
                    </a:solidFill>
                  </a:tcPr>
                </a:tc>
              </a:tr>
              <a:tr h="21297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r>
              <a:tr h="229642">
                <a:tc>
                  <a:txBody>
                    <a:bodyPr/>
                    <a:lstStyle/>
                    <a:p>
                      <a:pPr algn="ctr" fontAlgn="b"/>
                      <a:r>
                        <a:rPr lang="en-GB" sz="1050" b="0" i="0" u="none" strike="noStrike">
                          <a:solidFill>
                            <a:srgbClr val="0A2F60"/>
                          </a:solidFill>
                          <a:effectLst/>
                          <a:latin typeface="+mj-lt"/>
                        </a:rPr>
                        <a:t>16</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11</a:t>
                      </a:r>
                    </a:p>
                  </a:txBody>
                  <a:tcPr marL="9525" marR="9525" marT="9525" marB="0" anchor="ctr">
                    <a:solidFill>
                      <a:srgbClr val="E65D2E">
                        <a:alpha val="60000"/>
                      </a:srgbClr>
                    </a:solidFill>
                  </a:tcPr>
                </a:tc>
                <a:tc>
                  <a:txBody>
                    <a:bodyPr/>
                    <a:lstStyle/>
                    <a:p>
                      <a:pPr algn="ctr" fontAlgn="b"/>
                      <a:r>
                        <a:rPr lang="en-GB" sz="1050" b="1" i="0" u="none" strike="noStrike" dirty="0">
                          <a:solidFill>
                            <a:srgbClr val="0A2F60"/>
                          </a:solidFill>
                          <a:effectLst/>
                          <a:latin typeface="+mj-lt"/>
                        </a:rPr>
                        <a:t>23</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12</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13</a:t>
                      </a:r>
                    </a:p>
                  </a:txBody>
                  <a:tcPr marL="9525" marR="9525" marT="9525" marB="0" anchor="ctr">
                    <a:solidFill>
                      <a:srgbClr val="E65D2E">
                        <a:alpha val="60000"/>
                      </a:srgbClr>
                    </a:solidFill>
                  </a:tcPr>
                </a:tc>
                <a:tc>
                  <a:txBody>
                    <a:bodyPr/>
                    <a:lstStyle/>
                    <a:p>
                      <a:pPr algn="ctr" fontAlgn="b"/>
                      <a:r>
                        <a:rPr lang="en-GB" sz="1050" b="0" i="0" u="none" strike="noStrike">
                          <a:solidFill>
                            <a:srgbClr val="0A2F60"/>
                          </a:solidFill>
                          <a:effectLst/>
                          <a:latin typeface="+mj-lt"/>
                        </a:rPr>
                        <a:t>17</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20</a:t>
                      </a:r>
                    </a:p>
                  </a:txBody>
                  <a:tcPr marL="9525" marR="9525" marT="9525" marB="0" anchor="ctr">
                    <a:solidFill>
                      <a:srgbClr val="97C464">
                        <a:alpha val="60000"/>
                      </a:srgbClr>
                    </a:solidFill>
                  </a:tcPr>
                </a:tc>
                <a:tc>
                  <a:txBody>
                    <a:bodyPr/>
                    <a:lstStyle/>
                    <a:p>
                      <a:pPr algn="ctr" fontAlgn="b"/>
                      <a:r>
                        <a:rPr lang="en-GB" sz="1050" b="0" i="0" u="none" strike="noStrike">
                          <a:solidFill>
                            <a:srgbClr val="0A2F60"/>
                          </a:solidFill>
                          <a:effectLst/>
                          <a:latin typeface="+mj-lt"/>
                        </a:rPr>
                        <a:t>15</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10</a:t>
                      </a:r>
                    </a:p>
                  </a:txBody>
                  <a:tcPr marL="9525" marR="9525" marT="9525" marB="0" anchor="ctr">
                    <a:solidFill>
                      <a:srgbClr val="E65D2E">
                        <a:alpha val="60000"/>
                      </a:srgbClr>
                    </a:solidFill>
                  </a:tcPr>
                </a:tc>
                <a:tc>
                  <a:txBody>
                    <a:bodyPr/>
                    <a:lstStyle/>
                    <a:p>
                      <a:pPr algn="ctr" fontAlgn="b"/>
                      <a:r>
                        <a:rPr lang="en-GB" sz="1050" b="1" i="0" u="none" strike="noStrike" dirty="0">
                          <a:solidFill>
                            <a:srgbClr val="0A2F60"/>
                          </a:solidFill>
                          <a:effectLst/>
                          <a:latin typeface="+mj-lt"/>
                        </a:rPr>
                        <a:t>23</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21</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16</a:t>
                      </a:r>
                    </a:p>
                  </a:txBody>
                  <a:tcPr marL="9525" marR="9525" marT="9525" marB="0" anchor="ctr">
                    <a:solidFill>
                      <a:schemeClr val="bg1"/>
                    </a:solidFill>
                  </a:tcPr>
                </a:tc>
              </a:tr>
              <a:tr h="183617">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0A2F60"/>
                        </a:solidFill>
                        <a:effectLst/>
                        <a:latin typeface="+mj-lt"/>
                        <a:ea typeface="+mn-ea"/>
                        <a:cs typeface="+mn-cs"/>
                      </a:endParaRPr>
                    </a:p>
                  </a:txBody>
                  <a:tcPr marL="9525" marR="9525" marT="9525" marB="0" anchor="ctr">
                    <a:solidFill>
                      <a:schemeClr val="bg1"/>
                    </a:solidFill>
                  </a:tcPr>
                </a:tc>
              </a:tr>
              <a:tr h="229642">
                <a:tc>
                  <a:txBody>
                    <a:bodyPr/>
                    <a:lstStyle/>
                    <a:p>
                      <a:pPr algn="ctr" fontAlgn="b"/>
                      <a:r>
                        <a:rPr lang="en-GB" sz="1050" b="0" i="0" u="none" strike="noStrike" dirty="0">
                          <a:solidFill>
                            <a:srgbClr val="0A2F60"/>
                          </a:solidFill>
                          <a:effectLst/>
                          <a:latin typeface="+mj-lt"/>
                        </a:rPr>
                        <a:t>7</a:t>
                      </a:r>
                    </a:p>
                  </a:txBody>
                  <a:tcPr marL="9525" marR="9525" marT="9525" marB="0" anchor="ctr">
                    <a:solidFill>
                      <a:srgbClr val="E65D2E">
                        <a:alpha val="60000"/>
                      </a:srgbClr>
                    </a:solidFill>
                  </a:tcPr>
                </a:tc>
                <a:tc>
                  <a:txBody>
                    <a:bodyPr/>
                    <a:lstStyle/>
                    <a:p>
                      <a:pPr algn="ctr" fontAlgn="b"/>
                      <a:r>
                        <a:rPr lang="en-GB" sz="1050" b="0" i="0" u="none" strike="noStrike">
                          <a:solidFill>
                            <a:srgbClr val="0A2F60"/>
                          </a:solidFill>
                          <a:effectLst/>
                          <a:latin typeface="+mj-lt"/>
                        </a:rPr>
                        <a:t>8</a:t>
                      </a:r>
                    </a:p>
                  </a:txBody>
                  <a:tcPr marL="9525" marR="9525" marT="9525" marB="0" anchor="ctr">
                    <a:solidFill>
                      <a:schemeClr val="bg1"/>
                    </a:solidFill>
                  </a:tcPr>
                </a:tc>
                <a:tc>
                  <a:txBody>
                    <a:bodyPr/>
                    <a:lstStyle/>
                    <a:p>
                      <a:pPr algn="ctr" fontAlgn="b"/>
                      <a:r>
                        <a:rPr lang="en-GB" sz="1050" b="0" i="0" u="none" strike="noStrike" dirty="0">
                          <a:solidFill>
                            <a:srgbClr val="0A2F60"/>
                          </a:solidFill>
                          <a:effectLst/>
                          <a:latin typeface="+mj-lt"/>
                        </a:rPr>
                        <a:t>7</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11</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9</a:t>
                      </a:r>
                    </a:p>
                  </a:txBody>
                  <a:tcPr marL="9525" marR="9525" marT="9525" marB="0" anchor="ctr">
                    <a:solidFill>
                      <a:schemeClr val="bg1"/>
                    </a:solidFill>
                  </a:tcPr>
                </a:tc>
                <a:tc>
                  <a:txBody>
                    <a:bodyPr/>
                    <a:lstStyle/>
                    <a:p>
                      <a:pPr algn="ctr" fontAlgn="b"/>
                      <a:r>
                        <a:rPr lang="en-GB" sz="1050" b="1" i="0" u="none" strike="noStrike" dirty="0">
                          <a:solidFill>
                            <a:srgbClr val="0A2F60"/>
                          </a:solidFill>
                          <a:effectLst/>
                          <a:latin typeface="+mj-lt"/>
                        </a:rPr>
                        <a:t>13</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6</a:t>
                      </a:r>
                    </a:p>
                  </a:txBody>
                  <a:tcPr marL="9525" marR="9525" marT="9525" marB="0" anchor="ctr">
                    <a:solidFill>
                      <a:srgbClr val="E65D2E">
                        <a:alpha val="60000"/>
                      </a:srgbClr>
                    </a:solidFill>
                  </a:tcPr>
                </a:tc>
                <a:tc>
                  <a:txBody>
                    <a:bodyPr/>
                    <a:lstStyle/>
                    <a:p>
                      <a:pPr algn="ctr" fontAlgn="b"/>
                      <a:r>
                        <a:rPr lang="en-GB" sz="1050" b="0" i="0" u="none" strike="noStrike" dirty="0">
                          <a:solidFill>
                            <a:srgbClr val="0A2F60"/>
                          </a:solidFill>
                          <a:effectLst/>
                          <a:latin typeface="+mj-lt"/>
                        </a:rPr>
                        <a:t>11</a:t>
                      </a:r>
                    </a:p>
                  </a:txBody>
                  <a:tcPr marL="9525" marR="9525" marT="9525" marB="0" anchor="ctr">
                    <a:solidFill>
                      <a:srgbClr val="97C464">
                        <a:alpha val="60000"/>
                      </a:srgbClr>
                    </a:solidFill>
                  </a:tcPr>
                </a:tc>
                <a:tc>
                  <a:txBody>
                    <a:bodyPr/>
                    <a:lstStyle/>
                    <a:p>
                      <a:pPr algn="ctr" fontAlgn="b"/>
                      <a:r>
                        <a:rPr lang="en-GB" sz="1050" b="1" i="0" u="none" strike="noStrike" dirty="0">
                          <a:solidFill>
                            <a:srgbClr val="0A2F60"/>
                          </a:solidFill>
                          <a:effectLst/>
                          <a:latin typeface="+mj-lt"/>
                        </a:rPr>
                        <a:t>13</a:t>
                      </a:r>
                    </a:p>
                  </a:txBody>
                  <a:tcPr marL="9525" marR="9525" marT="9525" marB="0" anchor="ctr">
                    <a:solidFill>
                      <a:srgbClr val="97C464">
                        <a:alpha val="60000"/>
                      </a:srgbClr>
                    </a:solidFill>
                  </a:tcPr>
                </a:tc>
                <a:tc>
                  <a:txBody>
                    <a:bodyPr/>
                    <a:lstStyle/>
                    <a:p>
                      <a:pPr algn="ctr" fontAlgn="b"/>
                      <a:r>
                        <a:rPr lang="en-GB" sz="1050" b="0" i="0" u="none" strike="noStrike" dirty="0">
                          <a:solidFill>
                            <a:srgbClr val="0A2F60"/>
                          </a:solidFill>
                          <a:effectLst/>
                          <a:latin typeface="+mj-lt"/>
                        </a:rPr>
                        <a:t>11</a:t>
                      </a:r>
                    </a:p>
                  </a:txBody>
                  <a:tcPr marL="9525" marR="9525" marT="9525" marB="0" anchor="ctr">
                    <a:solidFill>
                      <a:srgbClr val="97C464">
                        <a:alpha val="60000"/>
                      </a:srgbClr>
                    </a:solidFill>
                  </a:tcPr>
                </a:tc>
              </a:tr>
            </a:tbl>
          </a:graphicData>
        </a:graphic>
      </p:graphicFrame>
    </p:spTree>
    <p:extLst>
      <p:ext uri="{BB962C8B-B14F-4D97-AF65-F5344CB8AC3E}">
        <p14:creationId xmlns:p14="http://schemas.microsoft.com/office/powerpoint/2010/main" val="7920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500"/>
                                        <p:tgtEl>
                                          <p:spTgt spid="1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500"/>
                                        <p:tgtEl>
                                          <p:spTgt spid="1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500"/>
                                        <p:tgtEl>
                                          <p:spTgt spid="182"/>
                                        </p:tgtEl>
                                      </p:cBhvr>
                                    </p:animEffect>
                                  </p:childTnLst>
                                </p:cTn>
                              </p:par>
                              <p:par>
                                <p:cTn id="23" presetID="10" presetClass="entr" presetSubtype="0" fill="hold" nodeType="with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fade">
                                      <p:cBhvr>
                                        <p:cTn id="25" dur="500"/>
                                        <p:tgtEl>
                                          <p:spTgt spid="183"/>
                                        </p:tgtEl>
                                      </p:cBhvr>
                                    </p:animEffect>
                                  </p:childTnLst>
                                </p:cTn>
                              </p:par>
                              <p:par>
                                <p:cTn id="26" presetID="10"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500"/>
                                        <p:tgtEl>
                                          <p:spTgt spid="184"/>
                                        </p:tgtEl>
                                      </p:cBhvr>
                                    </p:animEffect>
                                  </p:childTnLst>
                                </p:cTn>
                              </p:par>
                              <p:par>
                                <p:cTn id="29" presetID="10"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500"/>
                                        <p:tgtEl>
                                          <p:spTgt spid="185"/>
                                        </p:tgtEl>
                                      </p:cBhvr>
                                    </p:animEffect>
                                  </p:childTnLst>
                                </p:cTn>
                              </p:par>
                              <p:par>
                                <p:cTn id="32" presetID="10" presetClass="entr" presetSubtype="0" fill="hold" nodeType="with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fade">
                                      <p:cBhvr>
                                        <p:cTn id="34" dur="500"/>
                                        <p:tgtEl>
                                          <p:spTgt spid="186"/>
                                        </p:tgtEl>
                                      </p:cBhvr>
                                    </p:animEffect>
                                  </p:childTnLst>
                                </p:cTn>
                              </p:par>
                              <p:par>
                                <p:cTn id="35" presetID="10" presetClass="entr" presetSubtype="0" fill="hold" nodeType="with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fade">
                                      <p:cBhvr>
                                        <p:cTn id="37" dur="500"/>
                                        <p:tgtEl>
                                          <p:spTgt spid="187"/>
                                        </p:tgtEl>
                                      </p:cBhvr>
                                    </p:animEffect>
                                  </p:childTnLst>
                                </p:cTn>
                              </p:par>
                              <p:par>
                                <p:cTn id="38" presetID="10" presetClass="entr" presetSubtype="0" fill="hold"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fade">
                                      <p:cBhvr>
                                        <p:cTn id="40" dur="500"/>
                                        <p:tgtEl>
                                          <p:spTgt spid="188"/>
                                        </p:tgtEl>
                                      </p:cBhvr>
                                    </p:animEffect>
                                  </p:childTnLst>
                                </p:cTn>
                              </p:par>
                              <p:par>
                                <p:cTn id="41" presetID="10" presetClass="entr" presetSubtype="0"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fade">
                                      <p:cBhvr>
                                        <p:cTn id="43" dur="500"/>
                                        <p:tgtEl>
                                          <p:spTgt spid="189"/>
                                        </p:tgtEl>
                                      </p:cBhvr>
                                    </p:animEffect>
                                  </p:childTnLst>
                                </p:cTn>
                              </p:par>
                              <p:par>
                                <p:cTn id="44" presetID="10" presetClass="entr" presetSubtype="0" fill="hold" nodeType="withEffect">
                                  <p:stCondLst>
                                    <p:cond delay="0"/>
                                  </p:stCondLst>
                                  <p:childTnLst>
                                    <p:set>
                                      <p:cBhvr>
                                        <p:cTn id="45" dur="1" fill="hold">
                                          <p:stCondLst>
                                            <p:cond delay="0"/>
                                          </p:stCondLst>
                                        </p:cTn>
                                        <p:tgtEl>
                                          <p:spTgt spid="190"/>
                                        </p:tgtEl>
                                        <p:attrNameLst>
                                          <p:attrName>style.visibility</p:attrName>
                                        </p:attrNameLst>
                                      </p:cBhvr>
                                      <p:to>
                                        <p:strVal val="visible"/>
                                      </p:to>
                                    </p:set>
                                    <p:animEffect transition="in" filter="fade">
                                      <p:cBhvr>
                                        <p:cTn id="46" dur="500"/>
                                        <p:tgtEl>
                                          <p:spTgt spid="190"/>
                                        </p:tgtEl>
                                      </p:cBhvr>
                                    </p:animEffect>
                                  </p:childTnLst>
                                </p:cTn>
                              </p:par>
                              <p:par>
                                <p:cTn id="47" presetID="10" presetClass="entr" presetSubtype="0" fill="hold" nodeType="withEffect">
                                  <p:stCondLst>
                                    <p:cond delay="0"/>
                                  </p:stCondLst>
                                  <p:childTnLst>
                                    <p:set>
                                      <p:cBhvr>
                                        <p:cTn id="48" dur="1" fill="hold">
                                          <p:stCondLst>
                                            <p:cond delay="0"/>
                                          </p:stCondLst>
                                        </p:cTn>
                                        <p:tgtEl>
                                          <p:spTgt spid="191"/>
                                        </p:tgtEl>
                                        <p:attrNameLst>
                                          <p:attrName>style.visibility</p:attrName>
                                        </p:attrNameLst>
                                      </p:cBhvr>
                                      <p:to>
                                        <p:strVal val="visible"/>
                                      </p:to>
                                    </p:set>
                                    <p:animEffect transition="in" filter="fade">
                                      <p:cBhvr>
                                        <p:cTn id="49" dur="500"/>
                                        <p:tgtEl>
                                          <p:spTgt spid="191"/>
                                        </p:tgtEl>
                                      </p:cBhvr>
                                    </p:animEffect>
                                  </p:childTnLst>
                                </p:cTn>
                              </p:par>
                              <p:par>
                                <p:cTn id="50" presetID="10" presetClass="entr" presetSubtype="0" fill="hold" nodeType="withEffect">
                                  <p:stCondLst>
                                    <p:cond delay="0"/>
                                  </p:stCondLst>
                                  <p:childTnLst>
                                    <p:set>
                                      <p:cBhvr>
                                        <p:cTn id="51" dur="1" fill="hold">
                                          <p:stCondLst>
                                            <p:cond delay="0"/>
                                          </p:stCondLst>
                                        </p:cTn>
                                        <p:tgtEl>
                                          <p:spTgt spid="192"/>
                                        </p:tgtEl>
                                        <p:attrNameLst>
                                          <p:attrName>style.visibility</p:attrName>
                                        </p:attrNameLst>
                                      </p:cBhvr>
                                      <p:to>
                                        <p:strVal val="visible"/>
                                      </p:to>
                                    </p:set>
                                    <p:animEffect transition="in" filter="fade">
                                      <p:cBhvr>
                                        <p:cTn id="52" dur="500"/>
                                        <p:tgtEl>
                                          <p:spTgt spid="192"/>
                                        </p:tgtEl>
                                      </p:cBhvr>
                                    </p:animEffect>
                                  </p:childTnLst>
                                </p:cTn>
                              </p:par>
                              <p:par>
                                <p:cTn id="53" presetID="10" presetClass="entr" presetSubtype="0" fill="hold" nodeType="withEffect">
                                  <p:stCondLst>
                                    <p:cond delay="0"/>
                                  </p:stCondLst>
                                  <p:childTnLst>
                                    <p:set>
                                      <p:cBhvr>
                                        <p:cTn id="54" dur="1" fill="hold">
                                          <p:stCondLst>
                                            <p:cond delay="0"/>
                                          </p:stCondLst>
                                        </p:cTn>
                                        <p:tgtEl>
                                          <p:spTgt spid="193"/>
                                        </p:tgtEl>
                                        <p:attrNameLst>
                                          <p:attrName>style.visibility</p:attrName>
                                        </p:attrNameLst>
                                      </p:cBhvr>
                                      <p:to>
                                        <p:strVal val="visible"/>
                                      </p:to>
                                    </p:set>
                                    <p:animEffect transition="in" filter="fade">
                                      <p:cBhvr>
                                        <p:cTn id="55" dur="500"/>
                                        <p:tgtEl>
                                          <p:spTgt spid="1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4"/>
                                        </p:tgtEl>
                                        <p:attrNameLst>
                                          <p:attrName>style.visibility</p:attrName>
                                        </p:attrNameLst>
                                      </p:cBhvr>
                                      <p:to>
                                        <p:strVal val="visible"/>
                                      </p:to>
                                    </p:set>
                                    <p:animEffect transition="in" filter="fade">
                                      <p:cBhvr>
                                        <p:cTn id="58" dur="500"/>
                                        <p:tgtEl>
                                          <p:spTgt spid="1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5"/>
                                        </p:tgtEl>
                                        <p:attrNameLst>
                                          <p:attrName>style.visibility</p:attrName>
                                        </p:attrNameLst>
                                      </p:cBhvr>
                                      <p:to>
                                        <p:strVal val="visible"/>
                                      </p:to>
                                    </p:set>
                                    <p:animEffect transition="in" filter="fade">
                                      <p:cBhvr>
                                        <p:cTn id="61" dur="500"/>
                                        <p:tgtEl>
                                          <p:spTgt spid="1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fade">
                                      <p:cBhvr>
                                        <p:cTn id="64" dur="500"/>
                                        <p:tgtEl>
                                          <p:spTgt spid="1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animEffect transition="in" filter="fade">
                                      <p:cBhvr>
                                        <p:cTn id="67" dur="500"/>
                                        <p:tgtEl>
                                          <p:spTgt spid="1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8"/>
                                        </p:tgtEl>
                                        <p:attrNameLst>
                                          <p:attrName>style.visibility</p:attrName>
                                        </p:attrNameLst>
                                      </p:cBhvr>
                                      <p:to>
                                        <p:strVal val="visible"/>
                                      </p:to>
                                    </p:set>
                                    <p:animEffect transition="in" filter="fade">
                                      <p:cBhvr>
                                        <p:cTn id="70" dur="500"/>
                                        <p:tgtEl>
                                          <p:spTgt spid="1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9"/>
                                        </p:tgtEl>
                                        <p:attrNameLst>
                                          <p:attrName>style.visibility</p:attrName>
                                        </p:attrNameLst>
                                      </p:cBhvr>
                                      <p:to>
                                        <p:strVal val="visible"/>
                                      </p:to>
                                    </p:set>
                                    <p:animEffect transition="in" filter="fade">
                                      <p:cBhvr>
                                        <p:cTn id="73" dur="500"/>
                                        <p:tgtEl>
                                          <p:spTgt spid="1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0"/>
                                        </p:tgtEl>
                                        <p:attrNameLst>
                                          <p:attrName>style.visibility</p:attrName>
                                        </p:attrNameLst>
                                      </p:cBhvr>
                                      <p:to>
                                        <p:strVal val="visible"/>
                                      </p:to>
                                    </p:set>
                                    <p:animEffect transition="in" filter="fade">
                                      <p:cBhvr>
                                        <p:cTn id="76" dur="500"/>
                                        <p:tgtEl>
                                          <p:spTgt spid="2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1"/>
                                        </p:tgtEl>
                                        <p:attrNameLst>
                                          <p:attrName>style.visibility</p:attrName>
                                        </p:attrNameLst>
                                      </p:cBhvr>
                                      <p:to>
                                        <p:strVal val="visible"/>
                                      </p:to>
                                    </p:set>
                                    <p:animEffect transition="in" filter="fade">
                                      <p:cBhvr>
                                        <p:cTn id="79" dur="500"/>
                                        <p:tgtEl>
                                          <p:spTgt spid="2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2"/>
                                        </p:tgtEl>
                                        <p:attrNameLst>
                                          <p:attrName>style.visibility</p:attrName>
                                        </p:attrNameLst>
                                      </p:cBhvr>
                                      <p:to>
                                        <p:strVal val="visible"/>
                                      </p:to>
                                    </p:set>
                                    <p:animEffect transition="in" filter="fade">
                                      <p:cBhvr>
                                        <p:cTn id="82" dur="500"/>
                                        <p:tgtEl>
                                          <p:spTgt spid="2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3"/>
                                        </p:tgtEl>
                                        <p:attrNameLst>
                                          <p:attrName>style.visibility</p:attrName>
                                        </p:attrNameLst>
                                      </p:cBhvr>
                                      <p:to>
                                        <p:strVal val="visible"/>
                                      </p:to>
                                    </p:set>
                                    <p:animEffect transition="in" filter="fade">
                                      <p:cBhvr>
                                        <p:cTn id="85" dur="500"/>
                                        <p:tgtEl>
                                          <p:spTgt spid="2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4"/>
                                        </p:tgtEl>
                                        <p:attrNameLst>
                                          <p:attrName>style.visibility</p:attrName>
                                        </p:attrNameLst>
                                      </p:cBhvr>
                                      <p:to>
                                        <p:strVal val="visible"/>
                                      </p:to>
                                    </p:set>
                                    <p:animEffect transition="in" filter="fade">
                                      <p:cBhvr>
                                        <p:cTn id="88" dur="500"/>
                                        <p:tgtEl>
                                          <p:spTgt spid="2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05"/>
                                        </p:tgtEl>
                                        <p:attrNameLst>
                                          <p:attrName>style.visibility</p:attrName>
                                        </p:attrNameLst>
                                      </p:cBhvr>
                                      <p:to>
                                        <p:strVal val="visible"/>
                                      </p:to>
                                    </p:set>
                                    <p:animEffect transition="in" filter="fade">
                                      <p:cBhvr>
                                        <p:cTn id="91" dur="500"/>
                                        <p:tgtEl>
                                          <p:spTgt spid="205"/>
                                        </p:tgtEl>
                                      </p:cBhvr>
                                    </p:animEffect>
                                  </p:childTnLst>
                                </p:cTn>
                              </p:par>
                              <p:par>
                                <p:cTn id="92" presetID="10" presetClass="entr" presetSubtype="0" fill="hold"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79" grpId="0" animBg="1"/>
      <p:bldP spid="180" grpId="0"/>
      <p:bldP spid="181" grpId="0" animBg="1"/>
      <p:bldP spid="14" grpId="0"/>
      <p:bldP spid="194" grpId="0"/>
      <p:bldP spid="195" grpId="0"/>
      <p:bldP spid="196" grpId="0"/>
      <p:bldP spid="197" grpId="0"/>
      <p:bldP spid="198" grpId="0"/>
      <p:bldP spid="199" grpId="0"/>
      <p:bldP spid="200" grpId="0"/>
      <p:bldP spid="201" grpId="0"/>
      <p:bldP spid="202" grpId="0"/>
      <p:bldP spid="203" grpId="0"/>
      <p:bldP spid="204" grpId="0"/>
      <p:bldP spid="20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4455432c92a942646dcebe4b5916a5af6653"/>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6540</TotalTime>
  <Words>6747</Words>
  <Application>Microsoft Office PowerPoint</Application>
  <PresentationFormat>On-screen Show (4:3)</PresentationFormat>
  <Paragraphs>3370</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Office-thema</vt:lpstr>
      <vt:lpstr>Custom Design</vt:lpstr>
      <vt:lpstr>THE CONNECTED CAR AND YOUR DATA Vehicle connectivity consumer survey</vt:lpstr>
      <vt:lpstr>Research scope 12 countries investigated in Europe</vt:lpstr>
      <vt:lpstr>Contents</vt:lpstr>
      <vt:lpstr>Car usage habits</vt:lpstr>
      <vt:lpstr>Summary: Car usage &amp; Purchase factors</vt:lpstr>
      <vt:lpstr>European drivers unanimously use their car several times a week,  even more in Belgium, France, Italy and Poland.</vt:lpstr>
      <vt:lpstr>Almost all drivers own or lease a car. More company cars used in Czech Republic, Germany and Poland.</vt:lpstr>
      <vt:lpstr>Additionally to car, public transport is the most used in general. Belgium drivers are the lightest users whereas drivers in Czech Rep. and Poland are the heaviest. </vt:lpstr>
      <vt:lpstr>Safety, Fuel consumption and running costs are the most important factors when buying a car.</vt:lpstr>
      <vt:lpstr>You and your Car</vt:lpstr>
      <vt:lpstr>Summary: You &amp; Your Car</vt:lpstr>
      <vt:lpstr>Summary: You &amp; Your Car</vt:lpstr>
      <vt:lpstr>Summary: You &amp; Your Car</vt:lpstr>
      <vt:lpstr>A very heterogeneous level of awareness about connected cars between countries.</vt:lpstr>
      <vt:lpstr>The majority of respondents knows what connected cars are. Austrian, French , German and Italian drivers seems to be  the most educated.</vt:lpstr>
      <vt:lpstr>German, Italian and Austrian drivers confirm their good knowledge of connected cars. French drivers are the only one  who did not give as good definition as they declared to be aware of. </vt:lpstr>
      <vt:lpstr>PowerPoint Presentation</vt:lpstr>
      <vt:lpstr>A higher proportion of people interested in connected car services in Czech Republic, Poland and UK. More reluctant consumers  in Austria, Denmark, Finland and Netherlands </vt:lpstr>
      <vt:lpstr>2/3 of drivers declared to be informed, even more amongst German, Italian and Polish drivers</vt:lpstr>
      <vt:lpstr>European drivers would be more willing to buy a connected car by improving their safety, reducing fuel consumption and improving traffic flow</vt:lpstr>
      <vt:lpstr>Vehicle theft tracking, emergency assistance and navigation are the 3 most important connectivity functionalities when buying a car.</vt:lpstr>
      <vt:lpstr>Almost all drivers would be willing to share data about breakdown</vt:lpstr>
      <vt:lpstr>A high level of importance in choosing their service provider throughout the 12 countries </vt:lpstr>
      <vt:lpstr>Almost all drivers declare to have the possibility to switch off  all communication from their vehicle</vt:lpstr>
      <vt:lpstr>Sharing your vehicle data</vt:lpstr>
      <vt:lpstr>Summary: Sharing your vehicle data</vt:lpstr>
      <vt:lpstr>Summary: Sharing your vehicle data</vt:lpstr>
      <vt:lpstr>Summary: Sharing your vehicle data</vt:lpstr>
      <vt:lpstr>Summary: Sharing your vehicle data</vt:lpstr>
      <vt:lpstr>Respondents feel comfortable to share vehicle breakdown diagnostic data and fluids level, but are less confident regarding personal data</vt:lpstr>
      <vt:lpstr>Anonymous data are the easiest to share. Respondents are reluctant to share personal data, but getting some benefit from the connectivity features or incentives should increase their willingness.</vt:lpstr>
      <vt:lpstr>Respondents are really concerned about privacy when sharing data with third parties. They also fear hackers interfering with their driving.</vt:lpstr>
      <vt:lpstr>Ready to share information in case of breakdown, or for a car diagnostic, but much more reluctant to share their driving style or to synchronize their phone</vt:lpstr>
      <vt:lpstr>France, Italy, Spain and UK are globally more open to share data whatever the situation, Austria, Denmark, Finland and Germany are more reluctant.</vt:lpstr>
      <vt:lpstr>Local garage is the preferred one to share the data, when App provider is ranking last </vt:lpstr>
      <vt:lpstr>The data generated by the car belong to the car owner</vt:lpstr>
      <vt:lpstr>When buying a connected car, the majority will entirely or partly read the terms of conditions of the service before signing it</vt:lpstr>
      <vt:lpstr>Consent to access to car data should be mostly limited to a given time</vt:lpstr>
      <vt:lpstr>A strong need for a specific legal framework to protect consumer’s rights</vt:lpstr>
      <vt:lpstr>A short global preference for a European legislation, but opinion differ according to country</vt:lpstr>
      <vt:lpstr>Sample description </vt:lpstr>
      <vt:lpstr>Sample description</vt:lpstr>
      <vt:lpstr>Member of a Motoring club </vt:lpstr>
      <vt:lpstr>Sample description: yearly mileage and average time spent in the car</vt:lpstr>
      <vt:lpstr>Sample description: model and age of the car</vt:lpstr>
      <vt:lpstr>PowerPoint Presentation</vt:lpstr>
      <vt:lpstr>The majority of the respondents spend between 2 and 5 hours a day on Internet, and less than 1 hour on social network</vt:lpstr>
      <vt:lpstr>PowerPoint Presentation</vt:lpstr>
      <vt:lpstr>Sample description: living area</vt:lpstr>
      <vt:lpstr>Sample description: household</vt:lpstr>
      <vt:lpstr>Sample description: income</vt:lpstr>
      <vt:lpstr>Sample description: education</vt:lpstr>
    </vt:vector>
  </TitlesOfParts>
  <Company>tcs digital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Toplines results</dc:title>
  <dc:creator>Chrisstine Marty;Virginie Palmier</dc:creator>
  <cp:lastModifiedBy>admin</cp:lastModifiedBy>
  <cp:revision>551</cp:revision>
  <cp:lastPrinted>2015-10-21T15:07:21Z</cp:lastPrinted>
  <dcterms:created xsi:type="dcterms:W3CDTF">2013-05-31T11:13:58Z</dcterms:created>
  <dcterms:modified xsi:type="dcterms:W3CDTF">2015-10-21T15:08:27Z</dcterms:modified>
</cp:coreProperties>
</file>