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21" r:id="rId3"/>
    <p:sldId id="257" r:id="rId4"/>
    <p:sldId id="281" r:id="rId5"/>
    <p:sldId id="283" r:id="rId6"/>
    <p:sldId id="285" r:id="rId7"/>
    <p:sldId id="322" r:id="rId8"/>
    <p:sldId id="284" r:id="rId9"/>
    <p:sldId id="323" r:id="rId10"/>
    <p:sldId id="325" r:id="rId11"/>
    <p:sldId id="326" r:id="rId12"/>
    <p:sldId id="324" r:id="rId13"/>
    <p:sldId id="327" r:id="rId14"/>
    <p:sldId id="335" r:id="rId15"/>
    <p:sldId id="333" r:id="rId16"/>
    <p:sldId id="334" r:id="rId17"/>
    <p:sldId id="332" r:id="rId18"/>
    <p:sldId id="336" r:id="rId19"/>
    <p:sldId id="331" r:id="rId20"/>
    <p:sldId id="317" r:id="rId21"/>
    <p:sldId id="318" r:id="rId22"/>
    <p:sldId id="337" r:id="rId23"/>
    <p:sldId id="352" r:id="rId24"/>
    <p:sldId id="373" r:id="rId25"/>
    <p:sldId id="374" r:id="rId26"/>
    <p:sldId id="366" r:id="rId27"/>
    <p:sldId id="356" r:id="rId28"/>
    <p:sldId id="362" r:id="rId29"/>
    <p:sldId id="363" r:id="rId30"/>
    <p:sldId id="368" r:id="rId31"/>
    <p:sldId id="359" r:id="rId32"/>
    <p:sldId id="370" r:id="rId33"/>
    <p:sldId id="379" r:id="rId34"/>
    <p:sldId id="381" r:id="rId35"/>
    <p:sldId id="380" r:id="rId36"/>
    <p:sldId id="365" r:id="rId37"/>
    <p:sldId id="375" r:id="rId38"/>
    <p:sldId id="367" r:id="rId39"/>
    <p:sldId id="376" r:id="rId40"/>
    <p:sldId id="377" r:id="rId41"/>
    <p:sldId id="378" r:id="rId42"/>
    <p:sldId id="274" r:id="rId43"/>
    <p:sldId id="320" r:id="rId44"/>
    <p:sldId id="280" r:id="rId4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e Zuurendonk" initials="IZ" lastIdx="13" clrIdx="0">
    <p:extLst>
      <p:ext uri="{19B8F6BF-5375-455C-9EA6-DF929625EA0E}">
        <p15:presenceInfo xmlns:p15="http://schemas.microsoft.com/office/powerpoint/2012/main" userId="S::inge.zuurendonk@hetccv.nl::f42154f9-245a-4729-a1c0-07873e1c92c2" providerId="AD"/>
      </p:ext>
    </p:extLst>
  </p:cmAuthor>
  <p:cmAuthor id="2" name="Martine Hoofwijk" initials="MH" lastIdx="8" clrIdx="1">
    <p:extLst>
      <p:ext uri="{19B8F6BF-5375-455C-9EA6-DF929625EA0E}">
        <p15:presenceInfo xmlns:p15="http://schemas.microsoft.com/office/powerpoint/2012/main" userId="S::martine.hoofwijk@hetccv.nl::6f4337d6-891a-4a06-897e-f2b6e1cc47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DD"/>
    <a:srgbClr val="3E89C2"/>
    <a:srgbClr val="D02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279" autoAdjust="0"/>
  </p:normalViewPr>
  <p:slideViewPr>
    <p:cSldViewPr snapToGrid="0">
      <p:cViewPr varScale="1">
        <p:scale>
          <a:sx n="61" d="100"/>
          <a:sy n="61" d="100"/>
        </p:scale>
        <p:origin x="152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B8581-41B0-4991-9EA9-CB80748E263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961FF094-EC24-4F43-A58A-A167FCADD1B1}">
      <dgm:prSet phldrT="[Tekst]"/>
      <dgm:spPr/>
      <dgm:t>
        <a:bodyPr/>
        <a:lstStyle/>
        <a:p>
          <a:r>
            <a:rPr lang="nl-NL" dirty="0" err="1">
              <a:latin typeface="Trebuchet MS" panose="020B0603020202020204" pitchFamily="34" charset="0"/>
            </a:rPr>
            <a:t>Keyless</a:t>
          </a:r>
          <a:endParaRPr lang="nl-NL" dirty="0">
            <a:latin typeface="Trebuchet MS" panose="020B0603020202020204" pitchFamily="34" charset="0"/>
          </a:endParaRPr>
        </a:p>
      </dgm:t>
    </dgm:pt>
    <dgm:pt modelId="{4A15DC50-06E0-415F-B758-113F00B29352}" type="parTrans" cxnId="{31783C17-CB2E-458F-8CB8-199FEC78E432}">
      <dgm:prSet/>
      <dgm:spPr/>
      <dgm:t>
        <a:bodyPr/>
        <a:lstStyle/>
        <a:p>
          <a:endParaRPr lang="nl-NL"/>
        </a:p>
      </dgm:t>
    </dgm:pt>
    <dgm:pt modelId="{A28A6F33-0A7A-4A58-8A3E-E05F11E48CBF}" type="sibTrans" cxnId="{31783C17-CB2E-458F-8CB8-199FEC78E432}">
      <dgm:prSet/>
      <dgm:spPr/>
      <dgm:t>
        <a:bodyPr/>
        <a:lstStyle/>
        <a:p>
          <a:endParaRPr lang="nl-NL"/>
        </a:p>
      </dgm:t>
    </dgm:pt>
    <dgm:pt modelId="{D4AA2618-B1F8-4A5B-95AC-1629BA825A84}">
      <dgm:prSet phldrT="[Tekst]"/>
      <dgm:spPr/>
      <dgm:t>
        <a:bodyPr/>
        <a:lstStyle/>
        <a:p>
          <a:r>
            <a:rPr lang="nl-NL" dirty="0">
              <a:latin typeface="Trebuchet MS" panose="020B0603020202020204" pitchFamily="34" charset="0"/>
            </a:rPr>
            <a:t>Risicomodel</a:t>
          </a:r>
        </a:p>
      </dgm:t>
    </dgm:pt>
    <dgm:pt modelId="{D418A9BF-E40A-431B-94CC-318E62CB625F}" type="parTrans" cxnId="{484DC0B9-87E8-435E-B564-69123F5BFF45}">
      <dgm:prSet/>
      <dgm:spPr/>
      <dgm:t>
        <a:bodyPr/>
        <a:lstStyle/>
        <a:p>
          <a:endParaRPr lang="nl-NL"/>
        </a:p>
      </dgm:t>
    </dgm:pt>
    <dgm:pt modelId="{81BD0240-DFEE-436D-A744-04FEC3D74A35}" type="sibTrans" cxnId="{484DC0B9-87E8-435E-B564-69123F5BFF45}">
      <dgm:prSet/>
      <dgm:spPr/>
      <dgm:t>
        <a:bodyPr/>
        <a:lstStyle/>
        <a:p>
          <a:endParaRPr lang="nl-NL"/>
        </a:p>
      </dgm:t>
    </dgm:pt>
    <dgm:pt modelId="{4B4A713C-294A-46BC-B75A-29996DB75D96}">
      <dgm:prSet phldrT="[Tekst]"/>
      <dgm:spPr/>
      <dgm:t>
        <a:bodyPr/>
        <a:lstStyle/>
        <a:p>
          <a:r>
            <a:rPr lang="nl-NL" dirty="0">
              <a:latin typeface="Trebuchet MS" panose="020B0603020202020204" pitchFamily="34" charset="0"/>
            </a:rPr>
            <a:t>Eisen</a:t>
          </a:r>
        </a:p>
      </dgm:t>
    </dgm:pt>
    <dgm:pt modelId="{E6CA0BB0-763B-45EB-A34A-0C65EC5B4663}" type="parTrans" cxnId="{AD17F3E1-81D0-4042-AF8F-9A51FC1FBBFC}">
      <dgm:prSet/>
      <dgm:spPr/>
      <dgm:t>
        <a:bodyPr/>
        <a:lstStyle/>
        <a:p>
          <a:endParaRPr lang="nl-NL"/>
        </a:p>
      </dgm:t>
    </dgm:pt>
    <dgm:pt modelId="{B528342C-FE69-4514-A991-6B264D3A8018}" type="sibTrans" cxnId="{AD17F3E1-81D0-4042-AF8F-9A51FC1FBBFC}">
      <dgm:prSet/>
      <dgm:spPr/>
      <dgm:t>
        <a:bodyPr/>
        <a:lstStyle/>
        <a:p>
          <a:endParaRPr lang="nl-NL"/>
        </a:p>
      </dgm:t>
    </dgm:pt>
    <dgm:pt modelId="{E810ADB7-FC4A-477B-B540-C1619E4E1215}">
      <dgm:prSet phldrT="[Tekst]" custT="1"/>
      <dgm:spPr/>
      <dgm:t>
        <a:bodyPr/>
        <a:lstStyle/>
        <a:p>
          <a:r>
            <a:rPr lang="nl-NL" sz="1700" dirty="0">
              <a:latin typeface="Trebuchet MS" panose="020B0603020202020204" pitchFamily="34" charset="0"/>
            </a:rPr>
            <a:t>Opleiding </a:t>
          </a:r>
        </a:p>
        <a:p>
          <a:r>
            <a:rPr lang="nl-NL" sz="1700" dirty="0">
              <a:latin typeface="Trebuchet MS" panose="020B0603020202020204" pitchFamily="34" charset="0"/>
            </a:rPr>
            <a:t>en examen</a:t>
          </a:r>
        </a:p>
      </dgm:t>
    </dgm:pt>
    <dgm:pt modelId="{72C44A93-A7CD-467F-A2FC-914BD2ADFFE7}" type="parTrans" cxnId="{78B9805F-9B4C-4497-88DD-6719DF34D0EC}">
      <dgm:prSet/>
      <dgm:spPr/>
      <dgm:t>
        <a:bodyPr/>
        <a:lstStyle/>
        <a:p>
          <a:endParaRPr lang="nl-NL"/>
        </a:p>
      </dgm:t>
    </dgm:pt>
    <dgm:pt modelId="{F4E6F9FE-24B5-456F-BE71-51D2100161EC}" type="sibTrans" cxnId="{78B9805F-9B4C-4497-88DD-6719DF34D0EC}">
      <dgm:prSet/>
      <dgm:spPr/>
      <dgm:t>
        <a:bodyPr/>
        <a:lstStyle/>
        <a:p>
          <a:endParaRPr lang="nl-NL"/>
        </a:p>
      </dgm:t>
    </dgm:pt>
    <dgm:pt modelId="{07874439-0814-4FCF-B520-451FDD71D8F4}" type="pres">
      <dgm:prSet presAssocID="{D3CB8581-41B0-4991-9EA9-CB80748E2631}" presName="Name0" presStyleCnt="0">
        <dgm:presLayoutVars>
          <dgm:dir/>
          <dgm:resizeHandles val="exact"/>
        </dgm:presLayoutVars>
      </dgm:prSet>
      <dgm:spPr/>
    </dgm:pt>
    <dgm:pt modelId="{3E6A024C-02F0-435A-8FC1-750A5D550A61}" type="pres">
      <dgm:prSet presAssocID="{D3CB8581-41B0-4991-9EA9-CB80748E2631}" presName="arrow" presStyleLbl="bgShp" presStyleIdx="0" presStyleCnt="1" custLinFactNeighborX="5918" custLinFactNeighborY="769"/>
      <dgm:spPr/>
    </dgm:pt>
    <dgm:pt modelId="{919D287C-5EFC-4BF4-BDA6-B0B5439DFC9E}" type="pres">
      <dgm:prSet presAssocID="{D3CB8581-41B0-4991-9EA9-CB80748E2631}" presName="points" presStyleCnt="0"/>
      <dgm:spPr/>
    </dgm:pt>
    <dgm:pt modelId="{FA12BFC3-2E24-4BC2-AA6F-8481420120EE}" type="pres">
      <dgm:prSet presAssocID="{961FF094-EC24-4F43-A58A-A167FCADD1B1}" presName="compositeA" presStyleCnt="0"/>
      <dgm:spPr/>
    </dgm:pt>
    <dgm:pt modelId="{1EBA67B5-631A-4675-B1F4-AFD2351E4547}" type="pres">
      <dgm:prSet presAssocID="{961FF094-EC24-4F43-A58A-A167FCADD1B1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49363A5-3558-488A-877D-8455305DFC34}" type="pres">
      <dgm:prSet presAssocID="{961FF094-EC24-4F43-A58A-A167FCADD1B1}" presName="circleA" presStyleLbl="node1" presStyleIdx="0" presStyleCnt="4" custScaleX="213813" custScaleY="204786"/>
      <dgm:spPr/>
    </dgm:pt>
    <dgm:pt modelId="{B8D180CB-0C93-4696-BA7B-72A52418C4B8}" type="pres">
      <dgm:prSet presAssocID="{961FF094-EC24-4F43-A58A-A167FCADD1B1}" presName="spaceA" presStyleCnt="0"/>
      <dgm:spPr/>
    </dgm:pt>
    <dgm:pt modelId="{ED477829-81B9-451D-898A-6227544FDC55}" type="pres">
      <dgm:prSet presAssocID="{A28A6F33-0A7A-4A58-8A3E-E05F11E48CBF}" presName="space" presStyleCnt="0"/>
      <dgm:spPr/>
    </dgm:pt>
    <dgm:pt modelId="{E9AA888C-0294-4722-A6DC-8E177F2BE626}" type="pres">
      <dgm:prSet presAssocID="{D4AA2618-B1F8-4A5B-95AC-1629BA825A84}" presName="compositeB" presStyleCnt="0"/>
      <dgm:spPr/>
    </dgm:pt>
    <dgm:pt modelId="{73A3C932-E8E6-45E0-A2C2-1809DA0886FB}" type="pres">
      <dgm:prSet presAssocID="{D4AA2618-B1F8-4A5B-95AC-1629BA825A84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B237BF4-F0DC-4388-A585-14E52912CE0A}" type="pres">
      <dgm:prSet presAssocID="{D4AA2618-B1F8-4A5B-95AC-1629BA825A84}" presName="circleB" presStyleLbl="node1" presStyleIdx="1" presStyleCnt="4" custScaleX="209802" custScaleY="202499"/>
      <dgm:spPr/>
    </dgm:pt>
    <dgm:pt modelId="{37E90FA3-376A-4D41-8179-6D92A5DE3CE4}" type="pres">
      <dgm:prSet presAssocID="{D4AA2618-B1F8-4A5B-95AC-1629BA825A84}" presName="spaceB" presStyleCnt="0"/>
      <dgm:spPr/>
    </dgm:pt>
    <dgm:pt modelId="{7643760F-F546-496F-B8D0-CAB7360A480F}" type="pres">
      <dgm:prSet presAssocID="{81BD0240-DFEE-436D-A744-04FEC3D74A35}" presName="space" presStyleCnt="0"/>
      <dgm:spPr/>
    </dgm:pt>
    <dgm:pt modelId="{509204FB-D393-457F-88AD-7627E5CF2A70}" type="pres">
      <dgm:prSet presAssocID="{4B4A713C-294A-46BC-B75A-29996DB75D96}" presName="compositeA" presStyleCnt="0"/>
      <dgm:spPr/>
    </dgm:pt>
    <dgm:pt modelId="{A6F3EE93-BFF0-4DDF-8963-F64FB3F2A251}" type="pres">
      <dgm:prSet presAssocID="{4B4A713C-294A-46BC-B75A-29996DB75D96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9305A17-B740-4C3B-8EC1-2049793710AA}" type="pres">
      <dgm:prSet presAssocID="{4B4A713C-294A-46BC-B75A-29996DB75D96}" presName="circleA" presStyleLbl="node1" presStyleIdx="2" presStyleCnt="4" custScaleX="212824" custScaleY="202500"/>
      <dgm:spPr/>
    </dgm:pt>
    <dgm:pt modelId="{54CFDF49-41A3-4754-B85F-8CB3A3567E6F}" type="pres">
      <dgm:prSet presAssocID="{4B4A713C-294A-46BC-B75A-29996DB75D96}" presName="spaceA" presStyleCnt="0"/>
      <dgm:spPr/>
    </dgm:pt>
    <dgm:pt modelId="{81F2D835-B1CB-4510-9054-074413AA8C51}" type="pres">
      <dgm:prSet presAssocID="{B528342C-FE69-4514-A991-6B264D3A8018}" presName="space" presStyleCnt="0"/>
      <dgm:spPr/>
    </dgm:pt>
    <dgm:pt modelId="{41872289-9447-4684-9340-270B8E40E265}" type="pres">
      <dgm:prSet presAssocID="{E810ADB7-FC4A-477B-B540-C1619E4E1215}" presName="compositeB" presStyleCnt="0"/>
      <dgm:spPr/>
    </dgm:pt>
    <dgm:pt modelId="{86C99014-5E50-4747-AD1A-2681E6765F64}" type="pres">
      <dgm:prSet presAssocID="{E810ADB7-FC4A-477B-B540-C1619E4E1215}" presName="textB" presStyleLbl="revTx" presStyleIdx="3" presStyleCnt="4" custScaleX="90355" custScaleY="98531" custLinFactNeighborX="-277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7DA85D9-7609-4866-9EEC-1BCBBE0068B8}" type="pres">
      <dgm:prSet presAssocID="{E810ADB7-FC4A-477B-B540-C1619E4E1215}" presName="circleB" presStyleLbl="node1" presStyleIdx="3" presStyleCnt="4" custScaleX="206865" custScaleY="203906"/>
      <dgm:spPr/>
    </dgm:pt>
    <dgm:pt modelId="{278305FC-8DD2-45C2-9668-0907F781B4B2}" type="pres">
      <dgm:prSet presAssocID="{E810ADB7-FC4A-477B-B540-C1619E4E1215}" presName="spaceB" presStyleCnt="0"/>
      <dgm:spPr/>
    </dgm:pt>
  </dgm:ptLst>
  <dgm:cxnLst>
    <dgm:cxn modelId="{484DC0B9-87E8-435E-B564-69123F5BFF45}" srcId="{D3CB8581-41B0-4991-9EA9-CB80748E2631}" destId="{D4AA2618-B1F8-4A5B-95AC-1629BA825A84}" srcOrd="1" destOrd="0" parTransId="{D418A9BF-E40A-431B-94CC-318E62CB625F}" sibTransId="{81BD0240-DFEE-436D-A744-04FEC3D74A35}"/>
    <dgm:cxn modelId="{78B9805F-9B4C-4497-88DD-6719DF34D0EC}" srcId="{D3CB8581-41B0-4991-9EA9-CB80748E2631}" destId="{E810ADB7-FC4A-477B-B540-C1619E4E1215}" srcOrd="3" destOrd="0" parTransId="{72C44A93-A7CD-467F-A2FC-914BD2ADFFE7}" sibTransId="{F4E6F9FE-24B5-456F-BE71-51D2100161EC}"/>
    <dgm:cxn modelId="{ED6D7C51-4D1D-430F-A556-49CD6A2B3E3D}" type="presOf" srcId="{D4AA2618-B1F8-4A5B-95AC-1629BA825A84}" destId="{73A3C932-E8E6-45E0-A2C2-1809DA0886FB}" srcOrd="0" destOrd="0" presId="urn:microsoft.com/office/officeart/2005/8/layout/hProcess11"/>
    <dgm:cxn modelId="{4BE2FD2B-7DF2-4A9F-9DA1-5CE4E5D4FA76}" type="presOf" srcId="{E810ADB7-FC4A-477B-B540-C1619E4E1215}" destId="{86C99014-5E50-4747-AD1A-2681E6765F64}" srcOrd="0" destOrd="0" presId="urn:microsoft.com/office/officeart/2005/8/layout/hProcess11"/>
    <dgm:cxn modelId="{0E1508C9-C906-4DE0-A9FB-FD20248A06E8}" type="presOf" srcId="{961FF094-EC24-4F43-A58A-A167FCADD1B1}" destId="{1EBA67B5-631A-4675-B1F4-AFD2351E4547}" srcOrd="0" destOrd="0" presId="urn:microsoft.com/office/officeart/2005/8/layout/hProcess11"/>
    <dgm:cxn modelId="{31783C17-CB2E-458F-8CB8-199FEC78E432}" srcId="{D3CB8581-41B0-4991-9EA9-CB80748E2631}" destId="{961FF094-EC24-4F43-A58A-A167FCADD1B1}" srcOrd="0" destOrd="0" parTransId="{4A15DC50-06E0-415F-B758-113F00B29352}" sibTransId="{A28A6F33-0A7A-4A58-8A3E-E05F11E48CBF}"/>
    <dgm:cxn modelId="{1D89E2AB-15F5-438B-B649-0E2AD1E70B8C}" type="presOf" srcId="{D3CB8581-41B0-4991-9EA9-CB80748E2631}" destId="{07874439-0814-4FCF-B520-451FDD71D8F4}" srcOrd="0" destOrd="0" presId="urn:microsoft.com/office/officeart/2005/8/layout/hProcess11"/>
    <dgm:cxn modelId="{FDF58DF3-2987-4E2D-9CD5-BB0826EDC11A}" type="presOf" srcId="{4B4A713C-294A-46BC-B75A-29996DB75D96}" destId="{A6F3EE93-BFF0-4DDF-8963-F64FB3F2A251}" srcOrd="0" destOrd="0" presId="urn:microsoft.com/office/officeart/2005/8/layout/hProcess11"/>
    <dgm:cxn modelId="{AD17F3E1-81D0-4042-AF8F-9A51FC1FBBFC}" srcId="{D3CB8581-41B0-4991-9EA9-CB80748E2631}" destId="{4B4A713C-294A-46BC-B75A-29996DB75D96}" srcOrd="2" destOrd="0" parTransId="{E6CA0BB0-763B-45EB-A34A-0C65EC5B4663}" sibTransId="{B528342C-FE69-4514-A991-6B264D3A8018}"/>
    <dgm:cxn modelId="{B649BCD1-3B53-427E-A264-659A4DA33D67}" type="presParOf" srcId="{07874439-0814-4FCF-B520-451FDD71D8F4}" destId="{3E6A024C-02F0-435A-8FC1-750A5D550A61}" srcOrd="0" destOrd="0" presId="urn:microsoft.com/office/officeart/2005/8/layout/hProcess11"/>
    <dgm:cxn modelId="{79BB7206-F102-40E5-93A1-575EC93E996F}" type="presParOf" srcId="{07874439-0814-4FCF-B520-451FDD71D8F4}" destId="{919D287C-5EFC-4BF4-BDA6-B0B5439DFC9E}" srcOrd="1" destOrd="0" presId="urn:microsoft.com/office/officeart/2005/8/layout/hProcess11"/>
    <dgm:cxn modelId="{BD084244-8CAA-4694-8F9A-667669646700}" type="presParOf" srcId="{919D287C-5EFC-4BF4-BDA6-B0B5439DFC9E}" destId="{FA12BFC3-2E24-4BC2-AA6F-8481420120EE}" srcOrd="0" destOrd="0" presId="urn:microsoft.com/office/officeart/2005/8/layout/hProcess11"/>
    <dgm:cxn modelId="{B8B7177F-EC63-4CE6-B38E-48A9CDEF4F01}" type="presParOf" srcId="{FA12BFC3-2E24-4BC2-AA6F-8481420120EE}" destId="{1EBA67B5-631A-4675-B1F4-AFD2351E4547}" srcOrd="0" destOrd="0" presId="urn:microsoft.com/office/officeart/2005/8/layout/hProcess11"/>
    <dgm:cxn modelId="{935C3B33-D308-4261-9E05-809786240A3E}" type="presParOf" srcId="{FA12BFC3-2E24-4BC2-AA6F-8481420120EE}" destId="{C49363A5-3558-488A-877D-8455305DFC34}" srcOrd="1" destOrd="0" presId="urn:microsoft.com/office/officeart/2005/8/layout/hProcess11"/>
    <dgm:cxn modelId="{B81A5C3F-1599-4961-BA76-36C520F9C103}" type="presParOf" srcId="{FA12BFC3-2E24-4BC2-AA6F-8481420120EE}" destId="{B8D180CB-0C93-4696-BA7B-72A52418C4B8}" srcOrd="2" destOrd="0" presId="urn:microsoft.com/office/officeart/2005/8/layout/hProcess11"/>
    <dgm:cxn modelId="{8A2AE5E6-D16C-4389-98D0-D39CB5D52BF7}" type="presParOf" srcId="{919D287C-5EFC-4BF4-BDA6-B0B5439DFC9E}" destId="{ED477829-81B9-451D-898A-6227544FDC55}" srcOrd="1" destOrd="0" presId="urn:microsoft.com/office/officeart/2005/8/layout/hProcess11"/>
    <dgm:cxn modelId="{BF8D266E-D78A-4B38-9B1C-A2F65E6577D9}" type="presParOf" srcId="{919D287C-5EFC-4BF4-BDA6-B0B5439DFC9E}" destId="{E9AA888C-0294-4722-A6DC-8E177F2BE626}" srcOrd="2" destOrd="0" presId="urn:microsoft.com/office/officeart/2005/8/layout/hProcess11"/>
    <dgm:cxn modelId="{9C56C7C5-AA42-4605-8A22-7EA1F2402A47}" type="presParOf" srcId="{E9AA888C-0294-4722-A6DC-8E177F2BE626}" destId="{73A3C932-E8E6-45E0-A2C2-1809DA0886FB}" srcOrd="0" destOrd="0" presId="urn:microsoft.com/office/officeart/2005/8/layout/hProcess11"/>
    <dgm:cxn modelId="{B59DE372-A86A-4FEA-85E4-3CA62ECEF941}" type="presParOf" srcId="{E9AA888C-0294-4722-A6DC-8E177F2BE626}" destId="{EB237BF4-F0DC-4388-A585-14E52912CE0A}" srcOrd="1" destOrd="0" presId="urn:microsoft.com/office/officeart/2005/8/layout/hProcess11"/>
    <dgm:cxn modelId="{6751C208-8175-4497-A507-28882A4C3154}" type="presParOf" srcId="{E9AA888C-0294-4722-A6DC-8E177F2BE626}" destId="{37E90FA3-376A-4D41-8179-6D92A5DE3CE4}" srcOrd="2" destOrd="0" presId="urn:microsoft.com/office/officeart/2005/8/layout/hProcess11"/>
    <dgm:cxn modelId="{C04D2A00-F2F2-47B4-9164-1C786FA874BC}" type="presParOf" srcId="{919D287C-5EFC-4BF4-BDA6-B0B5439DFC9E}" destId="{7643760F-F546-496F-B8D0-CAB7360A480F}" srcOrd="3" destOrd="0" presId="urn:microsoft.com/office/officeart/2005/8/layout/hProcess11"/>
    <dgm:cxn modelId="{4A4346CA-68BC-4816-8690-3CD299757D0A}" type="presParOf" srcId="{919D287C-5EFC-4BF4-BDA6-B0B5439DFC9E}" destId="{509204FB-D393-457F-88AD-7627E5CF2A70}" srcOrd="4" destOrd="0" presId="urn:microsoft.com/office/officeart/2005/8/layout/hProcess11"/>
    <dgm:cxn modelId="{268CA657-B131-43E9-A83F-2977160F9C3A}" type="presParOf" srcId="{509204FB-D393-457F-88AD-7627E5CF2A70}" destId="{A6F3EE93-BFF0-4DDF-8963-F64FB3F2A251}" srcOrd="0" destOrd="0" presId="urn:microsoft.com/office/officeart/2005/8/layout/hProcess11"/>
    <dgm:cxn modelId="{341490C1-3683-4B68-82F8-D0CF49458601}" type="presParOf" srcId="{509204FB-D393-457F-88AD-7627E5CF2A70}" destId="{39305A17-B740-4C3B-8EC1-2049793710AA}" srcOrd="1" destOrd="0" presId="urn:microsoft.com/office/officeart/2005/8/layout/hProcess11"/>
    <dgm:cxn modelId="{0551C22A-F634-4339-878B-A1FFE8723636}" type="presParOf" srcId="{509204FB-D393-457F-88AD-7627E5CF2A70}" destId="{54CFDF49-41A3-4754-B85F-8CB3A3567E6F}" srcOrd="2" destOrd="0" presId="urn:microsoft.com/office/officeart/2005/8/layout/hProcess11"/>
    <dgm:cxn modelId="{4CAB4152-94DB-4C90-AC0C-B467F14341D9}" type="presParOf" srcId="{919D287C-5EFC-4BF4-BDA6-B0B5439DFC9E}" destId="{81F2D835-B1CB-4510-9054-074413AA8C51}" srcOrd="5" destOrd="0" presId="urn:microsoft.com/office/officeart/2005/8/layout/hProcess11"/>
    <dgm:cxn modelId="{1E1D2343-E4C7-4BB7-883F-0B5634331675}" type="presParOf" srcId="{919D287C-5EFC-4BF4-BDA6-B0B5439DFC9E}" destId="{41872289-9447-4684-9340-270B8E40E265}" srcOrd="6" destOrd="0" presId="urn:microsoft.com/office/officeart/2005/8/layout/hProcess11"/>
    <dgm:cxn modelId="{32494658-B646-4D5E-B0E3-31BFCC03EF7A}" type="presParOf" srcId="{41872289-9447-4684-9340-270B8E40E265}" destId="{86C99014-5E50-4747-AD1A-2681E6765F64}" srcOrd="0" destOrd="0" presId="urn:microsoft.com/office/officeart/2005/8/layout/hProcess11"/>
    <dgm:cxn modelId="{4429603A-DC4A-4BD3-B67A-EFFDAADA5800}" type="presParOf" srcId="{41872289-9447-4684-9340-270B8E40E265}" destId="{77DA85D9-7609-4866-9EEC-1BCBBE0068B8}" srcOrd="1" destOrd="0" presId="urn:microsoft.com/office/officeart/2005/8/layout/hProcess11"/>
    <dgm:cxn modelId="{FEB010AC-EAB8-453C-9881-08538E00CC62}" type="presParOf" srcId="{41872289-9447-4684-9340-270B8E40E265}" destId="{278305FC-8DD2-45C2-9668-0907F781B4B2}" srcOrd="2" destOrd="0" presId="urn:microsoft.com/office/officeart/2005/8/layout/hProcess1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A024C-02F0-435A-8FC1-750A5D550A61}">
      <dsp:nvSpPr>
        <dsp:cNvPr id="0" name=""/>
        <dsp:cNvSpPr/>
      </dsp:nvSpPr>
      <dsp:spPr>
        <a:xfrm>
          <a:off x="0" y="1642267"/>
          <a:ext cx="8128000" cy="216746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A67B5-631A-4675-B1F4-AFD2351E4547}">
      <dsp:nvSpPr>
        <dsp:cNvPr id="0" name=""/>
        <dsp:cNvSpPr/>
      </dsp:nvSpPr>
      <dsp:spPr>
        <a:xfrm>
          <a:off x="3661" y="0"/>
          <a:ext cx="1760934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err="1">
              <a:latin typeface="Trebuchet MS" panose="020B0603020202020204" pitchFamily="34" charset="0"/>
            </a:rPr>
            <a:t>Keyless</a:t>
          </a:r>
          <a:endParaRPr lang="nl-NL" sz="2100" kern="1200" dirty="0">
            <a:latin typeface="Trebuchet MS" panose="020B0603020202020204" pitchFamily="34" charset="0"/>
          </a:endParaRPr>
        </a:p>
      </dsp:txBody>
      <dsp:txXfrm>
        <a:off x="3661" y="0"/>
        <a:ext cx="1760934" cy="2167466"/>
      </dsp:txXfrm>
    </dsp:sp>
    <dsp:sp modelId="{C49363A5-3558-488A-877D-8455305DFC34}">
      <dsp:nvSpPr>
        <dsp:cNvPr id="0" name=""/>
        <dsp:cNvSpPr/>
      </dsp:nvSpPr>
      <dsp:spPr>
        <a:xfrm>
          <a:off x="304837" y="2154499"/>
          <a:ext cx="1158581" cy="11096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3C932-E8E6-45E0-A2C2-1809DA0886FB}">
      <dsp:nvSpPr>
        <dsp:cNvPr id="0" name=""/>
        <dsp:cNvSpPr/>
      </dsp:nvSpPr>
      <dsp:spPr>
        <a:xfrm>
          <a:off x="1852642" y="3251200"/>
          <a:ext cx="1760934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>
              <a:latin typeface="Trebuchet MS" panose="020B0603020202020204" pitchFamily="34" charset="0"/>
            </a:rPr>
            <a:t>Risicomodel</a:t>
          </a:r>
        </a:p>
      </dsp:txBody>
      <dsp:txXfrm>
        <a:off x="1852642" y="3251200"/>
        <a:ext cx="1760934" cy="2167466"/>
      </dsp:txXfrm>
    </dsp:sp>
    <dsp:sp modelId="{EB237BF4-F0DC-4388-A585-14E52912CE0A}">
      <dsp:nvSpPr>
        <dsp:cNvPr id="0" name=""/>
        <dsp:cNvSpPr/>
      </dsp:nvSpPr>
      <dsp:spPr>
        <a:xfrm>
          <a:off x="2164685" y="2160696"/>
          <a:ext cx="1136847" cy="10972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3EE93-BFF0-4DDF-8963-F64FB3F2A251}">
      <dsp:nvSpPr>
        <dsp:cNvPr id="0" name=""/>
        <dsp:cNvSpPr/>
      </dsp:nvSpPr>
      <dsp:spPr>
        <a:xfrm>
          <a:off x="3701623" y="0"/>
          <a:ext cx="1760934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>
              <a:latin typeface="Trebuchet MS" panose="020B0603020202020204" pitchFamily="34" charset="0"/>
            </a:rPr>
            <a:t>Eisen</a:t>
          </a:r>
        </a:p>
      </dsp:txBody>
      <dsp:txXfrm>
        <a:off x="3701623" y="0"/>
        <a:ext cx="1760934" cy="2167466"/>
      </dsp:txXfrm>
    </dsp:sp>
    <dsp:sp modelId="{39305A17-B740-4C3B-8EC1-2049793710AA}">
      <dsp:nvSpPr>
        <dsp:cNvPr id="0" name=""/>
        <dsp:cNvSpPr/>
      </dsp:nvSpPr>
      <dsp:spPr>
        <a:xfrm>
          <a:off x="4005479" y="2160693"/>
          <a:ext cx="1153222" cy="1097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99014-5E50-4747-AD1A-2681E6765F64}">
      <dsp:nvSpPr>
        <dsp:cNvPr id="0" name=""/>
        <dsp:cNvSpPr/>
      </dsp:nvSpPr>
      <dsp:spPr>
        <a:xfrm>
          <a:off x="5586730" y="3275080"/>
          <a:ext cx="1591092" cy="2135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>
              <a:latin typeface="Trebuchet MS" panose="020B0603020202020204" pitchFamily="34" charset="0"/>
            </a:rPr>
            <a:t>Opleiding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>
              <a:latin typeface="Trebuchet MS" panose="020B0603020202020204" pitchFamily="34" charset="0"/>
            </a:rPr>
            <a:t>en examen</a:t>
          </a:r>
        </a:p>
      </dsp:txBody>
      <dsp:txXfrm>
        <a:off x="5586730" y="3275080"/>
        <a:ext cx="1591092" cy="2135626"/>
      </dsp:txXfrm>
    </dsp:sp>
    <dsp:sp modelId="{77DA85D9-7609-4866-9EEC-1BCBBE0068B8}">
      <dsp:nvSpPr>
        <dsp:cNvPr id="0" name=""/>
        <dsp:cNvSpPr/>
      </dsp:nvSpPr>
      <dsp:spPr>
        <a:xfrm>
          <a:off x="5870605" y="2164844"/>
          <a:ext cx="1120932" cy="11048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2158A-B21A-473B-ACF3-A1FE9A822A14}" type="datetimeFigureOut">
              <a:rPr lang="nl-NL" smtClean="0"/>
              <a:t>13-5-2019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06CF7-146C-4C32-816A-604D1FE9A1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23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06CF7-146C-4C32-816A-604D1FE9A1B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642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06CF7-146C-4C32-816A-604D1FE9A1B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9735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06CF7-146C-4C32-816A-604D1FE9A1B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324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06CF7-146C-4C32-816A-604D1FE9A1B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105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 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06CF7-146C-4C32-816A-604D1FE9A1B3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3500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06CF7-146C-4C32-816A-604D1FE9A1B3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8699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06CF7-146C-4C32-816A-604D1FE9A1B3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5679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06CF7-146C-4C32-816A-604D1FE9A1B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9987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06CF7-146C-4C32-816A-604D1FE9A1B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9668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06CF7-146C-4C32-816A-604D1FE9A1B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6505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06CF7-146C-4C32-816A-604D1FE9A1B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6404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 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06CF7-146C-4C32-816A-604D1FE9A1B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8176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06CF7-146C-4C32-816A-604D1FE9A1B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0443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06CF7-146C-4C32-816A-604D1FE9A1B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747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06CF7-146C-4C32-816A-604D1FE9A1B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3195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schermafbeelding&#10;&#10;Beschrijving is gegenereerd met hoge betrouwbaarhei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" t="37762" r="6978" b="55403"/>
          <a:stretch/>
        </p:blipFill>
        <p:spPr>
          <a:xfrm flipV="1">
            <a:off x="0" y="4135227"/>
            <a:ext cx="12192000" cy="2722772"/>
          </a:xfrm>
          <a:prstGeom prst="rect">
            <a:avLst/>
          </a:prstGeom>
        </p:spPr>
      </p:pic>
      <p:pic>
        <p:nvPicPr>
          <p:cNvPr id="7" name="Afbeelding 6" descr="Afbeelding met persoon, gebouw, lucht, buiten&#10;&#10;Beschrijving is gegenereerd met zeer hoge betrouwbaarheid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t="18111" b="51421"/>
          <a:stretch/>
        </p:blipFill>
        <p:spPr>
          <a:xfrm>
            <a:off x="0" y="1254869"/>
            <a:ext cx="9654540" cy="2880360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9654540" y="1254869"/>
            <a:ext cx="2553584" cy="2880360"/>
          </a:xfrm>
          <a:prstGeom prst="rect">
            <a:avLst/>
          </a:prstGeom>
          <a:solidFill>
            <a:srgbClr val="D02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D0201E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" t="3333" r="74611" b="54817"/>
          <a:stretch/>
        </p:blipFill>
        <p:spPr>
          <a:xfrm>
            <a:off x="868679" y="180264"/>
            <a:ext cx="3240267" cy="3698316"/>
          </a:xfrm>
          <a:prstGeom prst="rect">
            <a:avLst/>
          </a:prstGeom>
        </p:spPr>
      </p:pic>
      <p:sp>
        <p:nvSpPr>
          <p:cNvPr id="12" name="Tijdelijke aanduiding vo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9750053" y="1304507"/>
            <a:ext cx="2360427" cy="288131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00</a:t>
            </a:r>
          </a:p>
          <a:p>
            <a:pPr lvl="0"/>
            <a:r>
              <a:rPr lang="nl-NL" dirty="0"/>
              <a:t>00</a:t>
            </a:r>
          </a:p>
          <a:p>
            <a:pPr lvl="0"/>
            <a:r>
              <a:rPr lang="nl-NL" dirty="0"/>
              <a:t>17</a:t>
            </a:r>
          </a:p>
        </p:txBody>
      </p:sp>
      <p:sp>
        <p:nvSpPr>
          <p:cNvPr id="13" name="Tijdelijke aanduiding voor tekst 2"/>
          <p:cNvSpPr>
            <a:spLocks noGrp="1"/>
          </p:cNvSpPr>
          <p:nvPr>
            <p:ph type="body" idx="14"/>
          </p:nvPr>
        </p:nvSpPr>
        <p:spPr>
          <a:xfrm>
            <a:off x="1052627" y="5249993"/>
            <a:ext cx="10273562" cy="84887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5" hasCustomPrompt="1"/>
          </p:nvPr>
        </p:nvSpPr>
        <p:spPr>
          <a:xfrm>
            <a:off x="1052627" y="4453177"/>
            <a:ext cx="10273562" cy="84887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090D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9166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90DD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A420-2FFE-450D-B1FB-6E062257FA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12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90DD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A420-2FFE-450D-B1FB-6E062257FA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3180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87581"/>
            <a:ext cx="9379200" cy="5470419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9387251" y="2385600"/>
            <a:ext cx="2803200" cy="447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384000" cy="23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Slogan"/>
          <p:cNvSpPr txBox="1"/>
          <p:nvPr userDrawn="1"/>
        </p:nvSpPr>
        <p:spPr>
          <a:xfrm>
            <a:off x="10026873" y="4631528"/>
            <a:ext cx="1836137" cy="1452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29"/>
              </a:lnSpc>
            </a:pPr>
            <a:r>
              <a:rPr lang="nl-NL" sz="2667" b="1" noProof="1">
                <a:solidFill>
                  <a:schemeClr val="bg1"/>
                </a:solidFill>
              </a:rPr>
              <a:t>Trust</a:t>
            </a:r>
          </a:p>
          <a:p>
            <a:pPr>
              <a:lnSpc>
                <a:spcPts val="3629"/>
              </a:lnSpc>
            </a:pPr>
            <a:r>
              <a:rPr lang="nl-NL" sz="2667" b="1" noProof="1">
                <a:solidFill>
                  <a:schemeClr val="bg1"/>
                </a:solidFill>
              </a:rPr>
              <a:t>Quality</a:t>
            </a:r>
          </a:p>
          <a:p>
            <a:pPr>
              <a:lnSpc>
                <a:spcPts val="3629"/>
              </a:lnSpc>
            </a:pPr>
            <a:r>
              <a:rPr lang="nl-NL" sz="2667" b="1" noProof="1">
                <a:solidFill>
                  <a:schemeClr val="bg1"/>
                </a:solidFill>
              </a:rPr>
              <a:t>Progress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2376000"/>
            <a:ext cx="805935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5527" y="990296"/>
            <a:ext cx="3381541" cy="2770045"/>
          </a:xfrm>
          <a:prstGeom prst="rect">
            <a:avLst/>
          </a:prstGeom>
        </p:spPr>
      </p:pic>
      <p:sp>
        <p:nvSpPr>
          <p:cNvPr id="14" name="Isosceles Triangle 13"/>
          <p:cNvSpPr/>
          <p:nvPr userDrawn="1"/>
        </p:nvSpPr>
        <p:spPr>
          <a:xfrm rot="5400000">
            <a:off x="9312173" y="4814555"/>
            <a:ext cx="288000" cy="144000"/>
          </a:xfrm>
          <a:prstGeom prst="triangle">
            <a:avLst>
              <a:gd name="adj" fmla="val 564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Footer Placeholder 5"/>
          <p:cNvSpPr txBox="1">
            <a:spLocks/>
          </p:cNvSpPr>
          <p:nvPr userDrawn="1"/>
        </p:nvSpPr>
        <p:spPr>
          <a:xfrm>
            <a:off x="431067" y="7049880"/>
            <a:ext cx="240000" cy="2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l" defTabSz="685733" rtl="0" eaLnBrk="1" latinLnBrk="0" hangingPunct="1">
              <a:defRPr sz="1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67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33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00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67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33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00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67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34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1"/>
              <a:t>[presentation title] via &gt;Insert &gt;Header &amp; Footer</a:t>
            </a:r>
          </a:p>
        </p:txBody>
      </p:sp>
      <p:sp>
        <p:nvSpPr>
          <p:cNvPr id="17" name="Slide Number Placeholder 7"/>
          <p:cNvSpPr txBox="1">
            <a:spLocks/>
          </p:cNvSpPr>
          <p:nvPr userDrawn="1"/>
        </p:nvSpPr>
        <p:spPr>
          <a:xfrm>
            <a:off x="0" y="7049880"/>
            <a:ext cx="240000" cy="2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l" defTabSz="685733" rtl="0" eaLnBrk="1" latinLnBrk="0" hangingPunct="1">
              <a:defRPr sz="100" b="1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67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33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00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67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33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00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67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34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304153-AB0A-48EF-9773-766B89829996}" type="slidenum">
              <a:rPr lang="en-US" sz="133" noProof="1" smtClean="0"/>
              <a:pPr/>
              <a:t>‹nr.›</a:t>
            </a:fld>
            <a:endParaRPr lang="en-US" sz="133" noProof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8000" y="422400"/>
            <a:ext cx="8275083" cy="1176000"/>
          </a:xfrm>
        </p:spPr>
        <p:txBody>
          <a:bodyPr anchor="b"/>
          <a:lstStyle>
            <a:lvl1pPr algn="l">
              <a:lnSpc>
                <a:spcPts val="4717"/>
              </a:lnSpc>
              <a:defRPr sz="4533"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8000" y="1766400"/>
            <a:ext cx="7176000" cy="436800"/>
          </a:xfrm>
        </p:spPr>
        <p:txBody>
          <a:bodyPr/>
          <a:lstStyle>
            <a:lvl1pPr marL="0" indent="0" algn="l">
              <a:lnSpc>
                <a:spcPts val="1600"/>
              </a:lnSpc>
              <a:spcAft>
                <a:spcPts val="0"/>
              </a:spcAft>
              <a:buNone/>
              <a:defRPr sz="145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20" name="Brand name placeholder"/>
          <p:cNvSpPr>
            <a:spLocks noGrp="1"/>
          </p:cNvSpPr>
          <p:nvPr>
            <p:ph type="dt" sz="half" idx="14"/>
          </p:nvPr>
        </p:nvSpPr>
        <p:spPr>
          <a:xfrm>
            <a:off x="10104000" y="3513600"/>
            <a:ext cx="1939200" cy="552000"/>
          </a:xfrm>
        </p:spPr>
        <p:txBody>
          <a:bodyPr/>
          <a:lstStyle>
            <a:lvl1pPr algn="just">
              <a:defRPr sz="1453">
                <a:solidFill>
                  <a:schemeClr val="bg1"/>
                </a:solidFill>
              </a:defRPr>
            </a:lvl1pPr>
          </a:lstStyle>
          <a:p>
            <a:r>
              <a:rPr lang="nl-NL" noProof="1"/>
              <a:t>Kiwa SCM</a:t>
            </a:r>
            <a:endParaRPr lang="en-US" noProof="1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9381497" y="3213784"/>
            <a:ext cx="9600" cy="36600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Explanation footer"/>
          <p:cNvSpPr txBox="1"/>
          <p:nvPr userDrawn="1"/>
        </p:nvSpPr>
        <p:spPr>
          <a:xfrm>
            <a:off x="-3823342" y="1"/>
            <a:ext cx="3668937" cy="3488776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2133" b="1" i="0" u="none" baseline="0" noProof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BRANDNAME &amp; FOOTER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nl-NL" sz="1867" b="0" i="0" u="none" baseline="0" noProof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867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footer, [presentation title] and [brand name] must be edited via tab </a:t>
            </a:r>
            <a:r>
              <a:rPr lang="nl-NL" sz="1867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nl-NL" sz="1867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1867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&amp; Footer</a:t>
            </a:r>
            <a:r>
              <a:rPr lang="nl-NL" sz="1867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59226" indent="-259226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867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 name can be found at </a:t>
            </a:r>
            <a:r>
              <a:rPr lang="nl-NL" sz="1867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time</a:t>
            </a:r>
            <a:r>
              <a:rPr lang="nl-NL" sz="1867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1867" b="1" i="0" u="none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9226" indent="-259226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867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can be found at </a:t>
            </a:r>
            <a:r>
              <a:rPr lang="nl-NL" sz="1867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Footer</a:t>
            </a:r>
            <a:r>
              <a:rPr lang="nl-NL" sz="1867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1867" b="1" i="0" u="none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9226" indent="-259226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867" b="1" i="0" u="none" baseline="0" noProof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nl-NL" sz="1867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ALWAYS click </a:t>
            </a:r>
            <a:r>
              <a:rPr lang="nl-NL" sz="1867" b="1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</a:t>
            </a:r>
            <a:r>
              <a:rPr lang="nl-NL" sz="1867" b="0" i="0" u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all slides will be updated with the new information.</a:t>
            </a:r>
            <a:endParaRPr lang="nl-NL" sz="1867" b="1" i="0" u="none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760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0" name="Content placeholder"/>
          <p:cNvSpPr>
            <a:spLocks noGrp="1"/>
          </p:cNvSpPr>
          <p:nvPr>
            <p:ph sz="quarter" idx="13"/>
          </p:nvPr>
        </p:nvSpPr>
        <p:spPr>
          <a:xfrm>
            <a:off x="408559" y="1626396"/>
            <a:ext cx="11376000" cy="4350119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12" name="Presentation title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1"/>
              <a:t>VKG Experience 2017</a:t>
            </a:r>
          </a:p>
        </p:txBody>
      </p:sp>
      <p:sp>
        <p:nvSpPr>
          <p:cNvPr id="11" name="Brand nam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nl-NL" noProof="1"/>
              <a:t>Kiwa SCM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02411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90DD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A420-2FFE-450D-B1FB-6E062257FAA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936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37555" y="1281100"/>
            <a:ext cx="2554445" cy="2877562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73888" y="5240777"/>
            <a:ext cx="10273562" cy="84887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-1" y="1281099"/>
            <a:ext cx="9637555" cy="2877561"/>
          </a:xfrm>
          <a:prstGeom prst="rect">
            <a:avLst/>
          </a:prstGeom>
          <a:solidFill>
            <a:srgbClr val="009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1073888" y="4421984"/>
            <a:ext cx="10273562" cy="84887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090D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tekst 2"/>
          <p:cNvSpPr>
            <a:spLocks noGrp="1"/>
          </p:cNvSpPr>
          <p:nvPr>
            <p:ph type="body" idx="14" hasCustomPrompt="1"/>
          </p:nvPr>
        </p:nvSpPr>
        <p:spPr>
          <a:xfrm>
            <a:off x="1118004" y="2444034"/>
            <a:ext cx="8193636" cy="84887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Plaats hier een foto in dat past bij het hoofdstuk</a:t>
            </a:r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idx="15" hasCustomPrompt="1"/>
          </p:nvPr>
        </p:nvSpPr>
        <p:spPr>
          <a:xfrm>
            <a:off x="9788806" y="1674083"/>
            <a:ext cx="2303954" cy="84887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Plaats hier een foto of tekst in dat past bij het hoofdstuk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0" y="6307428"/>
            <a:ext cx="12192000" cy="659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90DD"/>
                </a:solidFill>
              </a:defRPr>
            </a:lvl1pPr>
          </a:lstStyle>
          <a:p>
            <a:fld id="{F041A420-2FFE-450D-B1FB-6E062257FAA1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970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61486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95486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90DD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A420-2FFE-450D-B1FB-6E062257FA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385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3705" y="482083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307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063073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395485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395485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90DD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A420-2FFE-450D-B1FB-6E062257FA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288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90DD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A420-2FFE-450D-B1FB-6E062257FA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67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0090DD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A420-2FFE-450D-B1FB-6E062257FA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4792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90DD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A420-2FFE-450D-B1FB-6E062257FA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05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90DD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A420-2FFE-450D-B1FB-6E062257FA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303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63257" y="482085"/>
            <a:ext cx="10311809" cy="1220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3256" y="1871329"/>
            <a:ext cx="10290543" cy="4305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477386" y="6416814"/>
            <a:ext cx="8984512" cy="441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461898" y="6416814"/>
            <a:ext cx="730102" cy="441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F041A420-2FFE-450D-B1FB-6E062257FAA1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47"/>
          <a:stretch/>
        </p:blipFill>
        <p:spPr>
          <a:xfrm>
            <a:off x="0" y="6395224"/>
            <a:ext cx="12192000" cy="46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1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90DD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sv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09</a:t>
            </a:r>
          </a:p>
          <a:p>
            <a:r>
              <a:rPr lang="nl-NL" dirty="0"/>
              <a:t>05</a:t>
            </a:r>
          </a:p>
          <a:p>
            <a:r>
              <a:rPr lang="nl-NL" dirty="0"/>
              <a:t>19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4"/>
          </p:nvPr>
        </p:nvSpPr>
        <p:spPr>
          <a:xfrm>
            <a:off x="1064819" y="5701097"/>
            <a:ext cx="10273562" cy="848873"/>
          </a:xfrm>
        </p:spPr>
        <p:txBody>
          <a:bodyPr/>
          <a:lstStyle/>
          <a:p>
            <a:r>
              <a:rPr lang="nl-NL" b="1" dirty="0"/>
              <a:t>Keurmerk CCV Voertuigbeveiliging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5"/>
          </p:nvPr>
        </p:nvSpPr>
        <p:spPr>
          <a:xfrm>
            <a:off x="1040435" y="4794553"/>
            <a:ext cx="11216236" cy="848873"/>
          </a:xfrm>
        </p:spPr>
        <p:txBody>
          <a:bodyPr>
            <a:normAutofit/>
          </a:bodyPr>
          <a:lstStyle/>
          <a:p>
            <a:r>
              <a:rPr lang="nl-NL" dirty="0"/>
              <a:t>Centrum voor Criminaliteitspreventie en Veiligheid	</a:t>
            </a:r>
          </a:p>
        </p:txBody>
      </p:sp>
    </p:spTree>
    <p:extLst>
      <p:ext uri="{BB962C8B-B14F-4D97-AF65-F5344CB8AC3E}">
        <p14:creationId xmlns:p14="http://schemas.microsoft.com/office/powerpoint/2010/main" val="1421837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D2A8A-A208-48E6-80D0-310955EBD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Beheer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6A9BF8-58F4-45FA-97B4-C005F20A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A420-2FFE-450D-B1FB-6E062257FAA1}" type="slidenum">
              <a:rPr lang="nl-NL" smtClean="0"/>
              <a:t>10</a:t>
            </a:fld>
            <a:endParaRPr lang="nl-NL" dirty="0"/>
          </a:p>
        </p:txBody>
      </p:sp>
      <p:pic>
        <p:nvPicPr>
          <p:cNvPr id="6" name="Picture 2" descr="Gerelateerde afbeelding">
            <a:extLst>
              <a:ext uri="{FF2B5EF4-FFF2-40B4-BE49-F238E27FC236}">
                <a16:creationId xmlns:a16="http://schemas.microsoft.com/office/drawing/2014/main" id="{2345890E-0770-4ED9-8B3A-EF463F8CC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21" y="1702734"/>
            <a:ext cx="6812280" cy="298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808BCB1E-1E71-4BF4-AA32-BD4D6A3A81F9}"/>
              </a:ext>
            </a:extLst>
          </p:cNvPr>
          <p:cNvSpPr/>
          <p:nvPr/>
        </p:nvSpPr>
        <p:spPr>
          <a:xfrm>
            <a:off x="4725820" y="1703795"/>
            <a:ext cx="925830" cy="8801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8188D800-E35C-4286-B195-EF88609F1BB1}"/>
              </a:ext>
            </a:extLst>
          </p:cNvPr>
          <p:cNvSpPr/>
          <p:nvPr/>
        </p:nvSpPr>
        <p:spPr>
          <a:xfrm>
            <a:off x="6296249" y="1702058"/>
            <a:ext cx="925830" cy="8801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D0DECD69-527B-4D8E-BDD2-51C36F9B8058}"/>
              </a:ext>
            </a:extLst>
          </p:cNvPr>
          <p:cNvSpPr/>
          <p:nvPr/>
        </p:nvSpPr>
        <p:spPr>
          <a:xfrm>
            <a:off x="7776210" y="2043273"/>
            <a:ext cx="925830" cy="8801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ADF565B1-70FE-4F61-80EF-08468693B134}"/>
              </a:ext>
            </a:extLst>
          </p:cNvPr>
          <p:cNvSpPr/>
          <p:nvPr/>
        </p:nvSpPr>
        <p:spPr>
          <a:xfrm>
            <a:off x="2813021" y="2838450"/>
            <a:ext cx="925830" cy="8801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E4E9BDB9-A8BB-4D2E-AC58-61C9E06430CC}"/>
              </a:ext>
            </a:extLst>
          </p:cNvPr>
          <p:cNvSpPr/>
          <p:nvPr/>
        </p:nvSpPr>
        <p:spPr>
          <a:xfrm>
            <a:off x="4635352" y="2674620"/>
            <a:ext cx="925830" cy="8801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D4FAC3D-753F-4B85-B1C1-F15131DEF4FC}"/>
              </a:ext>
            </a:extLst>
          </p:cNvPr>
          <p:cNvSpPr txBox="1"/>
          <p:nvPr/>
        </p:nvSpPr>
        <p:spPr>
          <a:xfrm>
            <a:off x="4759354" y="592604"/>
            <a:ext cx="2057400" cy="68461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Verbond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BF41F76-D093-4422-9687-D913F64BBD6C}"/>
              </a:ext>
            </a:extLst>
          </p:cNvPr>
          <p:cNvSpPr txBox="1"/>
          <p:nvPr/>
        </p:nvSpPr>
        <p:spPr>
          <a:xfrm>
            <a:off x="6181725" y="1017101"/>
            <a:ext cx="2057400" cy="68461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VNA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C9D4F77-12C3-444A-89C6-54227DFA2DDF}"/>
              </a:ext>
            </a:extLst>
          </p:cNvPr>
          <p:cNvSpPr txBox="1"/>
          <p:nvPr/>
        </p:nvSpPr>
        <p:spPr>
          <a:xfrm>
            <a:off x="5850255" y="4653388"/>
            <a:ext cx="2057400" cy="68461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KIWA SCM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71738BB-074A-4A6A-AE30-55D82A4EC047}"/>
              </a:ext>
            </a:extLst>
          </p:cNvPr>
          <p:cNvSpPr txBox="1"/>
          <p:nvPr/>
        </p:nvSpPr>
        <p:spPr>
          <a:xfrm>
            <a:off x="1868585" y="2983413"/>
            <a:ext cx="2057400" cy="68461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nl-NL" sz="28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BvB</a:t>
            </a:r>
            <a:endParaRPr lang="nl-NL" sz="28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7B6FD4A-C1BF-4DA1-AC0B-C2A790C6E496}"/>
              </a:ext>
            </a:extLst>
          </p:cNvPr>
          <p:cNvSpPr txBox="1"/>
          <p:nvPr/>
        </p:nvSpPr>
        <p:spPr>
          <a:xfrm>
            <a:off x="3606652" y="4568229"/>
            <a:ext cx="2057400" cy="68461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nl-NL" sz="28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Bovag</a:t>
            </a:r>
            <a:endParaRPr lang="nl-NL" sz="28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D98EB8A4-CBD0-4359-890A-E1E58F9ADF82}"/>
              </a:ext>
            </a:extLst>
          </p:cNvPr>
          <p:cNvSpPr/>
          <p:nvPr/>
        </p:nvSpPr>
        <p:spPr>
          <a:xfrm>
            <a:off x="5666444" y="2722899"/>
            <a:ext cx="925830" cy="8801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48E24083-A60F-45E3-BC01-597A77ED547F}"/>
              </a:ext>
            </a:extLst>
          </p:cNvPr>
          <p:cNvSpPr/>
          <p:nvPr/>
        </p:nvSpPr>
        <p:spPr>
          <a:xfrm>
            <a:off x="8330341" y="2778336"/>
            <a:ext cx="925830" cy="8801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885B5254-D638-4184-97D5-E95A22DCE30B}"/>
              </a:ext>
            </a:extLst>
          </p:cNvPr>
          <p:cNvSpPr/>
          <p:nvPr/>
        </p:nvSpPr>
        <p:spPr>
          <a:xfrm>
            <a:off x="3075600" y="1973561"/>
            <a:ext cx="925830" cy="8801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0925569B-6AE5-44FE-9B44-37072362034F}"/>
              </a:ext>
            </a:extLst>
          </p:cNvPr>
          <p:cNvSpPr txBox="1"/>
          <p:nvPr/>
        </p:nvSpPr>
        <p:spPr>
          <a:xfrm>
            <a:off x="1985984" y="1997245"/>
            <a:ext cx="2057400" cy="68461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Rai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49E09CD1-81F3-4504-AEA8-C4D8D2EF2199}"/>
              </a:ext>
            </a:extLst>
          </p:cNvPr>
          <p:cNvSpPr txBox="1"/>
          <p:nvPr/>
        </p:nvSpPr>
        <p:spPr>
          <a:xfrm>
            <a:off x="8239125" y="886253"/>
            <a:ext cx="3666016" cy="68461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Onafhankelijk </a:t>
            </a:r>
          </a:p>
          <a:p>
            <a:r>
              <a:rPr lang="nl-NL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voorzitter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1EA47230-C050-4AA4-9C81-E058E0458F23}"/>
              </a:ext>
            </a:extLst>
          </p:cNvPr>
          <p:cNvSpPr txBox="1"/>
          <p:nvPr/>
        </p:nvSpPr>
        <p:spPr>
          <a:xfrm>
            <a:off x="9685289" y="2884618"/>
            <a:ext cx="2057400" cy="68461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CCV</a:t>
            </a:r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7CDA3BF0-6B87-4E14-B3E7-F134EE3183AE}"/>
              </a:ext>
            </a:extLst>
          </p:cNvPr>
          <p:cNvSpPr/>
          <p:nvPr/>
        </p:nvSpPr>
        <p:spPr>
          <a:xfrm>
            <a:off x="3881947" y="1716784"/>
            <a:ext cx="925830" cy="8801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D7F03399-A47C-4C10-B74B-0D60D64B609C}"/>
              </a:ext>
            </a:extLst>
          </p:cNvPr>
          <p:cNvSpPr txBox="1"/>
          <p:nvPr/>
        </p:nvSpPr>
        <p:spPr>
          <a:xfrm>
            <a:off x="3414381" y="985879"/>
            <a:ext cx="2057400" cy="68461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Notulist</a:t>
            </a:r>
          </a:p>
        </p:txBody>
      </p: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CB98C534-2AC9-4B6D-8601-CE3900329273}"/>
              </a:ext>
            </a:extLst>
          </p:cNvPr>
          <p:cNvCxnSpPr>
            <a:cxnSpLocks/>
          </p:cNvCxnSpPr>
          <p:nvPr/>
        </p:nvCxnSpPr>
        <p:spPr>
          <a:xfrm>
            <a:off x="2638691" y="2373481"/>
            <a:ext cx="426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98A9B76C-4839-4DD2-9631-630F34F83F61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2588492" y="3278505"/>
            <a:ext cx="224529" cy="584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E07EDCD8-AA87-4976-BA65-4722A5107884}"/>
              </a:ext>
            </a:extLst>
          </p:cNvPr>
          <p:cNvCxnSpPr>
            <a:cxnSpLocks/>
          </p:cNvCxnSpPr>
          <p:nvPr/>
        </p:nvCxnSpPr>
        <p:spPr>
          <a:xfrm>
            <a:off x="4228082" y="1503861"/>
            <a:ext cx="0" cy="2129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FEEC2F8F-E766-422E-B8E1-D79F2CFBF652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5188735" y="1092409"/>
            <a:ext cx="249820" cy="6113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88D78CAF-1CDB-4E67-B0D5-31E34EC9F22A}"/>
              </a:ext>
            </a:extLst>
          </p:cNvPr>
          <p:cNvCxnSpPr>
            <a:cxnSpLocks/>
          </p:cNvCxnSpPr>
          <p:nvPr/>
        </p:nvCxnSpPr>
        <p:spPr>
          <a:xfrm>
            <a:off x="6603658" y="1503861"/>
            <a:ext cx="0" cy="2129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F521BA83-CF98-43F8-BD26-A97790A35BA0}"/>
              </a:ext>
            </a:extLst>
          </p:cNvPr>
          <p:cNvCxnSpPr>
            <a:cxnSpLocks/>
          </p:cNvCxnSpPr>
          <p:nvPr/>
        </p:nvCxnSpPr>
        <p:spPr>
          <a:xfrm flipH="1">
            <a:off x="8469630" y="1610322"/>
            <a:ext cx="640122" cy="4329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3E8C5777-138E-4BAC-B01B-07AB8E4D1AE0}"/>
              </a:ext>
            </a:extLst>
          </p:cNvPr>
          <p:cNvCxnSpPr>
            <a:cxnSpLocks/>
          </p:cNvCxnSpPr>
          <p:nvPr/>
        </p:nvCxnSpPr>
        <p:spPr>
          <a:xfrm>
            <a:off x="9256171" y="3226927"/>
            <a:ext cx="4291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697E3D2D-13B0-4A5F-9023-5C8AB93F2E92}"/>
              </a:ext>
            </a:extLst>
          </p:cNvPr>
          <p:cNvCxnSpPr>
            <a:cxnSpLocks/>
          </p:cNvCxnSpPr>
          <p:nvPr/>
        </p:nvCxnSpPr>
        <p:spPr>
          <a:xfrm flipV="1">
            <a:off x="4228082" y="3554730"/>
            <a:ext cx="792791" cy="12230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4FBE79DD-52C4-4AC6-8873-AE66B4933736}"/>
              </a:ext>
            </a:extLst>
          </p:cNvPr>
          <p:cNvCxnSpPr>
            <a:cxnSpLocks/>
          </p:cNvCxnSpPr>
          <p:nvPr/>
        </p:nvCxnSpPr>
        <p:spPr>
          <a:xfrm>
            <a:off x="6296249" y="3569237"/>
            <a:ext cx="161701" cy="12085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538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D2A8A-A208-48E6-80D0-310955EBD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Beheer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6A9BF8-58F4-45FA-97B4-C005F20A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A420-2FFE-450D-B1FB-6E062257FAA1}" type="slidenum">
              <a:rPr lang="nl-NL" smtClean="0"/>
              <a:t>11</a:t>
            </a:fld>
            <a:endParaRPr lang="nl-NL" dirty="0"/>
          </a:p>
        </p:txBody>
      </p:sp>
      <p:pic>
        <p:nvPicPr>
          <p:cNvPr id="6" name="Picture 2" descr="Gerelateerde afbeelding">
            <a:extLst>
              <a:ext uri="{FF2B5EF4-FFF2-40B4-BE49-F238E27FC236}">
                <a16:creationId xmlns:a16="http://schemas.microsoft.com/office/drawing/2014/main" id="{2345890E-0770-4ED9-8B3A-EF463F8CC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21" y="1702734"/>
            <a:ext cx="6812280" cy="298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6A54041-1CDF-40D2-9E9C-92D22317147C}"/>
              </a:ext>
            </a:extLst>
          </p:cNvPr>
          <p:cNvSpPr txBox="1"/>
          <p:nvPr/>
        </p:nvSpPr>
        <p:spPr>
          <a:xfrm>
            <a:off x="845820" y="4857750"/>
            <a:ext cx="10698480" cy="12206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4E9280A-6EBC-431D-AE1B-E938E57AA9E3}"/>
              </a:ext>
            </a:extLst>
          </p:cNvPr>
          <p:cNvSpPr txBox="1"/>
          <p:nvPr/>
        </p:nvSpPr>
        <p:spPr>
          <a:xfrm>
            <a:off x="5458313" y="4675379"/>
            <a:ext cx="3874770" cy="6515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nl-NL" sz="2000" dirty="0">
                <a:latin typeface="Trebuchet MS" panose="020B0603020202020204" pitchFamily="34" charset="0"/>
              </a:rPr>
              <a:t>Werkgroepen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F0A916F-7459-47D9-A54B-009931D7D001}"/>
              </a:ext>
            </a:extLst>
          </p:cNvPr>
          <p:cNvSpPr txBox="1"/>
          <p:nvPr/>
        </p:nvSpPr>
        <p:spPr>
          <a:xfrm>
            <a:off x="2192566" y="5101134"/>
            <a:ext cx="2308593" cy="6515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nl-NL" dirty="0"/>
              <a:t>Certificatie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7841EB6-D6D8-4D2F-97A9-125ED2D81E4E}"/>
              </a:ext>
            </a:extLst>
          </p:cNvPr>
          <p:cNvSpPr txBox="1"/>
          <p:nvPr/>
        </p:nvSpPr>
        <p:spPr>
          <a:xfrm>
            <a:off x="4136509" y="5420248"/>
            <a:ext cx="2308593" cy="6515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nl-NL" dirty="0"/>
              <a:t>Communicatie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3E90380-DF71-431A-A0D9-2069EF2CF478}"/>
              </a:ext>
            </a:extLst>
          </p:cNvPr>
          <p:cNvSpPr txBox="1"/>
          <p:nvPr/>
        </p:nvSpPr>
        <p:spPr>
          <a:xfrm>
            <a:off x="6420117" y="5426889"/>
            <a:ext cx="2912966" cy="6515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nl-NL" dirty="0"/>
              <a:t>Centrale Examen Commissie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60A971D-7DDB-46CF-A10F-09460835AF5A}"/>
              </a:ext>
            </a:extLst>
          </p:cNvPr>
          <p:cNvSpPr txBox="1"/>
          <p:nvPr/>
        </p:nvSpPr>
        <p:spPr>
          <a:xfrm>
            <a:off x="9466832" y="5101134"/>
            <a:ext cx="2308593" cy="6515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nl-NL" dirty="0"/>
              <a:t>Risicomodel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34852D24-7C9F-4747-9CC9-E20B9D2E7A3B}"/>
              </a:ext>
            </a:extLst>
          </p:cNvPr>
          <p:cNvCxnSpPr>
            <a:cxnSpLocks/>
          </p:cNvCxnSpPr>
          <p:nvPr/>
        </p:nvCxnSpPr>
        <p:spPr>
          <a:xfrm flipV="1">
            <a:off x="2946481" y="5179830"/>
            <a:ext cx="3339887" cy="1470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7E49E3A2-006F-4025-9FD2-D66C0D2768A6}"/>
              </a:ext>
            </a:extLst>
          </p:cNvPr>
          <p:cNvCxnSpPr>
            <a:cxnSpLocks/>
          </p:cNvCxnSpPr>
          <p:nvPr/>
        </p:nvCxnSpPr>
        <p:spPr>
          <a:xfrm flipV="1">
            <a:off x="5533601" y="5179830"/>
            <a:ext cx="752767" cy="456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73759D2-9F3D-4DA8-BD80-A5EA43F4FAF7}"/>
              </a:ext>
            </a:extLst>
          </p:cNvPr>
          <p:cNvCxnSpPr>
            <a:cxnSpLocks/>
          </p:cNvCxnSpPr>
          <p:nvPr/>
        </p:nvCxnSpPr>
        <p:spPr>
          <a:xfrm>
            <a:off x="6286368" y="5179830"/>
            <a:ext cx="974328" cy="4496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77E96E77-08E1-414F-B294-175E59CF1E74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6286368" y="5179830"/>
            <a:ext cx="3180464" cy="2470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068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D2A8A-A208-48E6-80D0-310955EBD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Risico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6A9BF8-58F4-45FA-97B4-C005F20A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A420-2FFE-450D-B1FB-6E062257FAA1}" type="slidenum">
              <a:rPr lang="nl-NL" smtClean="0"/>
              <a:t>12</a:t>
            </a:fld>
            <a:endParaRPr lang="nl-NL" dirty="0"/>
          </a:p>
        </p:txBody>
      </p:sp>
      <p:pic>
        <p:nvPicPr>
          <p:cNvPr id="2050" name="Picture 2" descr="Afbeeldingsresultaat voor parkeerplaats">
            <a:extLst>
              <a:ext uri="{FF2B5EF4-FFF2-40B4-BE49-F238E27FC236}">
                <a16:creationId xmlns:a16="http://schemas.microsoft.com/office/drawing/2014/main" id="{5FA83385-F6AD-4EA9-BA2D-846D31DFF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1631477"/>
            <a:ext cx="6581775" cy="438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250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D2A8A-A208-48E6-80D0-310955EBD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Risico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6A9BF8-58F4-45FA-97B4-C005F20A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A420-2FFE-450D-B1FB-6E062257FAA1}" type="slidenum">
              <a:rPr lang="nl-NL" smtClean="0"/>
              <a:t>13</a:t>
            </a:fld>
            <a:endParaRPr lang="nl-NL" dirty="0"/>
          </a:p>
        </p:txBody>
      </p:sp>
      <p:pic>
        <p:nvPicPr>
          <p:cNvPr id="2050" name="Picture 2" descr="Afbeeldingsresultaat voor parkeerplaats">
            <a:extLst>
              <a:ext uri="{FF2B5EF4-FFF2-40B4-BE49-F238E27FC236}">
                <a16:creationId xmlns:a16="http://schemas.microsoft.com/office/drawing/2014/main" id="{5FA83385-F6AD-4EA9-BA2D-846D31DFF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1631477"/>
            <a:ext cx="6581775" cy="438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B1CB68F0-3A82-4CD6-8E46-A515CA0EEEDA}"/>
              </a:ext>
            </a:extLst>
          </p:cNvPr>
          <p:cNvSpPr/>
          <p:nvPr/>
        </p:nvSpPr>
        <p:spPr>
          <a:xfrm>
            <a:off x="3790950" y="3733890"/>
            <a:ext cx="495300" cy="4381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5232D88A-C799-4269-8315-143711F4FD4E}"/>
              </a:ext>
            </a:extLst>
          </p:cNvPr>
          <p:cNvSpPr/>
          <p:nvPr/>
        </p:nvSpPr>
        <p:spPr>
          <a:xfrm>
            <a:off x="6341434" y="2382655"/>
            <a:ext cx="266700" cy="2708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AC9A8149-B5B6-40C3-A945-52EB14E82352}"/>
              </a:ext>
            </a:extLst>
          </p:cNvPr>
          <p:cNvSpPr/>
          <p:nvPr/>
        </p:nvSpPr>
        <p:spPr>
          <a:xfrm>
            <a:off x="8001000" y="3785673"/>
            <a:ext cx="495300" cy="4381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90F0EA2-3438-4BCC-BE3A-B7931A381694}"/>
              </a:ext>
            </a:extLst>
          </p:cNvPr>
          <p:cNvSpPr/>
          <p:nvPr/>
        </p:nvSpPr>
        <p:spPr>
          <a:xfrm>
            <a:off x="3529012" y="1974975"/>
            <a:ext cx="171450" cy="1204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2924FCE-9C52-4A88-AAC2-FB28B6A62747}"/>
              </a:ext>
            </a:extLst>
          </p:cNvPr>
          <p:cNvSpPr txBox="1"/>
          <p:nvPr/>
        </p:nvSpPr>
        <p:spPr>
          <a:xfrm>
            <a:off x="7362825" y="626707"/>
            <a:ext cx="1781175" cy="9547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nl-NL" dirty="0">
                <a:solidFill>
                  <a:srgbClr val="FF0000"/>
                </a:solidFill>
                <a:latin typeface="Trebuchet MS" panose="020B0603020202020204" pitchFamily="34" charset="0"/>
              </a:rPr>
              <a:t>1 op 136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63B1185-8085-4971-B045-B2A263F6DE78}"/>
              </a:ext>
            </a:extLst>
          </p:cNvPr>
          <p:cNvSpPr txBox="1"/>
          <p:nvPr/>
        </p:nvSpPr>
        <p:spPr>
          <a:xfrm>
            <a:off x="1316832" y="3491613"/>
            <a:ext cx="1781175" cy="9547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nl-NL" dirty="0">
                <a:solidFill>
                  <a:srgbClr val="FF0000"/>
                </a:solidFill>
                <a:latin typeface="Trebuchet MS" panose="020B0603020202020204" pitchFamily="34" charset="0"/>
              </a:rPr>
              <a:t>1 op 50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DA6943D-84C5-47CF-95D2-EE6C370882C5}"/>
              </a:ext>
            </a:extLst>
          </p:cNvPr>
          <p:cNvSpPr txBox="1"/>
          <p:nvPr/>
        </p:nvSpPr>
        <p:spPr>
          <a:xfrm>
            <a:off x="5992550" y="869454"/>
            <a:ext cx="1781175" cy="9547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nl-NL" dirty="0">
                <a:solidFill>
                  <a:srgbClr val="FF0000"/>
                </a:solidFill>
                <a:latin typeface="Trebuchet MS" panose="020B0603020202020204" pitchFamily="34" charset="0"/>
              </a:rPr>
              <a:t>1 op 200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071D9CA-7F10-4923-8537-E52A63ABFF08}"/>
              </a:ext>
            </a:extLst>
          </p:cNvPr>
          <p:cNvSpPr txBox="1"/>
          <p:nvPr/>
        </p:nvSpPr>
        <p:spPr>
          <a:xfrm>
            <a:off x="9791700" y="3522876"/>
            <a:ext cx="1781175" cy="9547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nl-NL" dirty="0">
                <a:solidFill>
                  <a:srgbClr val="FF0000"/>
                </a:solidFill>
                <a:latin typeface="Trebuchet MS" panose="020B0603020202020204" pitchFamily="34" charset="0"/>
              </a:rPr>
              <a:t>1 op 365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0E3055B8-BEC9-4019-8032-4C07C0D5AE90}"/>
              </a:ext>
            </a:extLst>
          </p:cNvPr>
          <p:cNvSpPr/>
          <p:nvPr/>
        </p:nvSpPr>
        <p:spPr>
          <a:xfrm>
            <a:off x="8648700" y="2875424"/>
            <a:ext cx="495300" cy="4381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F3A79A11-7C42-4615-B1A0-6B52EA1E757D}"/>
              </a:ext>
            </a:extLst>
          </p:cNvPr>
          <p:cNvSpPr/>
          <p:nvPr/>
        </p:nvSpPr>
        <p:spPr>
          <a:xfrm>
            <a:off x="4762500" y="2852126"/>
            <a:ext cx="354806" cy="3376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719B8A3F-B3A0-4445-9218-A50F431B0D08}"/>
              </a:ext>
            </a:extLst>
          </p:cNvPr>
          <p:cNvSpPr/>
          <p:nvPr/>
        </p:nvSpPr>
        <p:spPr>
          <a:xfrm>
            <a:off x="8248650" y="2343185"/>
            <a:ext cx="266700" cy="2708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AF36B61D-3C32-4EB9-9E02-B63A2B764F77}"/>
              </a:ext>
            </a:extLst>
          </p:cNvPr>
          <p:cNvSpPr/>
          <p:nvPr/>
        </p:nvSpPr>
        <p:spPr>
          <a:xfrm>
            <a:off x="4945856" y="1924253"/>
            <a:ext cx="171450" cy="1204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33EF3A0A-63B1-4E57-BD10-F3FFF8F94F1F}"/>
              </a:ext>
            </a:extLst>
          </p:cNvPr>
          <p:cNvSpPr/>
          <p:nvPr/>
        </p:nvSpPr>
        <p:spPr>
          <a:xfrm>
            <a:off x="7515225" y="2029692"/>
            <a:ext cx="171450" cy="1204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67764AE-7399-4957-AA1F-38F33195B38F}"/>
              </a:ext>
            </a:extLst>
          </p:cNvPr>
          <p:cNvSpPr txBox="1"/>
          <p:nvPr/>
        </p:nvSpPr>
        <p:spPr>
          <a:xfrm>
            <a:off x="4492228" y="769397"/>
            <a:ext cx="1781175" cy="9547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nl-NL" dirty="0">
                <a:solidFill>
                  <a:srgbClr val="FF0000"/>
                </a:solidFill>
                <a:latin typeface="Trebuchet MS" panose="020B0603020202020204" pitchFamily="34" charset="0"/>
              </a:rPr>
              <a:t>1 op 25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F8A473E0-0F96-49CD-A897-124C593E82C5}"/>
              </a:ext>
            </a:extLst>
          </p:cNvPr>
          <p:cNvSpPr txBox="1"/>
          <p:nvPr/>
        </p:nvSpPr>
        <p:spPr>
          <a:xfrm>
            <a:off x="1469231" y="1552321"/>
            <a:ext cx="1781175" cy="9547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nl-NL" dirty="0">
                <a:solidFill>
                  <a:srgbClr val="FF0000"/>
                </a:solidFill>
                <a:latin typeface="Trebuchet MS" panose="020B0603020202020204" pitchFamily="34" charset="0"/>
              </a:rPr>
              <a:t>1 op 211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B9260634-44C0-40C2-B00D-D34C5D2D703A}"/>
              </a:ext>
            </a:extLst>
          </p:cNvPr>
          <p:cNvSpPr txBox="1"/>
          <p:nvPr/>
        </p:nvSpPr>
        <p:spPr>
          <a:xfrm>
            <a:off x="1833562" y="2581740"/>
            <a:ext cx="1781175" cy="9547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nl-NL" dirty="0">
                <a:solidFill>
                  <a:srgbClr val="FF0000"/>
                </a:solidFill>
                <a:latin typeface="Trebuchet MS" panose="020B0603020202020204" pitchFamily="34" charset="0"/>
              </a:rPr>
              <a:t>1 op 194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0A4E451F-6A34-4773-B054-CA814745A487}"/>
              </a:ext>
            </a:extLst>
          </p:cNvPr>
          <p:cNvSpPr txBox="1"/>
          <p:nvPr/>
        </p:nvSpPr>
        <p:spPr>
          <a:xfrm>
            <a:off x="9860922" y="1940202"/>
            <a:ext cx="1781175" cy="9547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nl-NL" dirty="0">
                <a:solidFill>
                  <a:srgbClr val="FF0000"/>
                </a:solidFill>
                <a:latin typeface="Trebuchet MS" panose="020B0603020202020204" pitchFamily="34" charset="0"/>
              </a:rPr>
              <a:t>1 op 80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F492B393-21D6-4B6C-956D-568FFAC6A5B5}"/>
              </a:ext>
            </a:extLst>
          </p:cNvPr>
          <p:cNvSpPr txBox="1"/>
          <p:nvPr/>
        </p:nvSpPr>
        <p:spPr>
          <a:xfrm>
            <a:off x="9579604" y="2581740"/>
            <a:ext cx="1781175" cy="9547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nl-NL" dirty="0">
                <a:solidFill>
                  <a:srgbClr val="FF0000"/>
                </a:solidFill>
                <a:latin typeface="Trebuchet MS" panose="020B0603020202020204" pitchFamily="34" charset="0"/>
              </a:rPr>
              <a:t>1 op 73</a:t>
            </a:r>
          </a:p>
        </p:txBody>
      </p: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70660C80-ED5D-4929-A9B9-A87EFF3B15E4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2227222" y="3952965"/>
            <a:ext cx="1563728" cy="160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F79FD4E3-FAB2-4EEF-B960-F7E3D86CE538}"/>
              </a:ext>
            </a:extLst>
          </p:cNvPr>
          <p:cNvCxnSpPr>
            <a:cxnSpLocks/>
          </p:cNvCxnSpPr>
          <p:nvPr/>
        </p:nvCxnSpPr>
        <p:spPr>
          <a:xfrm flipV="1">
            <a:off x="2724149" y="3059109"/>
            <a:ext cx="2038351" cy="215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A775D613-7F4B-4240-ADBE-4676C0286556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2438340" y="2035190"/>
            <a:ext cx="1090672" cy="105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350EB1F8-34A6-4085-97C8-6003FA5584FB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5031581" y="1363233"/>
            <a:ext cx="0" cy="5610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02368A7E-FCCD-44FC-943D-123C6E78DBD3}"/>
              </a:ext>
            </a:extLst>
          </p:cNvPr>
          <p:cNvCxnSpPr>
            <a:cxnSpLocks/>
          </p:cNvCxnSpPr>
          <p:nvPr/>
        </p:nvCxnSpPr>
        <p:spPr>
          <a:xfrm>
            <a:off x="6474784" y="1457325"/>
            <a:ext cx="0" cy="927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8E96FD14-DC44-4180-AFD1-96B2CEDB3F56}"/>
              </a:ext>
            </a:extLst>
          </p:cNvPr>
          <p:cNvCxnSpPr>
            <a:cxnSpLocks/>
          </p:cNvCxnSpPr>
          <p:nvPr/>
        </p:nvCxnSpPr>
        <p:spPr>
          <a:xfrm>
            <a:off x="7589209" y="1246767"/>
            <a:ext cx="0" cy="7694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28657E6E-2B2F-4FF2-8021-D5BEA20124C2}"/>
              </a:ext>
            </a:extLst>
          </p:cNvPr>
          <p:cNvCxnSpPr>
            <a:cxnSpLocks/>
          </p:cNvCxnSpPr>
          <p:nvPr/>
        </p:nvCxnSpPr>
        <p:spPr>
          <a:xfrm flipH="1">
            <a:off x="8515350" y="2467241"/>
            <a:ext cx="13525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961860A3-C8B4-44B5-88E2-C4B4CC75CE0E}"/>
              </a:ext>
            </a:extLst>
          </p:cNvPr>
          <p:cNvCxnSpPr>
            <a:cxnSpLocks/>
          </p:cNvCxnSpPr>
          <p:nvPr/>
        </p:nvCxnSpPr>
        <p:spPr>
          <a:xfrm flipH="1" flipV="1">
            <a:off x="9131928" y="3068900"/>
            <a:ext cx="461963" cy="117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0B5A6EA9-1EC8-40C3-8D07-1F843EB08AF3}"/>
              </a:ext>
            </a:extLst>
          </p:cNvPr>
          <p:cNvCxnSpPr>
            <a:cxnSpLocks/>
          </p:cNvCxnSpPr>
          <p:nvPr/>
        </p:nvCxnSpPr>
        <p:spPr>
          <a:xfrm flipH="1">
            <a:off x="8515350" y="4004748"/>
            <a:ext cx="12763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958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D2A8A-A208-48E6-80D0-310955EBD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Risicomodel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6A9BF8-58F4-45FA-97B4-C005F20A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A420-2FFE-450D-B1FB-6E062257FAA1}" type="slidenum">
              <a:rPr lang="nl-NL" smtClean="0"/>
              <a:t>14</a:t>
            </a:fld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B00A754-A881-4047-8395-BFE9F1969DFC}"/>
              </a:ext>
            </a:extLst>
          </p:cNvPr>
          <p:cNvSpPr txBox="1"/>
          <p:nvPr/>
        </p:nvSpPr>
        <p:spPr>
          <a:xfrm>
            <a:off x="1200150" y="1577340"/>
            <a:ext cx="10311809" cy="15316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2441944-9C0B-434E-A2B4-DBAE2963403F}"/>
              </a:ext>
            </a:extLst>
          </p:cNvPr>
          <p:cNvSpPr txBox="1">
            <a:spLocks/>
          </p:cNvSpPr>
          <p:nvPr/>
        </p:nvSpPr>
        <p:spPr>
          <a:xfrm>
            <a:off x="680041" y="1397209"/>
            <a:ext cx="11081429" cy="1220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0DD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tx1"/>
                </a:solidFill>
              </a:rPr>
              <a:t>  Kans          x                Ernst            =           Risico</a:t>
            </a:r>
          </a:p>
        </p:txBody>
      </p:sp>
    </p:spTree>
    <p:extLst>
      <p:ext uri="{BB962C8B-B14F-4D97-AF65-F5344CB8AC3E}">
        <p14:creationId xmlns:p14="http://schemas.microsoft.com/office/powerpoint/2010/main" val="3193870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D2A8A-A208-48E6-80D0-310955EBD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Risicomodel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6A9BF8-58F4-45FA-97B4-C005F20A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A420-2FFE-450D-B1FB-6E062257FAA1}" type="slidenum">
              <a:rPr lang="nl-NL" smtClean="0"/>
              <a:t>15</a:t>
            </a:fld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B00A754-A881-4047-8395-BFE9F1969DFC}"/>
              </a:ext>
            </a:extLst>
          </p:cNvPr>
          <p:cNvSpPr txBox="1"/>
          <p:nvPr/>
        </p:nvSpPr>
        <p:spPr>
          <a:xfrm>
            <a:off x="1200150" y="1577340"/>
            <a:ext cx="10311809" cy="15316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2441944-9C0B-434E-A2B4-DBAE2963403F}"/>
              </a:ext>
            </a:extLst>
          </p:cNvPr>
          <p:cNvSpPr txBox="1">
            <a:spLocks/>
          </p:cNvSpPr>
          <p:nvPr/>
        </p:nvSpPr>
        <p:spPr>
          <a:xfrm>
            <a:off x="680041" y="1397209"/>
            <a:ext cx="11081429" cy="1220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0DD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tx1"/>
                </a:solidFill>
              </a:rPr>
              <a:t>  Kans          x                Ernst            =           Risico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7AE9F8E-5A96-4E0C-8205-6C89EFDB0393}"/>
              </a:ext>
            </a:extLst>
          </p:cNvPr>
          <p:cNvSpPr txBox="1"/>
          <p:nvPr/>
        </p:nvSpPr>
        <p:spPr>
          <a:xfrm>
            <a:off x="90994" y="2740095"/>
            <a:ext cx="3097530" cy="30996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marL="285750" indent="-285750">
              <a:buFontTx/>
              <a:buChar char="-"/>
            </a:pPr>
            <a:endParaRPr lang="nl-NL" dirty="0"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latin typeface="Trebuchet MS" panose="020B0603020202020204" pitchFamily="34" charset="0"/>
              </a:rPr>
              <a:t>Per merk, type bouwjaar zonder certificaat</a:t>
            </a:r>
          </a:p>
          <a:p>
            <a:pPr marL="285750" indent="-285750">
              <a:buFontTx/>
              <a:buChar char="-"/>
            </a:pPr>
            <a:endParaRPr lang="nl-NL" dirty="0"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latin typeface="Trebuchet MS" panose="020B0603020202020204" pitchFamily="34" charset="0"/>
              </a:rPr>
              <a:t>Gemiddeld met 1 jaar ouder en 1 jaar jonger</a:t>
            </a:r>
          </a:p>
          <a:p>
            <a:pPr marL="285750" indent="-285750">
              <a:buFontTx/>
              <a:buChar char="-"/>
            </a:pPr>
            <a:endParaRPr lang="nl-NL" dirty="0"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latin typeface="Trebuchet MS" panose="020B0603020202020204" pitchFamily="34" charset="0"/>
              </a:rPr>
              <a:t>Laatste 12 maanden</a:t>
            </a:r>
          </a:p>
          <a:p>
            <a:pPr marL="285750" indent="-285750">
              <a:buFontTx/>
              <a:buChar char="-"/>
            </a:pPr>
            <a:endParaRPr lang="nl-NL" dirty="0"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latin typeface="Trebuchet MS" panose="020B0603020202020204" pitchFamily="34" charset="0"/>
              </a:rPr>
              <a:t>Voertuigen van de laatste 10 jaar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57619C4-9021-4BB9-96A5-E30A0E8DC76C}"/>
              </a:ext>
            </a:extLst>
          </p:cNvPr>
          <p:cNvSpPr/>
          <p:nvPr/>
        </p:nvSpPr>
        <p:spPr>
          <a:xfrm>
            <a:off x="125461" y="2742456"/>
            <a:ext cx="3097530" cy="3329096"/>
          </a:xfrm>
          <a:prstGeom prst="rect">
            <a:avLst/>
          </a:prstGeom>
          <a:noFill/>
          <a:ln w="28575">
            <a:solidFill>
              <a:srgbClr val="009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BBCE50F-F19B-41EC-9A5D-CEE366E161F2}"/>
              </a:ext>
            </a:extLst>
          </p:cNvPr>
          <p:cNvCxnSpPr/>
          <p:nvPr/>
        </p:nvCxnSpPr>
        <p:spPr>
          <a:xfrm>
            <a:off x="1531620" y="2182387"/>
            <a:ext cx="0" cy="557708"/>
          </a:xfrm>
          <a:prstGeom prst="line">
            <a:avLst/>
          </a:prstGeom>
          <a:ln w="57150">
            <a:solidFill>
              <a:srgbClr val="009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741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D2A8A-A208-48E6-80D0-310955EBD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Risicomodel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6A9BF8-58F4-45FA-97B4-C005F20A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A420-2FFE-450D-B1FB-6E062257FAA1}" type="slidenum">
              <a:rPr lang="nl-NL" smtClean="0"/>
              <a:t>16</a:t>
            </a:fld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B00A754-A881-4047-8395-BFE9F1969DFC}"/>
              </a:ext>
            </a:extLst>
          </p:cNvPr>
          <p:cNvSpPr txBox="1"/>
          <p:nvPr/>
        </p:nvSpPr>
        <p:spPr>
          <a:xfrm>
            <a:off x="1200150" y="1577340"/>
            <a:ext cx="10311809" cy="15316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2441944-9C0B-434E-A2B4-DBAE2963403F}"/>
              </a:ext>
            </a:extLst>
          </p:cNvPr>
          <p:cNvSpPr txBox="1">
            <a:spLocks/>
          </p:cNvSpPr>
          <p:nvPr/>
        </p:nvSpPr>
        <p:spPr>
          <a:xfrm>
            <a:off x="680041" y="1397209"/>
            <a:ext cx="11081429" cy="1220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0DD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tx1"/>
                </a:solidFill>
              </a:rPr>
              <a:t>  Kans          x                Ernst            =           Risico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7AE9F8E-5A96-4E0C-8205-6C89EFDB0393}"/>
              </a:ext>
            </a:extLst>
          </p:cNvPr>
          <p:cNvSpPr txBox="1"/>
          <p:nvPr/>
        </p:nvSpPr>
        <p:spPr>
          <a:xfrm>
            <a:off x="90994" y="2740095"/>
            <a:ext cx="3097530" cy="30996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marL="285750" indent="-285750">
              <a:buFontTx/>
              <a:buChar char="-"/>
            </a:pPr>
            <a:endParaRPr lang="nl-NL" dirty="0"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latin typeface="Trebuchet MS" panose="020B0603020202020204" pitchFamily="34" charset="0"/>
              </a:rPr>
              <a:t>Per merk, type bouwjaar zonder certificaat</a:t>
            </a:r>
          </a:p>
          <a:p>
            <a:pPr marL="285750" indent="-285750">
              <a:buFontTx/>
              <a:buChar char="-"/>
            </a:pPr>
            <a:endParaRPr lang="nl-NL" dirty="0"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latin typeface="Trebuchet MS" panose="020B0603020202020204" pitchFamily="34" charset="0"/>
              </a:rPr>
              <a:t>Gemiddeld met 1 jaar ouder en 1 jaar jonger</a:t>
            </a:r>
          </a:p>
          <a:p>
            <a:pPr marL="285750" indent="-285750">
              <a:buFontTx/>
              <a:buChar char="-"/>
            </a:pPr>
            <a:endParaRPr lang="nl-NL" dirty="0"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latin typeface="Trebuchet MS" panose="020B0603020202020204" pitchFamily="34" charset="0"/>
              </a:rPr>
              <a:t>Laatste 12 maanden</a:t>
            </a:r>
          </a:p>
          <a:p>
            <a:pPr marL="285750" indent="-285750">
              <a:buFontTx/>
              <a:buChar char="-"/>
            </a:pPr>
            <a:endParaRPr lang="nl-NL" dirty="0"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latin typeface="Trebuchet MS" panose="020B0603020202020204" pitchFamily="34" charset="0"/>
              </a:rPr>
              <a:t>Voertuigen van de laatste 10 jaar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57619C4-9021-4BB9-96A5-E30A0E8DC76C}"/>
              </a:ext>
            </a:extLst>
          </p:cNvPr>
          <p:cNvSpPr/>
          <p:nvPr/>
        </p:nvSpPr>
        <p:spPr>
          <a:xfrm>
            <a:off x="125461" y="2742456"/>
            <a:ext cx="3097530" cy="3329096"/>
          </a:xfrm>
          <a:prstGeom prst="rect">
            <a:avLst/>
          </a:prstGeom>
          <a:noFill/>
          <a:ln w="28575">
            <a:solidFill>
              <a:srgbClr val="009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42F1C0C-0EBE-4E5B-A251-AD231545C402}"/>
              </a:ext>
            </a:extLst>
          </p:cNvPr>
          <p:cNvSpPr/>
          <p:nvPr/>
        </p:nvSpPr>
        <p:spPr>
          <a:xfrm>
            <a:off x="3827535" y="2782520"/>
            <a:ext cx="5980285" cy="3307854"/>
          </a:xfrm>
          <a:prstGeom prst="rect">
            <a:avLst/>
          </a:prstGeom>
          <a:noFill/>
          <a:ln w="28575">
            <a:solidFill>
              <a:srgbClr val="009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13" name="Tabel 12">
            <a:extLst>
              <a:ext uri="{FF2B5EF4-FFF2-40B4-BE49-F238E27FC236}">
                <a16:creationId xmlns:a16="http://schemas.microsoft.com/office/drawing/2014/main" id="{62068549-0CEA-41A8-9F8E-F315F93E864A}"/>
              </a:ext>
            </a:extLst>
          </p:cNvPr>
          <p:cNvGraphicFramePr>
            <a:graphicFrameLocks noGrp="1"/>
          </p:cNvGraphicFramePr>
          <p:nvPr/>
        </p:nvGraphicFramePr>
        <p:xfrm>
          <a:off x="3973024" y="2918794"/>
          <a:ext cx="5689306" cy="3035305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1160078">
                  <a:extLst>
                    <a:ext uri="{9D8B030D-6E8A-4147-A177-3AD203B41FA5}">
                      <a16:colId xmlns:a16="http://schemas.microsoft.com/office/drawing/2014/main" val="2532596966"/>
                    </a:ext>
                  </a:extLst>
                </a:gridCol>
                <a:gridCol w="1490436">
                  <a:extLst>
                    <a:ext uri="{9D8B030D-6E8A-4147-A177-3AD203B41FA5}">
                      <a16:colId xmlns:a16="http://schemas.microsoft.com/office/drawing/2014/main" val="3495100677"/>
                    </a:ext>
                  </a:extLst>
                </a:gridCol>
                <a:gridCol w="3038792">
                  <a:extLst>
                    <a:ext uri="{9D8B030D-6E8A-4147-A177-3AD203B41FA5}">
                      <a16:colId xmlns:a16="http://schemas.microsoft.com/office/drawing/2014/main" val="2531481139"/>
                    </a:ext>
                  </a:extLst>
                </a:gridCol>
              </a:tblGrid>
              <a:tr h="359690">
                <a:tc>
                  <a:txBody>
                    <a:bodyPr/>
                    <a:lstStyle/>
                    <a:p>
                      <a:r>
                        <a:rPr lang="nl-NL" dirty="0"/>
                        <a:t>Cat. waarde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Ouderdom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Waarde berekenen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513223"/>
                  </a:ext>
                </a:extLst>
              </a:tr>
              <a:tr h="612484">
                <a:tc rowSpan="2">
                  <a:txBody>
                    <a:bodyPr/>
                    <a:lstStyle/>
                    <a:p>
                      <a:r>
                        <a:rPr lang="nl-NL" sz="1400" dirty="0">
                          <a:latin typeface="Trebuchet MS" panose="020B0603020202020204" pitchFamily="34" charset="0"/>
                        </a:rPr>
                        <a:t>Minder dan </a:t>
                      </a:r>
                      <a:r>
                        <a:rPr lang="nl-NL" sz="14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€</a:t>
                      </a:r>
                      <a:r>
                        <a:rPr lang="nl-NL" sz="1400" dirty="0">
                          <a:latin typeface="Trebuchet MS" panose="020B0603020202020204" pitchFamily="34" charset="0"/>
                        </a:rPr>
                        <a:t> 70.000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Trebuchet MS" panose="020B0603020202020204" pitchFamily="34" charset="0"/>
                        </a:rPr>
                        <a:t>Jonger dan 3 jaar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Trebuchet MS" panose="020B0603020202020204" pitchFamily="34" charset="0"/>
                        </a:rPr>
                        <a:t>Catalogus waarde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778886"/>
                  </a:ext>
                </a:extLst>
              </a:tr>
              <a:tr h="1051221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Trebuchet MS" panose="020B0603020202020204" pitchFamily="34" charset="0"/>
                        </a:rPr>
                        <a:t>3 jaar of ouder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Trebuchet MS" panose="020B0603020202020204" pitchFamily="34" charset="0"/>
                        </a:rPr>
                        <a:t>Jaarlijks 10% afschrijven van cataloguswaarde</a:t>
                      </a:r>
                    </a:p>
                    <a:p>
                      <a:r>
                        <a:rPr lang="nl-NL" sz="1400" dirty="0">
                          <a:latin typeface="Trebuchet MS" panose="020B0603020202020204" pitchFamily="34" charset="0"/>
                        </a:rPr>
                        <a:t>Start met -40% in jaar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446238"/>
                  </a:ext>
                </a:extLst>
              </a:tr>
              <a:tr h="612484">
                <a:tc>
                  <a:txBody>
                    <a:bodyPr/>
                    <a:lstStyle/>
                    <a:p>
                      <a:r>
                        <a:rPr lang="nl-NL" sz="14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€</a:t>
                      </a:r>
                      <a:r>
                        <a:rPr lang="nl-NL" sz="1400" dirty="0">
                          <a:latin typeface="Trebuchet MS" panose="020B0603020202020204" pitchFamily="34" charset="0"/>
                        </a:rPr>
                        <a:t> 70.000 of meer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Trebuchet MS" panose="020B0603020202020204" pitchFamily="34" charset="0"/>
                        </a:rPr>
                        <a:t>n.v.t.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Trebuchet MS" panose="020B0603020202020204" pitchFamily="34" charset="0"/>
                        </a:rPr>
                        <a:t>Jaarlijks 10% afschrijven van cataloguswaarde</a:t>
                      </a:r>
                    </a:p>
                    <a:p>
                      <a:r>
                        <a:rPr lang="nl-NL" sz="1400" dirty="0">
                          <a:latin typeface="Trebuchet MS" panose="020B0603020202020204" pitchFamily="34" charset="0"/>
                        </a:rPr>
                        <a:t>Start met -10% in jaar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115475"/>
                  </a:ext>
                </a:extLst>
              </a:tr>
            </a:tbl>
          </a:graphicData>
        </a:graphic>
      </p:graphicFrame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BBCE50F-F19B-41EC-9A5D-CEE366E161F2}"/>
              </a:ext>
            </a:extLst>
          </p:cNvPr>
          <p:cNvCxnSpPr/>
          <p:nvPr/>
        </p:nvCxnSpPr>
        <p:spPr>
          <a:xfrm>
            <a:off x="1531620" y="2182387"/>
            <a:ext cx="0" cy="557708"/>
          </a:xfrm>
          <a:prstGeom prst="line">
            <a:avLst/>
          </a:prstGeom>
          <a:ln w="57150">
            <a:solidFill>
              <a:srgbClr val="009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F371078-4F9B-4E3E-A737-E0618BD5194A}"/>
              </a:ext>
            </a:extLst>
          </p:cNvPr>
          <p:cNvCxnSpPr/>
          <p:nvPr/>
        </p:nvCxnSpPr>
        <p:spPr>
          <a:xfrm>
            <a:off x="6336030" y="2224812"/>
            <a:ext cx="0" cy="557708"/>
          </a:xfrm>
          <a:prstGeom prst="line">
            <a:avLst/>
          </a:prstGeom>
          <a:ln w="57150">
            <a:solidFill>
              <a:srgbClr val="009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32E4700C-9167-4CA3-8B5B-44DAB3E8B817}"/>
              </a:ext>
            </a:extLst>
          </p:cNvPr>
          <p:cNvSpPr/>
          <p:nvPr/>
        </p:nvSpPr>
        <p:spPr>
          <a:xfrm>
            <a:off x="3315143" y="3682787"/>
            <a:ext cx="4283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318746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D2A8A-A208-48E6-80D0-310955EBD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Risicomodel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6A9BF8-58F4-45FA-97B4-C005F20A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A420-2FFE-450D-B1FB-6E062257FAA1}" type="slidenum">
              <a:rPr lang="nl-NL" smtClean="0"/>
              <a:t>17</a:t>
            </a:fld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B00A754-A881-4047-8395-BFE9F1969DFC}"/>
              </a:ext>
            </a:extLst>
          </p:cNvPr>
          <p:cNvSpPr txBox="1"/>
          <p:nvPr/>
        </p:nvSpPr>
        <p:spPr>
          <a:xfrm>
            <a:off x="1200150" y="1577340"/>
            <a:ext cx="10311809" cy="15316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2441944-9C0B-434E-A2B4-DBAE2963403F}"/>
              </a:ext>
            </a:extLst>
          </p:cNvPr>
          <p:cNvSpPr txBox="1">
            <a:spLocks/>
          </p:cNvSpPr>
          <p:nvPr/>
        </p:nvSpPr>
        <p:spPr>
          <a:xfrm>
            <a:off x="680041" y="1397209"/>
            <a:ext cx="11081429" cy="1220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0DD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tx1"/>
                </a:solidFill>
              </a:rPr>
              <a:t>  Kans          x                Ernst            =           Risico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7AE9F8E-5A96-4E0C-8205-6C89EFDB0393}"/>
              </a:ext>
            </a:extLst>
          </p:cNvPr>
          <p:cNvSpPr txBox="1"/>
          <p:nvPr/>
        </p:nvSpPr>
        <p:spPr>
          <a:xfrm>
            <a:off x="90994" y="2740095"/>
            <a:ext cx="3097530" cy="30996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marL="285750" indent="-285750">
              <a:buFontTx/>
              <a:buChar char="-"/>
            </a:pPr>
            <a:endParaRPr lang="nl-NL" dirty="0"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latin typeface="Trebuchet MS" panose="020B0603020202020204" pitchFamily="34" charset="0"/>
              </a:rPr>
              <a:t>Per merk, type bouwjaar zonder certificaat</a:t>
            </a:r>
          </a:p>
          <a:p>
            <a:pPr marL="285750" indent="-285750">
              <a:buFontTx/>
              <a:buChar char="-"/>
            </a:pPr>
            <a:endParaRPr lang="nl-NL" dirty="0"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latin typeface="Trebuchet MS" panose="020B0603020202020204" pitchFamily="34" charset="0"/>
              </a:rPr>
              <a:t>Gemiddeld met 1 jaar ouder en 1 jaar jonger</a:t>
            </a:r>
          </a:p>
          <a:p>
            <a:pPr marL="285750" indent="-285750">
              <a:buFontTx/>
              <a:buChar char="-"/>
            </a:pPr>
            <a:endParaRPr lang="nl-NL" dirty="0"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latin typeface="Trebuchet MS" panose="020B0603020202020204" pitchFamily="34" charset="0"/>
              </a:rPr>
              <a:t>Laatste 12 maanden</a:t>
            </a:r>
          </a:p>
          <a:p>
            <a:pPr marL="285750" indent="-285750">
              <a:buFontTx/>
              <a:buChar char="-"/>
            </a:pPr>
            <a:endParaRPr lang="nl-NL" dirty="0"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latin typeface="Trebuchet MS" panose="020B0603020202020204" pitchFamily="34" charset="0"/>
              </a:rPr>
              <a:t>Voertuigen van de laatste 10 jaar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57619C4-9021-4BB9-96A5-E30A0E8DC76C}"/>
              </a:ext>
            </a:extLst>
          </p:cNvPr>
          <p:cNvSpPr/>
          <p:nvPr/>
        </p:nvSpPr>
        <p:spPr>
          <a:xfrm>
            <a:off x="125461" y="2742456"/>
            <a:ext cx="3097530" cy="3329096"/>
          </a:xfrm>
          <a:prstGeom prst="rect">
            <a:avLst/>
          </a:prstGeom>
          <a:noFill/>
          <a:ln w="28575">
            <a:solidFill>
              <a:srgbClr val="009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42F1C0C-0EBE-4E5B-A251-AD231545C402}"/>
              </a:ext>
            </a:extLst>
          </p:cNvPr>
          <p:cNvSpPr/>
          <p:nvPr/>
        </p:nvSpPr>
        <p:spPr>
          <a:xfrm>
            <a:off x="3827535" y="2782520"/>
            <a:ext cx="5980285" cy="3307854"/>
          </a:xfrm>
          <a:prstGeom prst="rect">
            <a:avLst/>
          </a:prstGeom>
          <a:noFill/>
          <a:ln w="28575">
            <a:solidFill>
              <a:srgbClr val="009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13" name="Tabel 12">
            <a:extLst>
              <a:ext uri="{FF2B5EF4-FFF2-40B4-BE49-F238E27FC236}">
                <a16:creationId xmlns:a16="http://schemas.microsoft.com/office/drawing/2014/main" id="{62068549-0CEA-41A8-9F8E-F315F93E8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172078"/>
              </p:ext>
            </p:extLst>
          </p:nvPr>
        </p:nvGraphicFramePr>
        <p:xfrm>
          <a:off x="3973024" y="2918794"/>
          <a:ext cx="5689306" cy="3035305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1160078">
                  <a:extLst>
                    <a:ext uri="{9D8B030D-6E8A-4147-A177-3AD203B41FA5}">
                      <a16:colId xmlns:a16="http://schemas.microsoft.com/office/drawing/2014/main" val="2532596966"/>
                    </a:ext>
                  </a:extLst>
                </a:gridCol>
                <a:gridCol w="1490436">
                  <a:extLst>
                    <a:ext uri="{9D8B030D-6E8A-4147-A177-3AD203B41FA5}">
                      <a16:colId xmlns:a16="http://schemas.microsoft.com/office/drawing/2014/main" val="3495100677"/>
                    </a:ext>
                  </a:extLst>
                </a:gridCol>
                <a:gridCol w="3038792">
                  <a:extLst>
                    <a:ext uri="{9D8B030D-6E8A-4147-A177-3AD203B41FA5}">
                      <a16:colId xmlns:a16="http://schemas.microsoft.com/office/drawing/2014/main" val="2531481139"/>
                    </a:ext>
                  </a:extLst>
                </a:gridCol>
              </a:tblGrid>
              <a:tr h="359690">
                <a:tc>
                  <a:txBody>
                    <a:bodyPr/>
                    <a:lstStyle/>
                    <a:p>
                      <a:r>
                        <a:rPr lang="nl-NL" dirty="0"/>
                        <a:t>Cat. waarde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Ouderdom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Waarde berekenen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513223"/>
                  </a:ext>
                </a:extLst>
              </a:tr>
              <a:tr h="612484">
                <a:tc rowSpan="2">
                  <a:txBody>
                    <a:bodyPr/>
                    <a:lstStyle/>
                    <a:p>
                      <a:r>
                        <a:rPr lang="nl-NL" sz="1400" dirty="0">
                          <a:latin typeface="Trebuchet MS" panose="020B0603020202020204" pitchFamily="34" charset="0"/>
                        </a:rPr>
                        <a:t>Minder dan </a:t>
                      </a:r>
                      <a:r>
                        <a:rPr lang="nl-NL" sz="14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€</a:t>
                      </a:r>
                      <a:r>
                        <a:rPr lang="nl-NL" sz="1400" dirty="0">
                          <a:latin typeface="Trebuchet MS" panose="020B0603020202020204" pitchFamily="34" charset="0"/>
                        </a:rPr>
                        <a:t> 70.000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Trebuchet MS" panose="020B0603020202020204" pitchFamily="34" charset="0"/>
                        </a:rPr>
                        <a:t>Jonger dan 3 jaar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Trebuchet MS" panose="020B0603020202020204" pitchFamily="34" charset="0"/>
                        </a:rPr>
                        <a:t>Catalogus waarde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778886"/>
                  </a:ext>
                </a:extLst>
              </a:tr>
              <a:tr h="1051221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Trebuchet MS" panose="020B0603020202020204" pitchFamily="34" charset="0"/>
                        </a:rPr>
                        <a:t>3 jaar of ouder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Trebuchet MS" panose="020B0603020202020204" pitchFamily="34" charset="0"/>
                        </a:rPr>
                        <a:t>Jaarlijks 10% afschrijven van cataloguswaarde</a:t>
                      </a:r>
                    </a:p>
                    <a:p>
                      <a:r>
                        <a:rPr lang="nl-NL" sz="1400" dirty="0">
                          <a:latin typeface="Trebuchet MS" panose="020B0603020202020204" pitchFamily="34" charset="0"/>
                        </a:rPr>
                        <a:t>Start met -40% in jaar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446238"/>
                  </a:ext>
                </a:extLst>
              </a:tr>
              <a:tr h="612484">
                <a:tc>
                  <a:txBody>
                    <a:bodyPr/>
                    <a:lstStyle/>
                    <a:p>
                      <a:r>
                        <a:rPr lang="nl-NL" sz="14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€</a:t>
                      </a:r>
                      <a:r>
                        <a:rPr lang="nl-NL" sz="1400" dirty="0">
                          <a:latin typeface="Trebuchet MS" panose="020B0603020202020204" pitchFamily="34" charset="0"/>
                        </a:rPr>
                        <a:t> 70.000 of meer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Trebuchet MS" panose="020B0603020202020204" pitchFamily="34" charset="0"/>
                        </a:rPr>
                        <a:t>n.v.t.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Trebuchet MS" panose="020B0603020202020204" pitchFamily="34" charset="0"/>
                        </a:rPr>
                        <a:t>Jaarlijks 10% afschrijven van cataloguswaarde</a:t>
                      </a:r>
                    </a:p>
                    <a:p>
                      <a:r>
                        <a:rPr lang="nl-NL" sz="1400" dirty="0">
                          <a:latin typeface="Trebuchet MS" panose="020B0603020202020204" pitchFamily="34" charset="0"/>
                        </a:rPr>
                        <a:t>Start met -10% in jaar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115475"/>
                  </a:ext>
                </a:extLst>
              </a:tr>
            </a:tbl>
          </a:graphicData>
        </a:graphic>
      </p:graphicFrame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BBCE50F-F19B-41EC-9A5D-CEE366E161F2}"/>
              </a:ext>
            </a:extLst>
          </p:cNvPr>
          <p:cNvCxnSpPr/>
          <p:nvPr/>
        </p:nvCxnSpPr>
        <p:spPr>
          <a:xfrm>
            <a:off x="1531620" y="2182387"/>
            <a:ext cx="0" cy="557708"/>
          </a:xfrm>
          <a:prstGeom prst="line">
            <a:avLst/>
          </a:prstGeom>
          <a:ln w="57150">
            <a:solidFill>
              <a:srgbClr val="009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F371078-4F9B-4E3E-A737-E0618BD5194A}"/>
              </a:ext>
            </a:extLst>
          </p:cNvPr>
          <p:cNvCxnSpPr/>
          <p:nvPr/>
        </p:nvCxnSpPr>
        <p:spPr>
          <a:xfrm>
            <a:off x="6336030" y="2224812"/>
            <a:ext cx="0" cy="557708"/>
          </a:xfrm>
          <a:prstGeom prst="line">
            <a:avLst/>
          </a:prstGeom>
          <a:ln w="57150">
            <a:solidFill>
              <a:srgbClr val="009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hoek 6">
            <a:extLst>
              <a:ext uri="{FF2B5EF4-FFF2-40B4-BE49-F238E27FC236}">
                <a16:creationId xmlns:a16="http://schemas.microsoft.com/office/drawing/2014/main" id="{71A57132-2F08-4007-B0F7-5E4FF32E0A3A}"/>
              </a:ext>
            </a:extLst>
          </p:cNvPr>
          <p:cNvSpPr/>
          <p:nvPr/>
        </p:nvSpPr>
        <p:spPr>
          <a:xfrm>
            <a:off x="10435012" y="2617858"/>
            <a:ext cx="18801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0" dirty="0">
                <a:solidFill>
                  <a:schemeClr val="dk1"/>
                </a:solidFill>
                <a:latin typeface="Trebuchet MS" panose="020B0603020202020204" pitchFamily="34" charset="0"/>
              </a:rPr>
              <a:t>€</a:t>
            </a:r>
            <a:endParaRPr lang="nl-NL" sz="20000" dirty="0">
              <a:latin typeface="Trebuchet MS" panose="020B0603020202020204" pitchFamily="34" charset="0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32E4700C-9167-4CA3-8B5B-44DAB3E8B817}"/>
              </a:ext>
            </a:extLst>
          </p:cNvPr>
          <p:cNvSpPr/>
          <p:nvPr/>
        </p:nvSpPr>
        <p:spPr>
          <a:xfrm>
            <a:off x="3315143" y="3682787"/>
            <a:ext cx="4283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dirty="0"/>
              <a:t>x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53431412-0B96-419A-ACFB-B7B0B9F7F815}"/>
              </a:ext>
            </a:extLst>
          </p:cNvPr>
          <p:cNvSpPr/>
          <p:nvPr/>
        </p:nvSpPr>
        <p:spPr>
          <a:xfrm>
            <a:off x="9845506" y="3723844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dirty="0"/>
              <a:t>=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90201972-C763-4458-9B92-8A2C19B7A71B}"/>
              </a:ext>
            </a:extLst>
          </p:cNvPr>
          <p:cNvCxnSpPr>
            <a:cxnSpLocks/>
          </p:cNvCxnSpPr>
          <p:nvPr/>
        </p:nvCxnSpPr>
        <p:spPr>
          <a:xfrm>
            <a:off x="11083290" y="2224812"/>
            <a:ext cx="0" cy="1021308"/>
          </a:xfrm>
          <a:prstGeom prst="line">
            <a:avLst/>
          </a:prstGeom>
          <a:ln w="57150">
            <a:solidFill>
              <a:srgbClr val="0090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881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D2A8A-A208-48E6-80D0-310955EBD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Risico: besparing per auto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6A9BF8-58F4-45FA-97B4-C005F20A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A420-2FFE-450D-B1FB-6E062257FAA1}" type="slidenum">
              <a:rPr lang="nl-NL" smtClean="0"/>
              <a:t>18</a:t>
            </a:fld>
            <a:endParaRPr lang="nl-NL" dirty="0"/>
          </a:p>
        </p:txBody>
      </p:sp>
      <p:pic>
        <p:nvPicPr>
          <p:cNvPr id="2050" name="Picture 2" descr="Afbeeldingsresultaat voor parkeerplaats">
            <a:extLst>
              <a:ext uri="{FF2B5EF4-FFF2-40B4-BE49-F238E27FC236}">
                <a16:creationId xmlns:a16="http://schemas.microsoft.com/office/drawing/2014/main" id="{5FA83385-F6AD-4EA9-BA2D-846D31DFF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1631477"/>
            <a:ext cx="6581775" cy="438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B1CB68F0-3A82-4CD6-8E46-A515CA0EEEDA}"/>
              </a:ext>
            </a:extLst>
          </p:cNvPr>
          <p:cNvSpPr/>
          <p:nvPr/>
        </p:nvSpPr>
        <p:spPr>
          <a:xfrm>
            <a:off x="3790950" y="3733890"/>
            <a:ext cx="495300" cy="4381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5232D88A-C799-4269-8315-143711F4FD4E}"/>
              </a:ext>
            </a:extLst>
          </p:cNvPr>
          <p:cNvSpPr/>
          <p:nvPr/>
        </p:nvSpPr>
        <p:spPr>
          <a:xfrm>
            <a:off x="6341434" y="2382655"/>
            <a:ext cx="266700" cy="2708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AC9A8149-B5B6-40C3-A945-52EB14E82352}"/>
              </a:ext>
            </a:extLst>
          </p:cNvPr>
          <p:cNvSpPr/>
          <p:nvPr/>
        </p:nvSpPr>
        <p:spPr>
          <a:xfrm>
            <a:off x="8001000" y="3785673"/>
            <a:ext cx="495300" cy="4381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90F0EA2-3438-4BCC-BE3A-B7931A381694}"/>
              </a:ext>
            </a:extLst>
          </p:cNvPr>
          <p:cNvSpPr/>
          <p:nvPr/>
        </p:nvSpPr>
        <p:spPr>
          <a:xfrm>
            <a:off x="3529012" y="1974975"/>
            <a:ext cx="171450" cy="1204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2924FCE-9C52-4A88-AAC2-FB28B6A62747}"/>
              </a:ext>
            </a:extLst>
          </p:cNvPr>
          <p:cNvSpPr txBox="1"/>
          <p:nvPr/>
        </p:nvSpPr>
        <p:spPr>
          <a:xfrm>
            <a:off x="7362825" y="626707"/>
            <a:ext cx="1781175" cy="9547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nl-NL" dirty="0">
                <a:solidFill>
                  <a:srgbClr val="FF0000"/>
                </a:solidFill>
                <a:latin typeface="Trebuchet MS" panose="020B0603020202020204" pitchFamily="34" charset="0"/>
              </a:rPr>
              <a:t>€ 75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63B1185-8085-4971-B045-B2A263F6DE78}"/>
              </a:ext>
            </a:extLst>
          </p:cNvPr>
          <p:cNvSpPr txBox="1"/>
          <p:nvPr/>
        </p:nvSpPr>
        <p:spPr>
          <a:xfrm>
            <a:off x="1509712" y="3491612"/>
            <a:ext cx="1781175" cy="9547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nl-NL" dirty="0">
                <a:solidFill>
                  <a:srgbClr val="FF0000"/>
                </a:solidFill>
                <a:latin typeface="Trebuchet MS" panose="020B0603020202020204" pitchFamily="34" charset="0"/>
              </a:rPr>
              <a:t>€ 163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DA6943D-84C5-47CF-95D2-EE6C370882C5}"/>
              </a:ext>
            </a:extLst>
          </p:cNvPr>
          <p:cNvSpPr txBox="1"/>
          <p:nvPr/>
        </p:nvSpPr>
        <p:spPr>
          <a:xfrm>
            <a:off x="6015038" y="1029727"/>
            <a:ext cx="1781175" cy="9547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nl-NL" dirty="0">
                <a:solidFill>
                  <a:srgbClr val="FF0000"/>
                </a:solidFill>
                <a:latin typeface="Trebuchet MS" panose="020B0603020202020204" pitchFamily="34" charset="0"/>
              </a:rPr>
              <a:t>€ 550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071D9CA-7F10-4923-8537-E52A63ABFF08}"/>
              </a:ext>
            </a:extLst>
          </p:cNvPr>
          <p:cNvSpPr txBox="1"/>
          <p:nvPr/>
        </p:nvSpPr>
        <p:spPr>
          <a:xfrm>
            <a:off x="9791700" y="3522876"/>
            <a:ext cx="1781175" cy="9547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nl-NL" dirty="0">
                <a:solidFill>
                  <a:srgbClr val="FF0000"/>
                </a:solidFill>
                <a:latin typeface="Trebuchet MS" panose="020B0603020202020204" pitchFamily="34" charset="0"/>
              </a:rPr>
              <a:t>€ 21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0E3055B8-BEC9-4019-8032-4C07C0D5AE90}"/>
              </a:ext>
            </a:extLst>
          </p:cNvPr>
          <p:cNvSpPr/>
          <p:nvPr/>
        </p:nvSpPr>
        <p:spPr>
          <a:xfrm>
            <a:off x="8648700" y="2875424"/>
            <a:ext cx="495300" cy="4381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F3A79A11-7C42-4615-B1A0-6B52EA1E757D}"/>
              </a:ext>
            </a:extLst>
          </p:cNvPr>
          <p:cNvSpPr/>
          <p:nvPr/>
        </p:nvSpPr>
        <p:spPr>
          <a:xfrm>
            <a:off x="4762500" y="2751598"/>
            <a:ext cx="495300" cy="4381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719B8A3F-B3A0-4445-9218-A50F431B0D08}"/>
              </a:ext>
            </a:extLst>
          </p:cNvPr>
          <p:cNvSpPr/>
          <p:nvPr/>
        </p:nvSpPr>
        <p:spPr>
          <a:xfrm>
            <a:off x="8248650" y="2343185"/>
            <a:ext cx="266700" cy="2708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AF36B61D-3C32-4EB9-9E02-B63A2B764F77}"/>
              </a:ext>
            </a:extLst>
          </p:cNvPr>
          <p:cNvSpPr/>
          <p:nvPr/>
        </p:nvSpPr>
        <p:spPr>
          <a:xfrm>
            <a:off x="4945856" y="1924253"/>
            <a:ext cx="171450" cy="1204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33EF3A0A-63B1-4E57-BD10-F3FFF8F94F1F}"/>
              </a:ext>
            </a:extLst>
          </p:cNvPr>
          <p:cNvSpPr/>
          <p:nvPr/>
        </p:nvSpPr>
        <p:spPr>
          <a:xfrm>
            <a:off x="7515225" y="2029692"/>
            <a:ext cx="171450" cy="1204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67764AE-7399-4957-AA1F-38F33195B38F}"/>
              </a:ext>
            </a:extLst>
          </p:cNvPr>
          <p:cNvSpPr txBox="1"/>
          <p:nvPr/>
        </p:nvSpPr>
        <p:spPr>
          <a:xfrm>
            <a:off x="4667250" y="952256"/>
            <a:ext cx="1781175" cy="9547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nl-NL" dirty="0">
                <a:solidFill>
                  <a:srgbClr val="FF0000"/>
                </a:solidFill>
                <a:latin typeface="Trebuchet MS" panose="020B0603020202020204" pitchFamily="34" charset="0"/>
              </a:rPr>
              <a:t>€ 200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F8A473E0-0F96-49CD-A897-124C593E82C5}"/>
              </a:ext>
            </a:extLst>
          </p:cNvPr>
          <p:cNvSpPr txBox="1"/>
          <p:nvPr/>
        </p:nvSpPr>
        <p:spPr>
          <a:xfrm>
            <a:off x="1469231" y="1552321"/>
            <a:ext cx="1781175" cy="9547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nl-NL">
                <a:solidFill>
                  <a:srgbClr val="FF0000"/>
                </a:solidFill>
                <a:latin typeface="Trebuchet MS" panose="020B0603020202020204" pitchFamily="34" charset="0"/>
              </a:rPr>
              <a:t>€ 1400</a:t>
            </a:r>
            <a:endParaRPr lang="nl-NL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B9260634-44C0-40C2-B00D-D34C5D2D703A}"/>
              </a:ext>
            </a:extLst>
          </p:cNvPr>
          <p:cNvSpPr txBox="1"/>
          <p:nvPr/>
        </p:nvSpPr>
        <p:spPr>
          <a:xfrm>
            <a:off x="1833562" y="2581740"/>
            <a:ext cx="1781175" cy="9547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nl-NL" dirty="0">
                <a:solidFill>
                  <a:srgbClr val="FF0000"/>
                </a:solidFill>
                <a:latin typeface="Trebuchet MS" panose="020B0603020202020204" pitchFamily="34" charset="0"/>
              </a:rPr>
              <a:t>€ 43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0A4E451F-6A34-4773-B054-CA814745A487}"/>
              </a:ext>
            </a:extLst>
          </p:cNvPr>
          <p:cNvSpPr txBox="1"/>
          <p:nvPr/>
        </p:nvSpPr>
        <p:spPr>
          <a:xfrm>
            <a:off x="9860922" y="1940202"/>
            <a:ext cx="1781175" cy="9547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nl-NL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r>
              <a:rPr lang="nl-NL" dirty="0">
                <a:solidFill>
                  <a:srgbClr val="FF0000"/>
                </a:solidFill>
                <a:latin typeface="Trebuchet MS" panose="020B0603020202020204" pitchFamily="34" charset="0"/>
              </a:rPr>
              <a:t>€ 800</a:t>
            </a:r>
          </a:p>
          <a:p>
            <a:endParaRPr lang="nl-NL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F492B393-21D6-4B6C-956D-568FFAC6A5B5}"/>
              </a:ext>
            </a:extLst>
          </p:cNvPr>
          <p:cNvSpPr txBox="1"/>
          <p:nvPr/>
        </p:nvSpPr>
        <p:spPr>
          <a:xfrm>
            <a:off x="9579604" y="2581740"/>
            <a:ext cx="1781175" cy="9547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nl-NL" dirty="0">
                <a:solidFill>
                  <a:srgbClr val="FF0000"/>
                </a:solidFill>
                <a:latin typeface="Trebuchet MS" panose="020B0603020202020204" pitchFamily="34" charset="0"/>
              </a:rPr>
              <a:t>€ 641</a:t>
            </a:r>
          </a:p>
        </p:txBody>
      </p: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70660C80-ED5D-4929-A9B9-A87EFF3B15E4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2227222" y="3952965"/>
            <a:ext cx="1563728" cy="160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F79FD4E3-FAB2-4EEF-B960-F7E3D86CE538}"/>
              </a:ext>
            </a:extLst>
          </p:cNvPr>
          <p:cNvCxnSpPr>
            <a:cxnSpLocks/>
          </p:cNvCxnSpPr>
          <p:nvPr/>
        </p:nvCxnSpPr>
        <p:spPr>
          <a:xfrm flipV="1">
            <a:off x="2724149" y="3059109"/>
            <a:ext cx="2038351" cy="215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A775D613-7F4B-4240-ADBE-4676C0286556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2438340" y="2035190"/>
            <a:ext cx="1090672" cy="105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350EB1F8-34A6-4085-97C8-6003FA5584FB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5031581" y="1552321"/>
            <a:ext cx="0" cy="3719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02368A7E-FCCD-44FC-943D-123C6E78DBD3}"/>
              </a:ext>
            </a:extLst>
          </p:cNvPr>
          <p:cNvCxnSpPr>
            <a:cxnSpLocks/>
          </p:cNvCxnSpPr>
          <p:nvPr/>
        </p:nvCxnSpPr>
        <p:spPr>
          <a:xfrm>
            <a:off x="6474784" y="1631477"/>
            <a:ext cx="0" cy="7537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8E96FD14-DC44-4180-AFD1-96B2CEDB3F56}"/>
              </a:ext>
            </a:extLst>
          </p:cNvPr>
          <p:cNvCxnSpPr>
            <a:cxnSpLocks/>
          </p:cNvCxnSpPr>
          <p:nvPr/>
        </p:nvCxnSpPr>
        <p:spPr>
          <a:xfrm>
            <a:off x="7589209" y="1246767"/>
            <a:ext cx="0" cy="7694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28657E6E-2B2F-4FF2-8021-D5BEA20124C2}"/>
              </a:ext>
            </a:extLst>
          </p:cNvPr>
          <p:cNvCxnSpPr>
            <a:cxnSpLocks/>
          </p:cNvCxnSpPr>
          <p:nvPr/>
        </p:nvCxnSpPr>
        <p:spPr>
          <a:xfrm flipH="1">
            <a:off x="8515350" y="2467241"/>
            <a:ext cx="13525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961860A3-C8B4-44B5-88E2-C4B4CC75CE0E}"/>
              </a:ext>
            </a:extLst>
          </p:cNvPr>
          <p:cNvCxnSpPr>
            <a:cxnSpLocks/>
          </p:cNvCxnSpPr>
          <p:nvPr/>
        </p:nvCxnSpPr>
        <p:spPr>
          <a:xfrm flipH="1" flipV="1">
            <a:off x="9131928" y="3068900"/>
            <a:ext cx="461963" cy="117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0B5A6EA9-1EC8-40C3-8D07-1F843EB08AF3}"/>
              </a:ext>
            </a:extLst>
          </p:cNvPr>
          <p:cNvCxnSpPr>
            <a:cxnSpLocks/>
          </p:cNvCxnSpPr>
          <p:nvPr/>
        </p:nvCxnSpPr>
        <p:spPr>
          <a:xfrm flipH="1">
            <a:off x="8515350" y="4004748"/>
            <a:ext cx="12763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209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333E7-06AB-4A30-BF6A-E1084870B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Risicomodel - maatregelen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3A4609A-5904-4C40-B6D2-159254C7C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A420-2FFE-450D-B1FB-6E062257FAA1}" type="slidenum">
              <a:rPr lang="nl-NL" smtClean="0"/>
              <a:t>19</a:t>
            </a:fld>
            <a:endParaRPr lang="nl-NL" dirty="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CB9625CA-D85A-4910-94C9-A84C908B8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282317"/>
              </p:ext>
            </p:extLst>
          </p:nvPr>
        </p:nvGraphicFramePr>
        <p:xfrm>
          <a:off x="660990" y="1700022"/>
          <a:ext cx="10311809" cy="405892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485699">
                  <a:extLst>
                    <a:ext uri="{9D8B030D-6E8A-4147-A177-3AD203B41FA5}">
                      <a16:colId xmlns:a16="http://schemas.microsoft.com/office/drawing/2014/main" val="53371461"/>
                    </a:ext>
                  </a:extLst>
                </a:gridCol>
                <a:gridCol w="3905608">
                  <a:extLst>
                    <a:ext uri="{9D8B030D-6E8A-4147-A177-3AD203B41FA5}">
                      <a16:colId xmlns:a16="http://schemas.microsoft.com/office/drawing/2014/main" val="2862039436"/>
                    </a:ext>
                  </a:extLst>
                </a:gridCol>
                <a:gridCol w="1135698">
                  <a:extLst>
                    <a:ext uri="{9D8B030D-6E8A-4147-A177-3AD203B41FA5}">
                      <a16:colId xmlns:a16="http://schemas.microsoft.com/office/drawing/2014/main" val="3183977014"/>
                    </a:ext>
                  </a:extLst>
                </a:gridCol>
                <a:gridCol w="928268">
                  <a:extLst>
                    <a:ext uri="{9D8B030D-6E8A-4147-A177-3AD203B41FA5}">
                      <a16:colId xmlns:a16="http://schemas.microsoft.com/office/drawing/2014/main" val="565456760"/>
                    </a:ext>
                  </a:extLst>
                </a:gridCol>
                <a:gridCol w="928268">
                  <a:extLst>
                    <a:ext uri="{9D8B030D-6E8A-4147-A177-3AD203B41FA5}">
                      <a16:colId xmlns:a16="http://schemas.microsoft.com/office/drawing/2014/main" val="3994845371"/>
                    </a:ext>
                  </a:extLst>
                </a:gridCol>
                <a:gridCol w="928268">
                  <a:extLst>
                    <a:ext uri="{9D8B030D-6E8A-4147-A177-3AD203B41FA5}">
                      <a16:colId xmlns:a16="http://schemas.microsoft.com/office/drawing/2014/main" val="1877319102"/>
                    </a:ext>
                  </a:extLst>
                </a:gridCol>
              </a:tblGrid>
              <a:tr h="27287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Risicoklasse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Risico (Kans x Ernst)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Beveiligingsmaatregelen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478523"/>
                  </a:ext>
                </a:extLst>
              </a:tr>
              <a:tr h="211899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Startonderbreker 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Alarmsysteem met  </a:t>
                      </a:r>
                    </a:p>
                    <a:p>
                      <a:pPr marL="71755" marR="7175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</a:endParaRPr>
                    </a:p>
                    <a:p>
                      <a:pPr marL="71755" marR="7175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hellingshoek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Voertuigvolgsysteem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Terugvindsysteem 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extLst>
                  <a:ext uri="{0D108BD9-81ED-4DB2-BD59-A6C34878D82A}">
                    <a16:rowId xmlns:a16="http://schemas.microsoft.com/office/drawing/2014/main" val="3390574426"/>
                  </a:ext>
                </a:extLst>
              </a:tr>
              <a:tr h="55922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Extreem hoog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Alle voertuigen met catalogus-,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vervangings-  boven € 100.000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✔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✔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✔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✔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8177346"/>
                  </a:ext>
                </a:extLst>
              </a:tr>
              <a:tr h="27287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Zeer hoog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Hoger dan € 1.000,-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✔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✔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✔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✔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3737082"/>
                  </a:ext>
                </a:extLst>
              </a:tr>
              <a:tr h="27287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Hoog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Tussen € 500,- en € 1.000,-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✔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✔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1988964"/>
                  </a:ext>
                </a:extLst>
              </a:tr>
              <a:tr h="27287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Gemiddeld 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Tussen € 200,- en € 500,-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✔</a:t>
                      </a: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54981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704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63B25-3AB6-4C70-A5E3-DB273BD75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DAA133-E234-4A6D-AAF5-003721562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Patrick van den Brink</a:t>
            </a:r>
          </a:p>
          <a:p>
            <a:pPr marL="0" indent="0">
              <a:buNone/>
            </a:pPr>
            <a:r>
              <a:rPr lang="nl-NL" i="1" dirty="0"/>
              <a:t>Directeur bestuurder CCV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03E755-41AC-49FD-844E-23BF0508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A420-2FFE-450D-B1FB-6E062257FAA1}" type="slidenum">
              <a:rPr lang="nl-NL" smtClean="0"/>
              <a:t>2</a:t>
            </a:fld>
            <a:endParaRPr lang="nl-NL" dirty="0"/>
          </a:p>
        </p:txBody>
      </p:sp>
      <p:pic>
        <p:nvPicPr>
          <p:cNvPr id="1026" name="Picture 2" descr="Afbeeldingsresultaat voor patrick van den brink">
            <a:extLst>
              <a:ext uri="{FF2B5EF4-FFF2-40B4-BE49-F238E27FC236}">
                <a16:creationId xmlns:a16="http://schemas.microsoft.com/office/drawing/2014/main" id="{9A35C31E-5F13-4DBF-A36A-F2186ED5F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1871329"/>
            <a:ext cx="3829706" cy="255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437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36CA306-39E6-465D-9027-43D81A71C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1A420-2FFE-450D-B1FB-6E062257FAA1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03D1D3F-92B7-4548-BB3A-B27E144B3EC9}"/>
              </a:ext>
            </a:extLst>
          </p:cNvPr>
          <p:cNvSpPr/>
          <p:nvPr/>
        </p:nvSpPr>
        <p:spPr>
          <a:xfrm>
            <a:off x="-159798" y="-62144"/>
            <a:ext cx="12588536" cy="7182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1584101-EB5B-493F-AA36-7C6066B2E4AB}"/>
              </a:ext>
            </a:extLst>
          </p:cNvPr>
          <p:cNvSpPr txBox="1"/>
          <p:nvPr/>
        </p:nvSpPr>
        <p:spPr>
          <a:xfrm>
            <a:off x="2414726" y="1136342"/>
            <a:ext cx="6818051" cy="50185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4E26AAC-8369-4783-B961-669DB47F8206}"/>
              </a:ext>
            </a:extLst>
          </p:cNvPr>
          <p:cNvSpPr txBox="1"/>
          <p:nvPr/>
        </p:nvSpPr>
        <p:spPr>
          <a:xfrm>
            <a:off x="1413029" y="787022"/>
            <a:ext cx="9365942" cy="585038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 kan ik als verzekeraar met het risicomodel?</a:t>
            </a:r>
          </a:p>
        </p:txBody>
      </p:sp>
    </p:spTree>
    <p:extLst>
      <p:ext uri="{BB962C8B-B14F-4D97-AF65-F5344CB8AC3E}">
        <p14:creationId xmlns:p14="http://schemas.microsoft.com/office/powerpoint/2010/main" val="3606156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333E7-06AB-4A30-BF6A-E1084870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57" y="950976"/>
            <a:ext cx="10311809" cy="2267712"/>
          </a:xfrm>
        </p:spPr>
        <p:txBody>
          <a:bodyPr>
            <a:normAutofit/>
          </a:bodyPr>
          <a:lstStyle/>
          <a:p>
            <a:r>
              <a:rPr lang="nl-NL" dirty="0"/>
              <a:t>Henk van Vliet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i="1" dirty="0"/>
              <a:t>Kiwa SCM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3A4609A-5904-4C40-B6D2-159254C7C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A420-2FFE-450D-B1FB-6E062257FAA1}" type="slidenum">
              <a:rPr lang="nl-NL" smtClean="0"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6475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3733" dirty="0"/>
              <a:t>CCV voertuigbeveiliging en Kiwa SCM</a:t>
            </a:r>
            <a:r>
              <a:rPr lang="nl-NL" dirty="0"/>
              <a:t/>
            </a:r>
            <a:br>
              <a:rPr lang="nl-NL" dirty="0"/>
            </a:br>
            <a:r>
              <a:rPr lang="nl-NL" sz="2667" dirty="0"/>
              <a:t>Wat u als verzekeraar moet weten over het keurmerk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Henk van Vliet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 noProof="1"/>
              <a:t>Kiwa SCM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699656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/>
              <a:t>Wat moeten verzekeraars weten?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23</a:t>
            </a:fld>
            <a:endParaRPr lang="en-US" noProof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999842-FADF-4941-BF35-DB65AE3F8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525" y="6350639"/>
            <a:ext cx="721140" cy="4802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FB37DD-6055-4CF5-8824-BB61162FA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54" y="1259318"/>
            <a:ext cx="4967492" cy="435011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8E2796-DD40-4C1A-A13E-39F7561AE5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0935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/>
              <a:t>Wat moeten verzekeraars weten?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24</a:t>
            </a:fld>
            <a:endParaRPr lang="en-US" noProof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999842-FADF-4941-BF35-DB65AE3F8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525" y="6350639"/>
            <a:ext cx="721140" cy="4802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51B1F-19D9-45C6-80B6-585E4FC8A3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6651" y="1288378"/>
            <a:ext cx="4358499" cy="615279"/>
          </a:xfrm>
        </p:spPr>
        <p:txBody>
          <a:bodyPr/>
          <a:lstStyle/>
          <a:p>
            <a:pPr mar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05AFF8-C888-402D-90ED-59518FB7C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06" y="2326543"/>
            <a:ext cx="2747047" cy="1829383"/>
          </a:xfrm>
          <a:prstGeom prst="rect">
            <a:avLst/>
          </a:prstGeom>
        </p:spPr>
      </p:pic>
      <p:pic>
        <p:nvPicPr>
          <p:cNvPr id="15362" name="Picture 2" descr="Afbeeldingsresultaat voor het CCV logo">
            <a:extLst>
              <a:ext uri="{FF2B5EF4-FFF2-40B4-BE49-F238E27FC236}">
                <a16:creationId xmlns:a16="http://schemas.microsoft.com/office/drawing/2014/main" id="{A319BCBC-9AE2-47B8-B962-7FEC5CC20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684" y="1962368"/>
            <a:ext cx="2313152" cy="231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Afbeeldingsresultaat voor blij icoontje">
            <a:extLst>
              <a:ext uri="{FF2B5EF4-FFF2-40B4-BE49-F238E27FC236}">
                <a16:creationId xmlns:a16="http://schemas.microsoft.com/office/drawing/2014/main" id="{98DA679D-BA42-4F91-ABD8-D971490F9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890" y="1284890"/>
            <a:ext cx="3668111" cy="366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23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/>
              <a:t>Wat moeten verzekeraars weten?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25</a:t>
            </a:fld>
            <a:endParaRPr lang="en-US" noProof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999842-FADF-4941-BF35-DB65AE3F8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525" y="6350639"/>
            <a:ext cx="721140" cy="4802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51B1F-19D9-45C6-80B6-585E4FC8A3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6651" y="1288378"/>
            <a:ext cx="4358499" cy="615279"/>
          </a:xfrm>
        </p:spPr>
        <p:txBody>
          <a:bodyPr/>
          <a:lstStyle/>
          <a:p>
            <a:pPr mar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05AFF8-C888-402D-90ED-59518FB7C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06" y="2326543"/>
            <a:ext cx="2747047" cy="1829383"/>
          </a:xfrm>
          <a:prstGeom prst="rect">
            <a:avLst/>
          </a:prstGeom>
        </p:spPr>
      </p:pic>
      <p:pic>
        <p:nvPicPr>
          <p:cNvPr id="15362" name="Picture 2" descr="Afbeeldingsresultaat voor het CCV logo">
            <a:extLst>
              <a:ext uri="{FF2B5EF4-FFF2-40B4-BE49-F238E27FC236}">
                <a16:creationId xmlns:a16="http://schemas.microsoft.com/office/drawing/2014/main" id="{A319BCBC-9AE2-47B8-B962-7FEC5CC20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684" y="1962368"/>
            <a:ext cx="2313152" cy="231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10C6A3-79A1-455E-B56F-EAA352A77800}"/>
              </a:ext>
            </a:extLst>
          </p:cNvPr>
          <p:cNvSpPr txBox="1"/>
          <p:nvPr/>
        </p:nvSpPr>
        <p:spPr>
          <a:xfrm>
            <a:off x="3647089" y="1422820"/>
            <a:ext cx="4267200" cy="3713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nl-NL" sz="2400" dirty="0">
                <a:solidFill>
                  <a:schemeClr val="tx2"/>
                </a:solidFill>
              </a:rPr>
              <a:t>Samenwerking</a:t>
            </a:r>
          </a:p>
          <a:p>
            <a:pPr>
              <a:lnSpc>
                <a:spcPts val="4800"/>
              </a:lnSpc>
            </a:pPr>
            <a:r>
              <a:rPr lang="nl-NL" sz="2400" dirty="0">
                <a:solidFill>
                  <a:schemeClr val="tx2"/>
                </a:solidFill>
              </a:rPr>
              <a:t>Datadiscussie</a:t>
            </a:r>
          </a:p>
          <a:p>
            <a:pPr>
              <a:lnSpc>
                <a:spcPts val="4800"/>
              </a:lnSpc>
            </a:pPr>
            <a:r>
              <a:rPr lang="nl-NL" sz="2400" dirty="0">
                <a:solidFill>
                  <a:schemeClr val="tx2"/>
                </a:solidFill>
              </a:rPr>
              <a:t>Nieuwe keuringsvoorschriften</a:t>
            </a:r>
          </a:p>
          <a:p>
            <a:pPr>
              <a:lnSpc>
                <a:spcPts val="4800"/>
              </a:lnSpc>
            </a:pPr>
            <a:r>
              <a:rPr lang="nl-NL" sz="2400" dirty="0">
                <a:solidFill>
                  <a:schemeClr val="tx2"/>
                </a:solidFill>
              </a:rPr>
              <a:t>Nieuwe erkenningsregeling</a:t>
            </a:r>
          </a:p>
          <a:p>
            <a:pPr>
              <a:lnSpc>
                <a:spcPts val="4800"/>
              </a:lnSpc>
            </a:pPr>
            <a:r>
              <a:rPr lang="nl-NL" sz="2400" dirty="0">
                <a:solidFill>
                  <a:schemeClr val="tx2"/>
                </a:solidFill>
              </a:rPr>
              <a:t>Oppakken</a:t>
            </a:r>
          </a:p>
          <a:p>
            <a:pPr>
              <a:lnSpc>
                <a:spcPts val="4800"/>
              </a:lnSpc>
            </a:pPr>
            <a:r>
              <a:rPr lang="nl-NL" sz="2400" dirty="0">
                <a:solidFill>
                  <a:schemeClr val="tx2"/>
                </a:solidFill>
              </a:rPr>
              <a:t>Aardig en vriendelijk</a:t>
            </a:r>
            <a:endParaRPr lang="nl-NL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24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/>
              <a:t>Wat moeten verzekeraars weten?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26</a:t>
            </a:fld>
            <a:endParaRPr lang="en-US" noProof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999842-FADF-4941-BF35-DB65AE3F8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525" y="6350639"/>
            <a:ext cx="721140" cy="4802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51B1F-19D9-45C6-80B6-585E4FC8A3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6651" y="1288378"/>
            <a:ext cx="4358499" cy="615279"/>
          </a:xfrm>
        </p:spPr>
        <p:txBody>
          <a:bodyPr>
            <a:normAutofit fontScale="92500" lnSpcReduction="20000"/>
          </a:bodyPr>
          <a:lstStyle/>
          <a:p>
            <a:r>
              <a:rPr lang="nl-NL" dirty="0">
                <a:solidFill>
                  <a:schemeClr val="tx1"/>
                </a:solidFill>
              </a:rPr>
              <a:t>Dat er heel veel gestolen wordt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FB37DD-6055-4CF5-8824-BB61162FA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132" y="1023675"/>
            <a:ext cx="1843541" cy="1614421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EDA2A8D-A0DD-4D7A-96C6-536A944E73AE}"/>
              </a:ext>
            </a:extLst>
          </p:cNvPr>
          <p:cNvSpPr txBox="1">
            <a:spLocks/>
          </p:cNvSpPr>
          <p:nvPr/>
        </p:nvSpPr>
        <p:spPr>
          <a:xfrm>
            <a:off x="867576" y="1840333"/>
            <a:ext cx="5228425" cy="42241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06000" indent="-306000" algn="l" defTabSz="685244" rtl="0" eaLnBrk="1" latinLnBrk="0" hangingPunct="1">
              <a:lnSpc>
                <a:spcPts val="2449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Tx/>
              <a:buBlip>
                <a:blip r:embed="rId4"/>
              </a:buBlip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2000" indent="-306000" algn="l" defTabSz="685244" rtl="0" eaLnBrk="1" latinLnBrk="0" hangingPunct="1">
              <a:lnSpc>
                <a:spcPts val="2449"/>
              </a:lnSpc>
              <a:spcBef>
                <a:spcPts val="0"/>
              </a:spcBef>
              <a:buClr>
                <a:schemeClr val="bg1"/>
              </a:buClr>
              <a:buSzPct val="100000"/>
              <a:buFontTx/>
              <a:buBlip>
                <a:blip r:embed="rId5"/>
              </a:buBlip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20000" indent="-108000" algn="l" defTabSz="685244" rtl="0" eaLnBrk="1" latinLnBrk="0" hangingPunct="1">
              <a:lnSpc>
                <a:spcPts val="2449"/>
              </a:lnSpc>
              <a:spcBef>
                <a:spcPts val="0"/>
              </a:spcBef>
              <a:buClrTx/>
              <a:buFont typeface="Arial" panose="020B0604020202020204" pitchFamily="34" charset="0"/>
              <a:buChar char="-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244" rtl="0" eaLnBrk="1" latinLnBrk="0" hangingPunct="1">
              <a:lnSpc>
                <a:spcPts val="2449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Arial" panose="020B0604020202020204" pitchFamily="34" charset="0"/>
              <a:buChar char="'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244" rtl="0" eaLnBrk="1" latinLnBrk="0" hangingPunct="1">
              <a:lnSpc>
                <a:spcPts val="2449"/>
              </a:lnSpc>
              <a:spcBef>
                <a:spcPts val="0"/>
              </a:spcBef>
              <a:buClr>
                <a:schemeClr val="bg1"/>
              </a:buClr>
              <a:buSzPct val="25000"/>
              <a:buFont typeface="Arial" panose="020B0604020202020204" pitchFamily="34" charset="0"/>
              <a:buChar char="'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4422" indent="-171311" algn="l" defTabSz="68524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7045" indent="-171311" algn="l" defTabSz="68524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9667" indent="-171311" algn="l" defTabSz="68524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2290" indent="-171311" algn="l" defTabSz="68524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67" dirty="0"/>
              <a:t>1. Toyota RAV4			€ 4.659.200</a:t>
            </a:r>
          </a:p>
          <a:p>
            <a:pPr marL="0" indent="0">
              <a:buNone/>
            </a:pPr>
            <a:r>
              <a:rPr lang="nl-NL" sz="1867" dirty="0"/>
              <a:t>2. Volkswagen Golf			€ 4.472.531</a:t>
            </a:r>
          </a:p>
          <a:p>
            <a:pPr marL="0" indent="0">
              <a:buNone/>
            </a:pPr>
            <a:r>
              <a:rPr lang="nl-NL" sz="1867" dirty="0"/>
              <a:t>3. Volkswagen POLO			€ 4.015.946</a:t>
            </a:r>
          </a:p>
          <a:p>
            <a:pPr marL="0" indent="0">
              <a:buNone/>
            </a:pPr>
            <a:r>
              <a:rPr lang="nl-NL" sz="1867" dirty="0"/>
              <a:t>4. Toyota C-HR			€ 3.434.681</a:t>
            </a:r>
          </a:p>
          <a:p>
            <a:pPr marL="0" indent="0">
              <a:buNone/>
            </a:pPr>
            <a:r>
              <a:rPr lang="nl-NL" sz="1867" dirty="0"/>
              <a:t>5. Audi A1				€ 2.296.513 </a:t>
            </a:r>
            <a:br>
              <a:rPr lang="nl-NL" sz="1867" dirty="0"/>
            </a:br>
            <a:r>
              <a:rPr lang="nl-NL" sz="1867" dirty="0"/>
              <a:t>6. Audi A3				€ 1.966.060</a:t>
            </a:r>
          </a:p>
          <a:p>
            <a:pPr marL="0" indent="0">
              <a:buNone/>
            </a:pPr>
            <a:r>
              <a:rPr lang="nl-NL" sz="1867" dirty="0"/>
              <a:t>7. Fiat 500				€ 1.764.614</a:t>
            </a:r>
          </a:p>
          <a:p>
            <a:pPr marL="0" indent="0">
              <a:buNone/>
            </a:pPr>
            <a:r>
              <a:rPr lang="nl-NL" sz="1867" dirty="0"/>
              <a:t>8. BMW 3-serie			€ 1.355.324</a:t>
            </a:r>
          </a:p>
          <a:p>
            <a:pPr marL="0" indent="0">
              <a:buNone/>
            </a:pPr>
            <a:r>
              <a:rPr lang="nl-NL" sz="1867" dirty="0"/>
              <a:t>9. Renault Clio			€ 1.248.454</a:t>
            </a:r>
          </a:p>
          <a:p>
            <a:pPr marL="0" indent="0">
              <a:buNone/>
            </a:pPr>
            <a:r>
              <a:rPr lang="nl-NL" sz="1867" dirty="0"/>
              <a:t>10. Mercedes C-Klasse		€ 1.082.173</a:t>
            </a:r>
          </a:p>
          <a:p>
            <a:endParaRPr lang="nl-NL" sz="2133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21893A-6A84-4BBE-95B5-C96AF6A2C201}"/>
              </a:ext>
            </a:extLst>
          </p:cNvPr>
          <p:cNvSpPr txBox="1"/>
          <p:nvPr/>
        </p:nvSpPr>
        <p:spPr>
          <a:xfrm>
            <a:off x="7441324" y="4390629"/>
            <a:ext cx="3231525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sz="4267" dirty="0">
                <a:solidFill>
                  <a:schemeClr val="tx2"/>
                </a:solidFill>
              </a:rPr>
              <a:t>Deze top 10</a:t>
            </a:r>
            <a:br>
              <a:rPr lang="nl-NL" sz="4267" dirty="0">
                <a:solidFill>
                  <a:schemeClr val="tx2"/>
                </a:solidFill>
              </a:rPr>
            </a:br>
            <a:r>
              <a:rPr lang="nl-NL" sz="4267" dirty="0">
                <a:solidFill>
                  <a:schemeClr val="tx2"/>
                </a:solidFill>
              </a:rPr>
              <a:t>53 miljoen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A5C3A8-BCDF-4DC8-9BBA-D53F9BADA9E2}"/>
              </a:ext>
            </a:extLst>
          </p:cNvPr>
          <p:cNvSpPr txBox="1"/>
          <p:nvPr/>
        </p:nvSpPr>
        <p:spPr>
          <a:xfrm>
            <a:off x="7178159" y="3046173"/>
            <a:ext cx="4298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nl-NL" sz="4267" dirty="0">
                <a:solidFill>
                  <a:schemeClr val="tx2"/>
                </a:solidFill>
              </a:rPr>
              <a:t>80 miljoen totaal</a:t>
            </a:r>
          </a:p>
        </p:txBody>
      </p:sp>
    </p:spTree>
    <p:extLst>
      <p:ext uri="{BB962C8B-B14F-4D97-AF65-F5344CB8AC3E}">
        <p14:creationId xmlns:p14="http://schemas.microsoft.com/office/powerpoint/2010/main" val="1172625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27</a:t>
            </a:fld>
            <a:endParaRPr lang="en-US" noProof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999842-FADF-4941-BF35-DB65AE3F8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525" y="6350639"/>
            <a:ext cx="721140" cy="4802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51B1F-19D9-45C6-80B6-585E4FC8A3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759" y="1626397"/>
            <a:ext cx="11828059" cy="4350119"/>
          </a:xfrm>
        </p:spPr>
        <p:txBody>
          <a:bodyPr/>
          <a:lstStyle/>
          <a:p>
            <a:pPr mar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endParaRPr lang="nl-NL" dirty="0"/>
          </a:p>
        </p:txBody>
      </p:sp>
      <p:pic>
        <p:nvPicPr>
          <p:cNvPr id="2052" name="Picture 4" descr="https://media.autoweek.nl/m/m1ny48pb3vwy_800.jpg">
            <a:extLst>
              <a:ext uri="{FF2B5EF4-FFF2-40B4-BE49-F238E27FC236}">
                <a16:creationId xmlns:a16="http://schemas.microsoft.com/office/drawing/2014/main" id="{D9603DDE-540A-4AE3-8C08-41D63127F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6" y="2089738"/>
            <a:ext cx="3771483" cy="241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media.autoweek.nl/m/m1ny48pb9ewv_800.jpg">
            <a:extLst>
              <a:ext uri="{FF2B5EF4-FFF2-40B4-BE49-F238E27FC236}">
                <a16:creationId xmlns:a16="http://schemas.microsoft.com/office/drawing/2014/main" id="{51558067-24C0-42A8-AB01-936EEE556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877" y="3671887"/>
            <a:ext cx="4148920" cy="252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media.autoweek.nl/m/m1ny48pb7hww_800.jpg">
            <a:extLst>
              <a:ext uri="{FF2B5EF4-FFF2-40B4-BE49-F238E27FC236}">
                <a16:creationId xmlns:a16="http://schemas.microsoft.com/office/drawing/2014/main" id="{D7687A26-75C9-4B84-B43E-5A6B1C522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04" y="2834649"/>
            <a:ext cx="4097361" cy="239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BCF3549-CA19-4F2B-B7EF-96CD95B87903}"/>
              </a:ext>
            </a:extLst>
          </p:cNvPr>
          <p:cNvSpPr txBox="1"/>
          <p:nvPr/>
        </p:nvSpPr>
        <p:spPr>
          <a:xfrm>
            <a:off x="2852389" y="317541"/>
            <a:ext cx="8360508" cy="797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nl-NL" sz="7200" dirty="0">
                <a:solidFill>
                  <a:schemeClr val="tx2"/>
                </a:solidFill>
              </a:rPr>
              <a:t>1. Toyota RAV4</a:t>
            </a:r>
          </a:p>
        </p:txBody>
      </p:sp>
    </p:spTree>
    <p:extLst>
      <p:ext uri="{BB962C8B-B14F-4D97-AF65-F5344CB8AC3E}">
        <p14:creationId xmlns:p14="http://schemas.microsoft.com/office/powerpoint/2010/main" val="1570465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28</a:t>
            </a:fld>
            <a:endParaRPr lang="en-US" noProof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999842-FADF-4941-BF35-DB65AE3F8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525" y="6350639"/>
            <a:ext cx="721140" cy="4802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51B1F-19D9-45C6-80B6-585E4FC8A3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759" y="1626397"/>
            <a:ext cx="11828059" cy="4350119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€ 4.659.200 alleen in 2018 (100 op 6.623)</a:t>
            </a:r>
          </a:p>
          <a:p>
            <a:pPr mar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endParaRPr lang="nl-NL" dirty="0"/>
          </a:p>
        </p:txBody>
      </p:sp>
      <p:pic>
        <p:nvPicPr>
          <p:cNvPr id="2052" name="Picture 4" descr="https://media.autoweek.nl/m/m1ny48pb3vwy_800.jpg">
            <a:extLst>
              <a:ext uri="{FF2B5EF4-FFF2-40B4-BE49-F238E27FC236}">
                <a16:creationId xmlns:a16="http://schemas.microsoft.com/office/drawing/2014/main" id="{D9603DDE-540A-4AE3-8C08-41D63127F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6" y="2089738"/>
            <a:ext cx="3771483" cy="241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BCF3549-CA19-4F2B-B7EF-96CD95B87903}"/>
              </a:ext>
            </a:extLst>
          </p:cNvPr>
          <p:cNvSpPr txBox="1"/>
          <p:nvPr/>
        </p:nvSpPr>
        <p:spPr>
          <a:xfrm>
            <a:off x="2852389" y="317541"/>
            <a:ext cx="8360508" cy="797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nl-NL" sz="7200" dirty="0">
                <a:solidFill>
                  <a:schemeClr val="tx2"/>
                </a:solidFill>
              </a:rPr>
              <a:t>1. Toyota RAV4</a:t>
            </a:r>
          </a:p>
        </p:txBody>
      </p:sp>
      <p:pic>
        <p:nvPicPr>
          <p:cNvPr id="11" name="Picture 6" descr="https://media.autoweek.nl/m/m1ny48pb7hww_800.jpg">
            <a:extLst>
              <a:ext uri="{FF2B5EF4-FFF2-40B4-BE49-F238E27FC236}">
                <a16:creationId xmlns:a16="http://schemas.microsoft.com/office/drawing/2014/main" id="{6D0BD337-B750-428D-A39E-B8CEF5836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89738"/>
            <a:ext cx="4097361" cy="239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73381F-018E-4943-876C-3F66879BFBA9}"/>
              </a:ext>
            </a:extLst>
          </p:cNvPr>
          <p:cNvSpPr txBox="1"/>
          <p:nvPr/>
        </p:nvSpPr>
        <p:spPr>
          <a:xfrm>
            <a:off x="3405351" y="5146375"/>
            <a:ext cx="4981904" cy="662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nl-NL" sz="3200" dirty="0">
                <a:solidFill>
                  <a:schemeClr val="tx2"/>
                </a:solidFill>
              </a:rPr>
              <a:t>Slechts 5% met certificaat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8DDC0B-3902-47B5-A289-A31B4E1DE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7639" y="2089737"/>
            <a:ext cx="6434004" cy="290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27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29</a:t>
            </a:fld>
            <a:endParaRPr lang="en-US" noProof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999842-FADF-4941-BF35-DB65AE3F8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525" y="6350639"/>
            <a:ext cx="721140" cy="4802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51B1F-19D9-45C6-80B6-585E4FC8A3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759" y="1626397"/>
            <a:ext cx="11828059" cy="4350119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€ 93.184 alleen in 2018 (2 op 262)</a:t>
            </a:r>
          </a:p>
          <a:p>
            <a:pPr mar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endParaRPr lang="nl-N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CF3549-CA19-4F2B-B7EF-96CD95B87903}"/>
              </a:ext>
            </a:extLst>
          </p:cNvPr>
          <p:cNvSpPr txBox="1"/>
          <p:nvPr/>
        </p:nvSpPr>
        <p:spPr>
          <a:xfrm>
            <a:off x="2852389" y="317541"/>
            <a:ext cx="8360508" cy="797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nl-NL" sz="7200" dirty="0">
                <a:solidFill>
                  <a:schemeClr val="tx2"/>
                </a:solidFill>
              </a:rPr>
              <a:t>1. Toyota RAV4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CAD8A-02F8-4792-A00C-88C3D30202B6}"/>
              </a:ext>
            </a:extLst>
          </p:cNvPr>
          <p:cNvSpPr txBox="1"/>
          <p:nvPr/>
        </p:nvSpPr>
        <p:spPr>
          <a:xfrm flipH="1">
            <a:off x="571981" y="4892536"/>
            <a:ext cx="6215740" cy="1277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nl-NL" sz="3200" dirty="0">
                <a:solidFill>
                  <a:schemeClr val="tx2"/>
                </a:solidFill>
              </a:rPr>
              <a:t>1,5 % risico zonder certificaat</a:t>
            </a:r>
          </a:p>
          <a:p>
            <a:pPr>
              <a:lnSpc>
                <a:spcPts val="4800"/>
              </a:lnSpc>
            </a:pPr>
            <a:r>
              <a:rPr lang="nl-NL" sz="3200" dirty="0">
                <a:solidFill>
                  <a:schemeClr val="tx2"/>
                </a:solidFill>
              </a:rPr>
              <a:t>0,75 % risico met certificaat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43DB95-5A6F-4074-B5B9-59BDD0937F95}"/>
              </a:ext>
            </a:extLst>
          </p:cNvPr>
          <p:cNvSpPr txBox="1"/>
          <p:nvPr/>
        </p:nvSpPr>
        <p:spPr>
          <a:xfrm>
            <a:off x="7042479" y="5247283"/>
            <a:ext cx="2370585" cy="662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800"/>
              </a:lnSpc>
            </a:pPr>
            <a:r>
              <a:rPr lang="nl-NL" sz="3200" dirty="0">
                <a:solidFill>
                  <a:schemeClr val="tx2"/>
                </a:solidFill>
              </a:rPr>
              <a:t>50% reductie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31E0F4-006A-48E3-800E-379E02001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134" y="1626396"/>
            <a:ext cx="5690901" cy="3266083"/>
          </a:xfrm>
          <a:prstGeom prst="rect">
            <a:avLst/>
          </a:prstGeom>
        </p:spPr>
      </p:pic>
      <p:pic>
        <p:nvPicPr>
          <p:cNvPr id="19" name="Picture 6" descr="https://media.autoweek.nl/m/m1ny48pb7hww_800.jpg">
            <a:extLst>
              <a:ext uri="{FF2B5EF4-FFF2-40B4-BE49-F238E27FC236}">
                <a16:creationId xmlns:a16="http://schemas.microsoft.com/office/drawing/2014/main" id="{8819120B-70D1-4679-BAE2-543357407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91782"/>
            <a:ext cx="4097361" cy="239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4BE112A-AC36-4FE7-AD58-653D29647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405" y="2091782"/>
            <a:ext cx="2693979" cy="239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1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CCV werkt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27583" y="4322803"/>
            <a:ext cx="8947483" cy="79655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aan preventie met als gevolg minder slachtoffers en minder schade.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6742BA9-65FA-4DAD-9FD3-53C443F18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A420-2FFE-450D-B1FB-6E062257FAA1}" type="slidenum">
              <a:rPr lang="nl-NL" smtClean="0"/>
              <a:t>3</a:t>
            </a:fld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B85D8244-4F71-4BEF-A791-FAAB935EE64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18072" y="3155814"/>
            <a:ext cx="5700086" cy="4027970"/>
          </a:xfrm>
          <a:prstGeom prst="rect">
            <a:avLst/>
          </a:prstGeom>
        </p:spPr>
      </p:pic>
      <p:grpSp>
        <p:nvGrpSpPr>
          <p:cNvPr id="22" name="Groep 21">
            <a:extLst>
              <a:ext uri="{FF2B5EF4-FFF2-40B4-BE49-F238E27FC236}">
                <a16:creationId xmlns:a16="http://schemas.microsoft.com/office/drawing/2014/main" id="{2CE826ED-457E-4DA2-8054-AF8F150734A8}"/>
              </a:ext>
            </a:extLst>
          </p:cNvPr>
          <p:cNvGrpSpPr/>
          <p:nvPr/>
        </p:nvGrpSpPr>
        <p:grpSpPr>
          <a:xfrm>
            <a:off x="261124" y="1388788"/>
            <a:ext cx="11009177" cy="1675361"/>
            <a:chOff x="261124" y="1388788"/>
            <a:chExt cx="11009177" cy="1675361"/>
          </a:xfrm>
        </p:grpSpPr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321D22C1-81E1-4CB1-BFFA-EF972A33A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61124" y="1388788"/>
              <a:ext cx="2370847" cy="1675361"/>
            </a:xfrm>
            <a:prstGeom prst="rect">
              <a:avLst/>
            </a:prstGeom>
          </p:spPr>
        </p:pic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221C5864-535A-4641-B6C7-CC605CE3A11A}"/>
                </a:ext>
              </a:extLst>
            </p:cNvPr>
            <p:cNvSpPr/>
            <p:nvPr/>
          </p:nvSpPr>
          <p:spPr>
            <a:xfrm>
              <a:off x="2427583" y="1894188"/>
              <a:ext cx="884271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2400" dirty="0">
                  <a:latin typeface="Trebuchet MS" panose="020B0603020202020204" pitchFamily="34" charset="0"/>
                </a:rPr>
                <a:t>samen met veiligheidsprofessionals en ondernemers aan een veilig en leefbaar Nederland; </a:t>
              </a:r>
            </a:p>
          </p:txBody>
        </p:sp>
      </p:grpSp>
      <p:grpSp>
        <p:nvGrpSpPr>
          <p:cNvPr id="23" name="Groep 22">
            <a:extLst>
              <a:ext uri="{FF2B5EF4-FFF2-40B4-BE49-F238E27FC236}">
                <a16:creationId xmlns:a16="http://schemas.microsoft.com/office/drawing/2014/main" id="{4ACD0690-47B1-4AC2-9789-7FDB032537E0}"/>
              </a:ext>
            </a:extLst>
          </p:cNvPr>
          <p:cNvGrpSpPr/>
          <p:nvPr/>
        </p:nvGrpSpPr>
        <p:grpSpPr>
          <a:xfrm>
            <a:off x="731434" y="2982915"/>
            <a:ext cx="7650023" cy="906703"/>
            <a:chOff x="731434" y="2982915"/>
            <a:chExt cx="7650023" cy="906703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2754E1BA-FF41-4177-BA99-6D15B9592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731434" y="2982915"/>
              <a:ext cx="1283099" cy="906703"/>
            </a:xfrm>
            <a:prstGeom prst="rect">
              <a:avLst/>
            </a:prstGeom>
          </p:spPr>
        </p:pic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E985C29D-BB28-4331-83D8-444B2EAED2B5}"/>
                </a:ext>
              </a:extLst>
            </p:cNvPr>
            <p:cNvSpPr/>
            <p:nvPr/>
          </p:nvSpPr>
          <p:spPr>
            <a:xfrm>
              <a:off x="2427583" y="3205435"/>
              <a:ext cx="59538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2400" dirty="0">
                  <a:latin typeface="Trebuchet MS" panose="020B0603020202020204" pitchFamily="34" charset="0"/>
                </a:rPr>
                <a:t>met en voor publieke en private partijen;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5016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30</a:t>
            </a:fld>
            <a:endParaRPr lang="en-US" noProof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999842-FADF-4941-BF35-DB65AE3F8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525" y="6350639"/>
            <a:ext cx="721140" cy="4802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51B1F-19D9-45C6-80B6-585E4FC8A3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78299" y="2772025"/>
            <a:ext cx="1180156" cy="5282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dirty="0" err="1">
                <a:solidFill>
                  <a:schemeClr val="tx1"/>
                </a:solidFill>
              </a:rPr>
              <a:t>Keyless</a:t>
            </a:r>
            <a:r>
              <a:rPr lang="nl-NL" dirty="0">
                <a:solidFill>
                  <a:schemeClr val="tx1"/>
                </a:solidFill>
              </a:rPr>
              <a:t>?</a:t>
            </a:r>
          </a:p>
          <a:p>
            <a:endParaRPr lang="nl-NL" dirty="0"/>
          </a:p>
        </p:txBody>
      </p:sp>
      <p:pic>
        <p:nvPicPr>
          <p:cNvPr id="2052" name="Picture 4" descr="https://media.autoweek.nl/m/m1ny48pb3vwy_800.jpg">
            <a:extLst>
              <a:ext uri="{FF2B5EF4-FFF2-40B4-BE49-F238E27FC236}">
                <a16:creationId xmlns:a16="http://schemas.microsoft.com/office/drawing/2014/main" id="{D9603DDE-540A-4AE3-8C08-41D63127F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6" y="2089738"/>
            <a:ext cx="3771483" cy="241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BCF3549-CA19-4F2B-B7EF-96CD95B87903}"/>
              </a:ext>
            </a:extLst>
          </p:cNvPr>
          <p:cNvSpPr txBox="1"/>
          <p:nvPr/>
        </p:nvSpPr>
        <p:spPr>
          <a:xfrm>
            <a:off x="2852389" y="317541"/>
            <a:ext cx="8360508" cy="797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nl-NL" sz="7200" dirty="0">
                <a:solidFill>
                  <a:schemeClr val="tx2"/>
                </a:solidFill>
              </a:rPr>
              <a:t>1. Toyota RAV4</a:t>
            </a:r>
          </a:p>
        </p:txBody>
      </p:sp>
      <p:pic>
        <p:nvPicPr>
          <p:cNvPr id="11" name="Picture 6" descr="https://media.autoweek.nl/m/m1ny48pb7hww_800.jpg">
            <a:extLst>
              <a:ext uri="{FF2B5EF4-FFF2-40B4-BE49-F238E27FC236}">
                <a16:creationId xmlns:a16="http://schemas.microsoft.com/office/drawing/2014/main" id="{6D0BD337-B750-428D-A39E-B8CEF5836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89738"/>
            <a:ext cx="4097361" cy="239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fbeeldingsresultaat voor toyota rav4 smart key">
            <a:extLst>
              <a:ext uri="{FF2B5EF4-FFF2-40B4-BE49-F238E27FC236}">
                <a16:creationId xmlns:a16="http://schemas.microsoft.com/office/drawing/2014/main" id="{9067A260-528A-49EF-9320-545767BF8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120" y="3481532"/>
            <a:ext cx="2856405" cy="271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415F76-933C-41BD-9139-1726ED8D2A4D}"/>
              </a:ext>
            </a:extLst>
          </p:cNvPr>
          <p:cNvSpPr txBox="1"/>
          <p:nvPr/>
        </p:nvSpPr>
        <p:spPr>
          <a:xfrm>
            <a:off x="8418787" y="1744718"/>
            <a:ext cx="1481959" cy="662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nl-NL" sz="3200" dirty="0">
                <a:solidFill>
                  <a:schemeClr val="tx2"/>
                </a:solidFill>
              </a:rPr>
              <a:t>100 %</a:t>
            </a:r>
          </a:p>
        </p:txBody>
      </p:sp>
    </p:spTree>
    <p:extLst>
      <p:ext uri="{BB962C8B-B14F-4D97-AF65-F5344CB8AC3E}">
        <p14:creationId xmlns:p14="http://schemas.microsoft.com/office/powerpoint/2010/main" val="3052000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31</a:t>
            </a:fld>
            <a:endParaRPr lang="en-US" noProof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999842-FADF-4941-BF35-DB65AE3F8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525" y="6350639"/>
            <a:ext cx="721140" cy="4802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2B689B-51F6-49F6-AAF5-CA9ED71F75A4}"/>
              </a:ext>
            </a:extLst>
          </p:cNvPr>
          <p:cNvSpPr txBox="1"/>
          <p:nvPr/>
        </p:nvSpPr>
        <p:spPr>
          <a:xfrm>
            <a:off x="2862065" y="317541"/>
            <a:ext cx="8360508" cy="797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nl-NL" sz="7200" dirty="0">
                <a:solidFill>
                  <a:schemeClr val="tx2"/>
                </a:solidFill>
              </a:rPr>
              <a:t>4. Audi A3</a:t>
            </a:r>
          </a:p>
        </p:txBody>
      </p:sp>
      <p:pic>
        <p:nvPicPr>
          <p:cNvPr id="5130" name="Picture 10" descr="https://www.audi.nl/content/dam/nemo/models/a3/a3-sportback/my-2019/1920x1080-mtc-xl-16-9/1920x1080_0007_AA3_D_161003_1.jpg?downsize=1920px:*">
            <a:extLst>
              <a:ext uri="{FF2B5EF4-FFF2-40B4-BE49-F238E27FC236}">
                <a16:creationId xmlns:a16="http://schemas.microsoft.com/office/drawing/2014/main" id="{E1155C8A-5FE8-41B8-8C15-AC0383DAF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5" y="1350692"/>
            <a:ext cx="4441372" cy="249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www.audi.nl/content/dam/nemo/models/a3/a3-sportback/my-2019/1920x1080-mtc-xl-16-9/AA3_SB_161005_1.jpg?downsize=1920px:*">
            <a:extLst>
              <a:ext uri="{FF2B5EF4-FFF2-40B4-BE49-F238E27FC236}">
                <a16:creationId xmlns:a16="http://schemas.microsoft.com/office/drawing/2014/main" id="{D9ED9B92-09B1-4FFF-82C1-A711B74BB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762" y="3968439"/>
            <a:ext cx="3860204" cy="217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 ">
            <a:extLst>
              <a:ext uri="{FF2B5EF4-FFF2-40B4-BE49-F238E27FC236}">
                <a16:creationId xmlns:a16="http://schemas.microsoft.com/office/drawing/2014/main" id="{6AFC9C41-C87C-4BB2-B5A3-58F916D96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038" y="2160124"/>
            <a:ext cx="5679924" cy="319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222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32</a:t>
            </a:fld>
            <a:endParaRPr lang="en-US" noProof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999842-FADF-4941-BF35-DB65AE3F8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525" y="6350639"/>
            <a:ext cx="721140" cy="4802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51B1F-19D9-45C6-80B6-585E4FC8A3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759" y="1626397"/>
            <a:ext cx="11828059" cy="4350119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Alleen in 2018 </a:t>
            </a:r>
            <a:r>
              <a:rPr lang="nl-NL" dirty="0"/>
              <a:t>€ 1.966.060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2B689B-51F6-49F6-AAF5-CA9ED71F75A4}"/>
              </a:ext>
            </a:extLst>
          </p:cNvPr>
          <p:cNvSpPr txBox="1"/>
          <p:nvPr/>
        </p:nvSpPr>
        <p:spPr>
          <a:xfrm>
            <a:off x="2852389" y="317541"/>
            <a:ext cx="8360508" cy="797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nl-NL" sz="7200" dirty="0">
                <a:solidFill>
                  <a:schemeClr val="tx2"/>
                </a:solidFill>
              </a:rPr>
              <a:t>4. Audi A3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FDED2E-251D-4CAA-8656-E3D3BC7125CB}"/>
              </a:ext>
            </a:extLst>
          </p:cNvPr>
          <p:cNvSpPr txBox="1"/>
          <p:nvPr/>
        </p:nvSpPr>
        <p:spPr>
          <a:xfrm>
            <a:off x="735406" y="5265683"/>
            <a:ext cx="3668429" cy="662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nl-NL" sz="3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E5388B-DEE6-4606-9555-1DEDF0DAAC22}"/>
              </a:ext>
            </a:extLst>
          </p:cNvPr>
          <p:cNvSpPr txBox="1"/>
          <p:nvPr/>
        </p:nvSpPr>
        <p:spPr>
          <a:xfrm>
            <a:off x="642395" y="5265683"/>
            <a:ext cx="4981904" cy="662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nl-NL" sz="3200" dirty="0">
                <a:solidFill>
                  <a:schemeClr val="tx2"/>
                </a:solidFill>
              </a:rPr>
              <a:t>Slechts 8% met certificaat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91745FA-1A54-473F-80D6-8918BE79D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875" y="1857829"/>
            <a:ext cx="5384373" cy="3682576"/>
          </a:xfrm>
          <a:prstGeom prst="rect">
            <a:avLst/>
          </a:prstGeom>
        </p:spPr>
      </p:pic>
      <p:pic>
        <p:nvPicPr>
          <p:cNvPr id="17" name="Picture 12" descr="https://www.audi.nl/content/dam/nemo/models/a3/a3-sportback/my-2019/1920x1080-mtc-xl-16-9/AA3_SB_161005_1.jpg?downsize=1920px:*">
            <a:extLst>
              <a:ext uri="{FF2B5EF4-FFF2-40B4-BE49-F238E27FC236}">
                <a16:creationId xmlns:a16="http://schemas.microsoft.com/office/drawing/2014/main" id="{7CA604A6-3721-43B2-880F-1F7DE057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" y="2120285"/>
            <a:ext cx="5712235" cy="321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22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https://www.audi.nl/content/dam/nemo/models/a3/a3-sportback/my-2019/1920x1080-mtc-xl-16-9/AA3_SB_161005_1.jpg?downsize=1920px:*">
            <a:extLst>
              <a:ext uri="{FF2B5EF4-FFF2-40B4-BE49-F238E27FC236}">
                <a16:creationId xmlns:a16="http://schemas.microsoft.com/office/drawing/2014/main" id="{C0DC178E-4238-428F-ABA4-8F62573CC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9" y="2120286"/>
            <a:ext cx="4522511" cy="254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33</a:t>
            </a:fld>
            <a:endParaRPr lang="en-US" noProof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999842-FADF-4941-BF35-DB65AE3F8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7525" y="6350639"/>
            <a:ext cx="721140" cy="4802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51B1F-19D9-45C6-80B6-585E4FC8A3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759" y="1626397"/>
            <a:ext cx="11828059" cy="4350119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Alleen in 2018 € 50.160</a:t>
            </a:r>
            <a:endParaRPr lang="nl-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2B689B-51F6-49F6-AAF5-CA9ED71F75A4}"/>
              </a:ext>
            </a:extLst>
          </p:cNvPr>
          <p:cNvSpPr txBox="1"/>
          <p:nvPr/>
        </p:nvSpPr>
        <p:spPr>
          <a:xfrm>
            <a:off x="2852389" y="317541"/>
            <a:ext cx="8360508" cy="797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nl-NL" sz="7200" dirty="0">
                <a:solidFill>
                  <a:schemeClr val="tx2"/>
                </a:solidFill>
              </a:rPr>
              <a:t>4. Audi A3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91BA4C-90C7-4F54-814B-6A60A5930C54}"/>
              </a:ext>
            </a:extLst>
          </p:cNvPr>
          <p:cNvSpPr txBox="1"/>
          <p:nvPr/>
        </p:nvSpPr>
        <p:spPr>
          <a:xfrm flipH="1">
            <a:off x="254758" y="5300340"/>
            <a:ext cx="6377269" cy="662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nl-NL" sz="3200" dirty="0">
                <a:solidFill>
                  <a:schemeClr val="tx2"/>
                </a:solidFill>
              </a:rPr>
              <a:t>1468 met certificaat 5 gestolen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6521D8-A526-4292-8F92-3B395BA61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05" y="2091781"/>
            <a:ext cx="2922195" cy="25977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413C81-CDCA-4DA7-B268-315D3C634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486668"/>
            <a:ext cx="5270197" cy="362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4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https://www.audi.nl/content/dam/nemo/models/a3/a3-sportback/my-2019/1920x1080-mtc-xl-16-9/AA3_SB_161005_1.jpg?downsize=1920px:*">
            <a:extLst>
              <a:ext uri="{FF2B5EF4-FFF2-40B4-BE49-F238E27FC236}">
                <a16:creationId xmlns:a16="http://schemas.microsoft.com/office/drawing/2014/main" id="{C0DC178E-4238-428F-ABA4-8F62573CC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9" y="2120286"/>
            <a:ext cx="4522511" cy="254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34</a:t>
            </a:fld>
            <a:endParaRPr lang="en-US" noProof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999842-FADF-4941-BF35-DB65AE3F8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7525" y="6350639"/>
            <a:ext cx="721140" cy="4802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51B1F-19D9-45C6-80B6-585E4FC8A3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759" y="1626397"/>
            <a:ext cx="11828059" cy="4350119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Alleen in 2018 € 50.160</a:t>
            </a:r>
            <a:endParaRPr lang="nl-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2B689B-51F6-49F6-AAF5-CA9ED71F75A4}"/>
              </a:ext>
            </a:extLst>
          </p:cNvPr>
          <p:cNvSpPr txBox="1"/>
          <p:nvPr/>
        </p:nvSpPr>
        <p:spPr>
          <a:xfrm>
            <a:off x="2852389" y="317541"/>
            <a:ext cx="8360508" cy="797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nl-NL" sz="7200" dirty="0">
                <a:solidFill>
                  <a:schemeClr val="tx2"/>
                </a:solidFill>
              </a:rPr>
              <a:t>4. Audi A3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91BA4C-90C7-4F54-814B-6A60A5930C54}"/>
              </a:ext>
            </a:extLst>
          </p:cNvPr>
          <p:cNvSpPr txBox="1"/>
          <p:nvPr/>
        </p:nvSpPr>
        <p:spPr>
          <a:xfrm flipH="1">
            <a:off x="125514" y="4852890"/>
            <a:ext cx="6377269" cy="1277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nl-NL" sz="3200" dirty="0">
                <a:solidFill>
                  <a:schemeClr val="tx2"/>
                </a:solidFill>
              </a:rPr>
              <a:t>0,13% zonder certificaat</a:t>
            </a:r>
            <a:br>
              <a:rPr lang="nl-NL" sz="3200" dirty="0">
                <a:solidFill>
                  <a:schemeClr val="tx2"/>
                </a:solidFill>
              </a:rPr>
            </a:br>
            <a:r>
              <a:rPr lang="nl-NL" sz="3200" dirty="0">
                <a:solidFill>
                  <a:schemeClr val="tx2"/>
                </a:solidFill>
              </a:rPr>
              <a:t>0.38% met certificaat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6521D8-A526-4292-8F92-3B395BA61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05" y="2091781"/>
            <a:ext cx="2922195" cy="25977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413C81-CDCA-4DA7-B268-315D3C634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486668"/>
            <a:ext cx="5270197" cy="36261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5E8629-211E-4BA2-ADBE-C7737934EF3A}"/>
              </a:ext>
            </a:extLst>
          </p:cNvPr>
          <p:cNvSpPr txBox="1"/>
          <p:nvPr/>
        </p:nvSpPr>
        <p:spPr>
          <a:xfrm rot="1630878">
            <a:off x="790643" y="3044913"/>
            <a:ext cx="10585128" cy="951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nl-NL" sz="11733" b="1" dirty="0">
                <a:solidFill>
                  <a:srgbClr val="FF0000"/>
                </a:solidFill>
              </a:rPr>
              <a:t>ONGUNSTIG?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085D8B-2DF1-4A48-AA99-B482FDF7EB25}"/>
              </a:ext>
            </a:extLst>
          </p:cNvPr>
          <p:cNvSpPr txBox="1"/>
          <p:nvPr/>
        </p:nvSpPr>
        <p:spPr>
          <a:xfrm>
            <a:off x="6207737" y="5370635"/>
            <a:ext cx="2665731" cy="662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nl-NL" sz="3200" dirty="0">
                <a:solidFill>
                  <a:schemeClr val="tx2"/>
                </a:solidFill>
              </a:rPr>
              <a:t>200% stijging</a:t>
            </a:r>
          </a:p>
        </p:txBody>
      </p:sp>
    </p:spTree>
    <p:extLst>
      <p:ext uri="{BB962C8B-B14F-4D97-AF65-F5344CB8AC3E}">
        <p14:creationId xmlns:p14="http://schemas.microsoft.com/office/powerpoint/2010/main" val="261493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35</a:t>
            </a:fld>
            <a:endParaRPr lang="en-US" noProof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999842-FADF-4941-BF35-DB65AE3F8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525" y="6350639"/>
            <a:ext cx="721140" cy="4802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2B689B-51F6-49F6-AAF5-CA9ED71F75A4}"/>
              </a:ext>
            </a:extLst>
          </p:cNvPr>
          <p:cNvSpPr txBox="1"/>
          <p:nvPr/>
        </p:nvSpPr>
        <p:spPr>
          <a:xfrm>
            <a:off x="2852389" y="317541"/>
            <a:ext cx="8360508" cy="797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nl-NL" sz="7200" dirty="0">
                <a:solidFill>
                  <a:schemeClr val="tx2"/>
                </a:solidFill>
              </a:rPr>
              <a:t>4. Audi A3</a:t>
            </a:r>
          </a:p>
        </p:txBody>
      </p:sp>
      <p:pic>
        <p:nvPicPr>
          <p:cNvPr id="14" name="Picture 2" descr="Afbeeldingsresultaat voor stuur audi a3 sline">
            <a:extLst>
              <a:ext uri="{FF2B5EF4-FFF2-40B4-BE49-F238E27FC236}">
                <a16:creationId xmlns:a16="http://schemas.microsoft.com/office/drawing/2014/main" id="{A911E9E3-83FA-4FE5-8455-71E257ABF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590" y="1112544"/>
            <a:ext cx="5303621" cy="408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CC4A18-C151-4B2F-9099-83E00A5894C7}"/>
              </a:ext>
            </a:extLst>
          </p:cNvPr>
          <p:cNvSpPr txBox="1"/>
          <p:nvPr/>
        </p:nvSpPr>
        <p:spPr>
          <a:xfrm>
            <a:off x="3260875" y="5502476"/>
            <a:ext cx="8456991" cy="770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nl-NL" sz="6400" dirty="0">
                <a:solidFill>
                  <a:schemeClr val="tx2"/>
                </a:solidFill>
              </a:rPr>
              <a:t>€ 1.600.000</a:t>
            </a:r>
          </a:p>
        </p:txBody>
      </p:sp>
    </p:spTree>
    <p:extLst>
      <p:ext uri="{BB962C8B-B14F-4D97-AF65-F5344CB8AC3E}">
        <p14:creationId xmlns:p14="http://schemas.microsoft.com/office/powerpoint/2010/main" val="390159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/>
              <a:t>Wat moeten verzekeraars weten?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36</a:t>
            </a:fld>
            <a:endParaRPr lang="en-US" noProof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999842-FADF-4941-BF35-DB65AE3F8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525" y="6350639"/>
            <a:ext cx="721140" cy="480240"/>
          </a:xfrm>
          <a:prstGeom prst="rect">
            <a:avLst/>
          </a:prstGeom>
        </p:spPr>
      </p:pic>
      <p:pic>
        <p:nvPicPr>
          <p:cNvPr id="16388" name="Picture 4" descr="Afbeeldingsresultaat voor logo solera">
            <a:extLst>
              <a:ext uri="{FF2B5EF4-FFF2-40B4-BE49-F238E27FC236}">
                <a16:creationId xmlns:a16="http://schemas.microsoft.com/office/drawing/2014/main" id="{A7F56C4B-84A7-43B8-A803-AEE1F976B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035" y="1669699"/>
            <a:ext cx="1540597" cy="74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EC85EE-BE3B-462C-A3CE-271004F4B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006" y="4698425"/>
            <a:ext cx="2212661" cy="1473511"/>
          </a:xfrm>
          <a:prstGeom prst="rect">
            <a:avLst/>
          </a:prstGeom>
        </p:spPr>
      </p:pic>
      <p:pic>
        <p:nvPicPr>
          <p:cNvPr id="16390" name="Picture 6" descr="Afbeeldingsresultaat voor logo VWE">
            <a:extLst>
              <a:ext uri="{FF2B5EF4-FFF2-40B4-BE49-F238E27FC236}">
                <a16:creationId xmlns:a16="http://schemas.microsoft.com/office/drawing/2014/main" id="{1A5F466A-C982-4C0D-8656-124A7C83D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38" y="1669699"/>
            <a:ext cx="2365433" cy="101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Afbeeldingsresultaat voor logo drie pijlen">
            <a:extLst>
              <a:ext uri="{FF2B5EF4-FFF2-40B4-BE49-F238E27FC236}">
                <a16:creationId xmlns:a16="http://schemas.microsoft.com/office/drawing/2014/main" id="{55EDE742-230F-42F5-8E85-59A4D6170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22459" y="2000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4E4F83-3658-4DB6-BCA1-EE64C8FD9E11}"/>
              </a:ext>
            </a:extLst>
          </p:cNvPr>
          <p:cNvSpPr txBox="1"/>
          <p:nvPr/>
        </p:nvSpPr>
        <p:spPr>
          <a:xfrm>
            <a:off x="3930871" y="686065"/>
            <a:ext cx="5002923" cy="644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nl-NL" sz="2667" dirty="0">
                <a:solidFill>
                  <a:schemeClr val="tx2"/>
                </a:solidFill>
              </a:rPr>
              <a:t>Ten behoeve van risicomodel</a:t>
            </a:r>
          </a:p>
        </p:txBody>
      </p:sp>
    </p:spTree>
    <p:extLst>
      <p:ext uri="{BB962C8B-B14F-4D97-AF65-F5344CB8AC3E}">
        <p14:creationId xmlns:p14="http://schemas.microsoft.com/office/powerpoint/2010/main" val="22524715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/>
              <a:t>Wat moeten verzekeraars weten?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37</a:t>
            </a:fld>
            <a:endParaRPr lang="en-US" noProof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999842-FADF-4941-BF35-DB65AE3F8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525" y="6350639"/>
            <a:ext cx="721140" cy="480240"/>
          </a:xfrm>
          <a:prstGeom prst="rect">
            <a:avLst/>
          </a:prstGeom>
        </p:spPr>
      </p:pic>
      <p:pic>
        <p:nvPicPr>
          <p:cNvPr id="16388" name="Picture 4" descr="Afbeeldingsresultaat voor logo solera">
            <a:extLst>
              <a:ext uri="{FF2B5EF4-FFF2-40B4-BE49-F238E27FC236}">
                <a16:creationId xmlns:a16="http://schemas.microsoft.com/office/drawing/2014/main" id="{A7F56C4B-84A7-43B8-A803-AEE1F976B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035" y="1669699"/>
            <a:ext cx="1540597" cy="74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EC85EE-BE3B-462C-A3CE-271004F4B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006" y="4698425"/>
            <a:ext cx="2212661" cy="1473511"/>
          </a:xfrm>
          <a:prstGeom prst="rect">
            <a:avLst/>
          </a:prstGeom>
        </p:spPr>
      </p:pic>
      <p:pic>
        <p:nvPicPr>
          <p:cNvPr id="16390" name="Picture 6" descr="Afbeeldingsresultaat voor logo VWE">
            <a:extLst>
              <a:ext uri="{FF2B5EF4-FFF2-40B4-BE49-F238E27FC236}">
                <a16:creationId xmlns:a16="http://schemas.microsoft.com/office/drawing/2014/main" id="{1A5F466A-C982-4C0D-8656-124A7C83D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38" y="1669699"/>
            <a:ext cx="2365433" cy="101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Afbeeldingsresultaat voor logo drie pijlen">
            <a:extLst>
              <a:ext uri="{FF2B5EF4-FFF2-40B4-BE49-F238E27FC236}">
                <a16:creationId xmlns:a16="http://schemas.microsoft.com/office/drawing/2014/main" id="{55EDE742-230F-42F5-8E85-59A4D6170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22459" y="2000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4E4F83-3658-4DB6-BCA1-EE64C8FD9E11}"/>
              </a:ext>
            </a:extLst>
          </p:cNvPr>
          <p:cNvSpPr txBox="1"/>
          <p:nvPr/>
        </p:nvSpPr>
        <p:spPr>
          <a:xfrm>
            <a:off x="3930871" y="686066"/>
            <a:ext cx="5002923" cy="644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nl-NL" sz="2667" dirty="0">
                <a:solidFill>
                  <a:schemeClr val="tx2"/>
                </a:solidFill>
              </a:rPr>
              <a:t>Ook voor diefstal VANAF</a:t>
            </a:r>
          </a:p>
        </p:txBody>
      </p:sp>
      <p:pic>
        <p:nvPicPr>
          <p:cNvPr id="11" name="Picture 2" descr="Afbeeldingsresultaat voor stuur audi a3 sline">
            <a:extLst>
              <a:ext uri="{FF2B5EF4-FFF2-40B4-BE49-F238E27FC236}">
                <a16:creationId xmlns:a16="http://schemas.microsoft.com/office/drawing/2014/main" id="{1187E872-4E92-4173-9EC4-13A829527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539" y="1443975"/>
            <a:ext cx="2212663" cy="170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fbeeldingsresultaat voor bmw leeg gestolen">
            <a:extLst>
              <a:ext uri="{FF2B5EF4-FFF2-40B4-BE49-F238E27FC236}">
                <a16:creationId xmlns:a16="http://schemas.microsoft.com/office/drawing/2014/main" id="{CB95682E-E6EE-44EF-A7AE-91C3E413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035" y="3147979"/>
            <a:ext cx="2049517" cy="190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20E0C5-E321-488D-95BA-6E4C24FDD4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0653" y="2961373"/>
            <a:ext cx="4368800" cy="2070100"/>
          </a:xfrm>
          <a:prstGeom prst="rect">
            <a:avLst/>
          </a:prstGeom>
        </p:spPr>
      </p:pic>
      <p:pic>
        <p:nvPicPr>
          <p:cNvPr id="16" name="Picture 8" descr="Afbeeldingsresultaat voor VW navigatie gestolen">
            <a:extLst>
              <a:ext uri="{FF2B5EF4-FFF2-40B4-BE49-F238E27FC236}">
                <a16:creationId xmlns:a16="http://schemas.microsoft.com/office/drawing/2014/main" id="{CA000A67-152C-4721-AC6E-1A1DE3452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337" y="1720339"/>
            <a:ext cx="3386476" cy="190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B5AD08-2AD5-4BB0-A3E5-D16B69AD00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0147" y="1443975"/>
            <a:ext cx="8262123" cy="456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3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/>
              <a:t>Wat moeten verzekeraars weten?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38</a:t>
            </a:fld>
            <a:endParaRPr lang="en-US" noProof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999842-FADF-4941-BF35-DB65AE3F8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525" y="6350639"/>
            <a:ext cx="721140" cy="4802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51B1F-19D9-45C6-80B6-585E4FC8A3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5405" y="3822308"/>
            <a:ext cx="5269264" cy="1408273"/>
          </a:xfrm>
        </p:spPr>
        <p:txBody>
          <a:bodyPr>
            <a:normAutofit fontScale="62500" lnSpcReduction="20000"/>
          </a:bodyPr>
          <a:lstStyle/>
          <a:p>
            <a:r>
              <a:rPr lang="nl-NL" dirty="0">
                <a:solidFill>
                  <a:schemeClr val="tx1"/>
                </a:solidFill>
              </a:rPr>
              <a:t>Dat er heel veel aan te doen is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Begin met certificering startonderbreker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Af-fabriek kost 5 Euro per voertuig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FB37DD-6055-4CF5-8824-BB61162FA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100" y="1217038"/>
            <a:ext cx="2383800" cy="2087535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5D2F060-03C6-42D6-9612-862C9DF40FA3}"/>
              </a:ext>
            </a:extLst>
          </p:cNvPr>
          <p:cNvSpPr txBox="1">
            <a:spLocks/>
          </p:cNvSpPr>
          <p:nvPr/>
        </p:nvSpPr>
        <p:spPr>
          <a:xfrm>
            <a:off x="7434452" y="1422820"/>
            <a:ext cx="5228425" cy="42241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06000" indent="-306000" algn="l" defTabSz="685244" rtl="0" eaLnBrk="1" latinLnBrk="0" hangingPunct="1">
              <a:lnSpc>
                <a:spcPts val="2449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Tx/>
              <a:buBlip>
                <a:blip r:embed="rId4"/>
              </a:buBlip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2000" indent="-306000" algn="l" defTabSz="685244" rtl="0" eaLnBrk="1" latinLnBrk="0" hangingPunct="1">
              <a:lnSpc>
                <a:spcPts val="2449"/>
              </a:lnSpc>
              <a:spcBef>
                <a:spcPts val="0"/>
              </a:spcBef>
              <a:buClr>
                <a:schemeClr val="bg1"/>
              </a:buClr>
              <a:buSzPct val="100000"/>
              <a:buFontTx/>
              <a:buBlip>
                <a:blip r:embed="rId5"/>
              </a:buBlip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20000" indent="-108000" algn="l" defTabSz="685244" rtl="0" eaLnBrk="1" latinLnBrk="0" hangingPunct="1">
              <a:lnSpc>
                <a:spcPts val="2449"/>
              </a:lnSpc>
              <a:spcBef>
                <a:spcPts val="0"/>
              </a:spcBef>
              <a:buClrTx/>
              <a:buFont typeface="Arial" panose="020B0604020202020204" pitchFamily="34" charset="0"/>
              <a:buChar char="-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244" rtl="0" eaLnBrk="1" latinLnBrk="0" hangingPunct="1">
              <a:lnSpc>
                <a:spcPts val="2449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Arial" panose="020B0604020202020204" pitchFamily="34" charset="0"/>
              <a:buChar char="'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244" rtl="0" eaLnBrk="1" latinLnBrk="0" hangingPunct="1">
              <a:lnSpc>
                <a:spcPts val="2449"/>
              </a:lnSpc>
              <a:spcBef>
                <a:spcPts val="0"/>
              </a:spcBef>
              <a:buClr>
                <a:schemeClr val="bg1"/>
              </a:buClr>
              <a:buSzPct val="25000"/>
              <a:buFont typeface="Arial" panose="020B0604020202020204" pitchFamily="34" charset="0"/>
              <a:buChar char="'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4422" indent="-171311" algn="l" defTabSz="68524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7045" indent="-171311" algn="l" defTabSz="68524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9667" indent="-171311" algn="l" defTabSz="68524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2290" indent="-171311" algn="l" defTabSz="68524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67" dirty="0"/>
              <a:t>1. Toyota RAV4</a:t>
            </a:r>
            <a:br>
              <a:rPr lang="nl-NL" sz="1867" dirty="0"/>
            </a:br>
            <a:r>
              <a:rPr lang="nl-NL" sz="1867" dirty="0"/>
              <a:t>2. Volkswagen Golf</a:t>
            </a:r>
          </a:p>
          <a:p>
            <a:pPr marL="0" indent="0">
              <a:buNone/>
            </a:pPr>
            <a:r>
              <a:rPr lang="nl-NL" sz="1867" dirty="0"/>
              <a:t>3. Volkswagen POLO</a:t>
            </a:r>
          </a:p>
          <a:p>
            <a:pPr marL="0" indent="0">
              <a:buNone/>
            </a:pPr>
            <a:r>
              <a:rPr lang="nl-NL" sz="1867" dirty="0"/>
              <a:t>4. Toyota C-HR</a:t>
            </a:r>
          </a:p>
          <a:p>
            <a:pPr marL="0" indent="0">
              <a:buNone/>
            </a:pPr>
            <a:r>
              <a:rPr lang="nl-NL" sz="1867" dirty="0"/>
              <a:t>5. Audi A1</a:t>
            </a:r>
            <a:br>
              <a:rPr lang="nl-NL" sz="1867" dirty="0"/>
            </a:br>
            <a:r>
              <a:rPr lang="nl-NL" sz="1867" dirty="0"/>
              <a:t>6. </a:t>
            </a:r>
            <a:r>
              <a:rPr lang="nl-NL" sz="1867" dirty="0">
                <a:solidFill>
                  <a:srgbClr val="FF0000"/>
                </a:solidFill>
              </a:rPr>
              <a:t>Fiat 500</a:t>
            </a:r>
          </a:p>
          <a:p>
            <a:pPr marL="0" indent="0">
              <a:buNone/>
            </a:pPr>
            <a:r>
              <a:rPr lang="nl-NL" sz="1867" dirty="0"/>
              <a:t>7. Audi A3</a:t>
            </a:r>
            <a:br>
              <a:rPr lang="nl-NL" sz="1867" dirty="0"/>
            </a:br>
            <a:r>
              <a:rPr lang="nl-NL" sz="1867" dirty="0"/>
              <a:t>8. BMW 3-serie</a:t>
            </a:r>
          </a:p>
          <a:p>
            <a:pPr marL="0" indent="0">
              <a:buNone/>
            </a:pPr>
            <a:r>
              <a:rPr lang="nl-NL" sz="1867" dirty="0"/>
              <a:t>9. </a:t>
            </a:r>
            <a:r>
              <a:rPr lang="nl-NL" sz="1867" dirty="0">
                <a:solidFill>
                  <a:srgbClr val="FF0000"/>
                </a:solidFill>
              </a:rPr>
              <a:t>Renault Clio</a:t>
            </a:r>
          </a:p>
          <a:p>
            <a:pPr marL="0" indent="0">
              <a:buNone/>
            </a:pPr>
            <a:r>
              <a:rPr lang="nl-NL" sz="1867" dirty="0"/>
              <a:t>10. Mercedes C-Klasse</a:t>
            </a:r>
          </a:p>
          <a:p>
            <a:endParaRPr lang="nl-NL" sz="2133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3ACE16-A40C-41BD-9CE4-7A3ADCF6D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0065" y="1265890"/>
            <a:ext cx="449169" cy="3933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199198-8757-488F-AC33-25A5F14A3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212" y="4133099"/>
            <a:ext cx="449169" cy="3933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FCE710-838E-4207-9BBB-8D9E625F7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099" y="3515919"/>
            <a:ext cx="449169" cy="3933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AC55F9-1889-40EC-81F8-ECB4C8373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805" y="3179422"/>
            <a:ext cx="449169" cy="3933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BF9998-FB03-4CAA-906C-12B8AE6EE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187" y="2593750"/>
            <a:ext cx="449169" cy="3933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464D69-2DB9-42F7-BA52-310A07E51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356" y="2258718"/>
            <a:ext cx="449169" cy="3933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311CA7-B0DF-4F6A-BD72-4DF73E9DB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8179" y="1989856"/>
            <a:ext cx="449169" cy="3933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207775-9D89-4495-BAD3-4D4F9A43F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909" y="1627883"/>
            <a:ext cx="449169" cy="39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6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/>
              <a:t>Wat moeten verzekeraars weten?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39</a:t>
            </a:fld>
            <a:endParaRPr lang="en-US" noProof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999842-FADF-4941-BF35-DB65AE3F8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525" y="6350639"/>
            <a:ext cx="721140" cy="4802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51B1F-19D9-45C6-80B6-585E4FC8A3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5405" y="3822308"/>
            <a:ext cx="9313259" cy="1408273"/>
          </a:xfrm>
        </p:spPr>
        <p:txBody>
          <a:bodyPr>
            <a:normAutofit fontScale="62500" lnSpcReduction="20000"/>
          </a:bodyPr>
          <a:lstStyle/>
          <a:p>
            <a:r>
              <a:rPr lang="nl-NL" dirty="0">
                <a:solidFill>
                  <a:schemeClr val="tx1"/>
                </a:solidFill>
              </a:rPr>
              <a:t>Check de laatste goedkeuringen </a:t>
            </a:r>
            <a:r>
              <a:rPr lang="nl-NL" dirty="0" err="1">
                <a:solidFill>
                  <a:schemeClr val="tx1"/>
                </a:solidFill>
              </a:rPr>
              <a:t>ivm</a:t>
            </a:r>
            <a:r>
              <a:rPr lang="nl-NL" dirty="0">
                <a:solidFill>
                  <a:schemeClr val="tx1"/>
                </a:solidFill>
              </a:rPr>
              <a:t> smart </a:t>
            </a:r>
            <a:r>
              <a:rPr lang="nl-NL" dirty="0" err="1">
                <a:solidFill>
                  <a:schemeClr val="tx1"/>
                </a:solidFill>
              </a:rPr>
              <a:t>keys</a:t>
            </a:r>
            <a:endParaRPr lang="nl-NL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Focus op de top 10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Controleer je eigen wagenpark op aanwezigheid van smart </a:t>
            </a:r>
            <a:r>
              <a:rPr lang="nl-NL" dirty="0" err="1">
                <a:solidFill>
                  <a:schemeClr val="tx1"/>
                </a:solidFill>
              </a:rPr>
              <a:t>keys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FB37DD-6055-4CF5-8824-BB61162FA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100" y="1217038"/>
            <a:ext cx="2383800" cy="208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99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CD42CB4-2D2B-4495-BB21-6464628A4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A420-2FFE-450D-B1FB-6E062257FAA1}" type="slidenum">
              <a:rPr lang="nl-NL" smtClean="0"/>
              <a:t>4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3D362EE-07C9-4685-8ADC-D02951B9F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27" y="363984"/>
            <a:ext cx="6624302" cy="5792680"/>
          </a:xfrm>
          <a:prstGeom prst="rect">
            <a:avLst/>
          </a:prstGeom>
        </p:spPr>
      </p:pic>
      <p:pic>
        <p:nvPicPr>
          <p:cNvPr id="4" name="Tijdelijke aanduiding voor inhoud 6">
            <a:extLst>
              <a:ext uri="{FF2B5EF4-FFF2-40B4-BE49-F238E27FC236}">
                <a16:creationId xmlns:a16="http://schemas.microsoft.com/office/drawing/2014/main" id="{6C0EEB67-CDEB-42B4-83D3-6AFFEA1AA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92"/>
          <a:stretch/>
        </p:blipFill>
        <p:spPr>
          <a:xfrm>
            <a:off x="8388096" y="3947334"/>
            <a:ext cx="2488586" cy="2172754"/>
          </a:xfr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794338B1-3E15-4017-B9B4-81F77821E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2450" y="2910666"/>
            <a:ext cx="3839877" cy="1220649"/>
          </a:xfrm>
        </p:spPr>
        <p:txBody>
          <a:bodyPr>
            <a:normAutofit/>
          </a:bodyPr>
          <a:lstStyle/>
          <a:p>
            <a:pPr algn="ctr"/>
            <a:r>
              <a:rPr lang="nl-NL" sz="2200" b="1" dirty="0"/>
              <a:t>En straks ook van</a:t>
            </a:r>
          </a:p>
        </p:txBody>
      </p:sp>
    </p:spTree>
    <p:extLst>
      <p:ext uri="{BB962C8B-B14F-4D97-AF65-F5344CB8AC3E}">
        <p14:creationId xmlns:p14="http://schemas.microsoft.com/office/powerpoint/2010/main" val="286137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/>
              <a:t>Wat moeten verzekeraars weten?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40</a:t>
            </a:fld>
            <a:endParaRPr lang="en-US" noProof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999842-FADF-4941-BF35-DB65AE3F8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525" y="6350639"/>
            <a:ext cx="721140" cy="4802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51B1F-19D9-45C6-80B6-585E4FC8A3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5405" y="3822308"/>
            <a:ext cx="10416071" cy="1408273"/>
          </a:xfrm>
        </p:spPr>
        <p:txBody>
          <a:bodyPr>
            <a:normAutofit fontScale="62500" lnSpcReduction="20000"/>
          </a:bodyPr>
          <a:lstStyle/>
          <a:p>
            <a:r>
              <a:rPr lang="nl-NL" dirty="0">
                <a:solidFill>
                  <a:schemeClr val="tx1"/>
                </a:solidFill>
              </a:rPr>
              <a:t>1-7 2019 Geen nieuwe voertuigen toevoegen met diefstalgevoelige smart </a:t>
            </a:r>
            <a:r>
              <a:rPr lang="nl-NL" dirty="0" err="1">
                <a:solidFill>
                  <a:schemeClr val="tx1"/>
                </a:solidFill>
              </a:rPr>
              <a:t>keys</a:t>
            </a:r>
            <a:endParaRPr lang="nl-NL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1-7 2020 Geen voertuigen met diefstalgevoelige smart </a:t>
            </a:r>
            <a:r>
              <a:rPr lang="nl-NL" dirty="0" err="1">
                <a:solidFill>
                  <a:schemeClr val="tx1"/>
                </a:solidFill>
              </a:rPr>
              <a:t>keys</a:t>
            </a:r>
            <a:r>
              <a:rPr lang="nl-NL" dirty="0">
                <a:solidFill>
                  <a:schemeClr val="tx1"/>
                </a:solidFill>
              </a:rPr>
              <a:t> meer op lijst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Bestaande certificaten blijven geldig (ook na periodieke keuring)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FB37DD-6055-4CF5-8824-BB61162FA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100" y="1217038"/>
            <a:ext cx="2383800" cy="208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471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/>
              <a:t>Wat moeten verzekeraars weten?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41</a:t>
            </a:fld>
            <a:endParaRPr lang="en-US" noProof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999842-FADF-4941-BF35-DB65AE3F8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525" y="6350639"/>
            <a:ext cx="721140" cy="4802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51B1F-19D9-45C6-80B6-585E4FC8A3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0208" y="4526445"/>
            <a:ext cx="12192000" cy="14082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7200" b="1" dirty="0"/>
              <a:t>jullie moeten het zelf weten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FB37DD-6055-4CF5-8824-BB61162FA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100" y="1217038"/>
            <a:ext cx="2383800" cy="208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8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04153-AB0A-48EF-9773-766B89829996}" type="slidenum">
              <a:rPr lang="en-US" noProof="1" smtClean="0"/>
              <a:pPr/>
              <a:t>42</a:t>
            </a:fld>
            <a:endParaRPr lang="en-US" noProof="1"/>
          </a:p>
        </p:txBody>
      </p:sp>
      <p:pic>
        <p:nvPicPr>
          <p:cNvPr id="7" name="Picture 2" descr="Afbeeldingsresultaat voor vr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976" y="1422820"/>
            <a:ext cx="2665984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4C13BE-CDF5-42C0-9470-2CA9BBDD7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7525" y="6350639"/>
            <a:ext cx="721140" cy="48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925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1C563C-6BDA-4CC6-A36B-382397552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Veelgestelde</a:t>
            </a:r>
            <a:r>
              <a:rPr lang="nl-NL" dirty="0"/>
              <a:t> 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127C82-1E7C-48B8-9E4C-22D07DABC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dirty="0"/>
              <a:t>Hoe zorgt het CCV er voor dat de naamsverandering van het keurmerk bekend is? </a:t>
            </a:r>
          </a:p>
          <a:p>
            <a:pPr lvl="0"/>
            <a:r>
              <a:rPr lang="nl-NL" dirty="0"/>
              <a:t>Worden consumenten/verzekerden via het CCV en/of Kiwa geïnformeerd over deze wijzigingen? </a:t>
            </a:r>
          </a:p>
          <a:p>
            <a:pPr lvl="0"/>
            <a:r>
              <a:rPr lang="nl-NL" dirty="0"/>
              <a:t>Moeten de eerder uitgegeven certificaten worden herkeurd of blijven deze geldig totdat het certificaat verloopt (3 jaar termijn)?</a:t>
            </a:r>
          </a:p>
          <a:p>
            <a:pPr lvl="0"/>
            <a:r>
              <a:rPr lang="nl-NL" dirty="0"/>
              <a:t>Als de certificaten niet vervallen, wordt er dan wel een advies gegeven om hierop toch actie te ondernemen vanwege het hoge risico?</a:t>
            </a:r>
          </a:p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854103A-6966-406A-AFE4-8427C0C88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A420-2FFE-450D-B1FB-6E062257FAA1}" type="slidenum">
              <a:rPr lang="nl-NL" smtClean="0"/>
              <a:t>43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30167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4DE6E8C7-7AA0-455C-9E0E-77F95F568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3888" y="5630921"/>
            <a:ext cx="10273562" cy="848873"/>
          </a:xfrm>
        </p:spPr>
        <p:txBody>
          <a:bodyPr/>
          <a:lstStyle/>
          <a:p>
            <a:r>
              <a:rPr lang="nl-NL" b="1" dirty="0"/>
              <a:t>voertuigbeveiliging@hetccv.nl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732478-91A6-47DB-BCC8-66B6CFDC5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A420-2FFE-450D-B1FB-6E062257FAA1}" type="slidenum">
              <a:rPr lang="nl-NL" smtClean="0"/>
              <a:t>44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E9BFC79-01B7-452B-B225-C93E232F0DC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73888" y="4751168"/>
            <a:ext cx="10273562" cy="848873"/>
          </a:xfrm>
        </p:spPr>
        <p:txBody>
          <a:bodyPr/>
          <a:lstStyle/>
          <a:p>
            <a:r>
              <a:rPr lang="nl-NL" dirty="0"/>
              <a:t>Het CCV helpt u graag verder!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A9D6838-B6AD-4B9E-9613-00F994F1429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0A701BB-7B62-49ED-B702-8FC132A0E18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9860367" y="1724386"/>
            <a:ext cx="1979124" cy="22353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600" kern="800" dirty="0"/>
              <a:t>Het CCV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600" kern="800" dirty="0"/>
              <a:t>Churchilllaan 11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600" kern="800" dirty="0"/>
              <a:t>3527 GV Utrecht</a:t>
            </a:r>
            <a:br>
              <a:rPr lang="nl-NL" sz="1600" kern="800" dirty="0"/>
            </a:br>
            <a:endParaRPr lang="nl-NL" sz="1600" kern="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600" kern="800" dirty="0"/>
              <a:t>T    (030) 751 67 00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600" kern="800" dirty="0"/>
              <a:t>E    info@hetccv.nl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600" kern="800" dirty="0"/>
              <a:t>I     www.hetccv.nl</a:t>
            </a:r>
          </a:p>
          <a:p>
            <a:pPr>
              <a:lnSpc>
                <a:spcPct val="100000"/>
              </a:lnSpc>
            </a:pPr>
            <a:endParaRPr lang="nl-NL" sz="1600" kern="800" dirty="0"/>
          </a:p>
          <a:p>
            <a:endParaRPr lang="nl-NL" sz="1600" dirty="0"/>
          </a:p>
        </p:txBody>
      </p:sp>
      <p:pic>
        <p:nvPicPr>
          <p:cNvPr id="10" name="Afbeelding 9" descr="Afbeelding met buiten, lucht, gebouw&#10;&#10;Beschrijving is gegenereerd met zeer hoge betrouwbaarheid">
            <a:extLst>
              <a:ext uri="{FF2B5EF4-FFF2-40B4-BE49-F238E27FC236}">
                <a16:creationId xmlns:a16="http://schemas.microsoft.com/office/drawing/2014/main" id="{F0EB6164-FC4B-48E9-AC5B-E2CAB6C38A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8" b="20909"/>
          <a:stretch/>
        </p:blipFill>
        <p:spPr>
          <a:xfrm>
            <a:off x="0" y="1276350"/>
            <a:ext cx="9643274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4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7BC83-B350-403A-A46A-FA60FDC63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Beheer van keurmerken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91F91C-238F-4EF8-AA1A-93783C5C9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CCV beheert meer dan 25 keurmerken</a:t>
            </a:r>
          </a:p>
          <a:p>
            <a:endParaRPr lang="nl-NL" dirty="0"/>
          </a:p>
          <a:p>
            <a:r>
              <a:rPr lang="nl-NL" dirty="0"/>
              <a:t>Keurmerken dragen bij aan een veiliger Nederland</a:t>
            </a:r>
          </a:p>
          <a:p>
            <a:endParaRPr lang="nl-NL" dirty="0"/>
          </a:p>
          <a:p>
            <a:r>
              <a:rPr lang="nl-NL" dirty="0"/>
              <a:t>Keurmerk CCV Voertuigbeveiliging bestaat uit meerdere schema’s</a:t>
            </a:r>
          </a:p>
          <a:p>
            <a:pPr lvl="1"/>
            <a:r>
              <a:rPr lang="nl-NL" dirty="0"/>
              <a:t>Mechanische en elektronische voer- en vaartuigbeveiliging</a:t>
            </a:r>
          </a:p>
          <a:p>
            <a:pPr lvl="1"/>
            <a:r>
              <a:rPr lang="nl-NL" dirty="0"/>
              <a:t>Voertuigvolgsystemen (ook voor motoren)</a:t>
            </a:r>
          </a:p>
          <a:p>
            <a:pPr lvl="1"/>
            <a:r>
              <a:rPr lang="nl-NL" dirty="0"/>
              <a:t>Erkenning inbouwbedrijven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48A9120-E597-444E-BEDA-5D67B782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A420-2FFE-450D-B1FB-6E062257FAA1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1136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33C362-FC42-455C-BA30-DB358AC3B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2085"/>
            <a:ext cx="12191999" cy="1220649"/>
          </a:xfrm>
        </p:spPr>
        <p:txBody>
          <a:bodyPr/>
          <a:lstStyle/>
          <a:p>
            <a:pPr algn="ctr"/>
            <a:r>
              <a:rPr lang="nl-NL" dirty="0"/>
              <a:t>Van </a:t>
            </a:r>
            <a:r>
              <a:rPr lang="nl-NL" dirty="0" err="1"/>
              <a:t>VbV</a:t>
            </a:r>
            <a:r>
              <a:rPr lang="nl-NL" dirty="0"/>
              <a:t>…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1088DB4-474B-49C4-8620-714B9667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A420-2FFE-450D-B1FB-6E062257FAA1}" type="slidenum">
              <a:rPr lang="nl-NL" smtClean="0"/>
              <a:t>6</a:t>
            </a:fld>
            <a:endParaRPr lang="nl-NL" dirty="0"/>
          </a:p>
        </p:txBody>
      </p:sp>
      <p:pic>
        <p:nvPicPr>
          <p:cNvPr id="18" name="Tijdelijke aanduiding voor inhoud 17" descr="Afbeelding met gebouw&#10;&#10;Automatisch gegenereerde beschrijving">
            <a:extLst>
              <a:ext uri="{FF2B5EF4-FFF2-40B4-BE49-F238E27FC236}">
                <a16:creationId xmlns:a16="http://schemas.microsoft.com/office/drawing/2014/main" id="{DC187EF3-41B0-400B-87B5-DA792852C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501" y="1702734"/>
            <a:ext cx="3804997" cy="3256128"/>
          </a:xfrm>
        </p:spPr>
      </p:pic>
    </p:spTree>
    <p:extLst>
      <p:ext uri="{BB962C8B-B14F-4D97-AF65-F5344CB8AC3E}">
        <p14:creationId xmlns:p14="http://schemas.microsoft.com/office/powerpoint/2010/main" val="1974525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33C362-FC42-455C-BA30-DB358AC3B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… naar CCV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F9223CE4-0EAC-4142-AEDB-6965E8D99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92"/>
          <a:stretch/>
        </p:blipFill>
        <p:spPr>
          <a:xfrm>
            <a:off x="4149058" y="1649980"/>
            <a:ext cx="3893884" cy="3399703"/>
          </a:xfr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1088DB4-474B-49C4-8620-714B9667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A420-2FFE-450D-B1FB-6E062257FAA1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1082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D2A8A-A208-48E6-80D0-310955EBD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Toekomst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6A9BF8-58F4-45FA-97B4-C005F20A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A420-2FFE-450D-B1FB-6E062257FAA1}" type="slidenum">
              <a:rPr lang="nl-NL" smtClean="0"/>
              <a:t>8</a:t>
            </a:fld>
            <a:endParaRPr lang="nl-NL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5D1B750-796D-41A4-A1EC-6AEFB11724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7534079"/>
              </p:ext>
            </p:extLst>
          </p:nvPr>
        </p:nvGraphicFramePr>
        <p:xfrm>
          <a:off x="2155161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Tijdelijke aanduiding voor inhoud 6">
            <a:extLst>
              <a:ext uri="{FF2B5EF4-FFF2-40B4-BE49-F238E27FC236}">
                <a16:creationId xmlns:a16="http://schemas.microsoft.com/office/drawing/2014/main" id="{8B2897EE-14DE-4188-B631-172E69BA208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92"/>
          <a:stretch/>
        </p:blipFill>
        <p:spPr>
          <a:xfrm>
            <a:off x="6339213" y="1702734"/>
            <a:ext cx="737198" cy="643639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9AA5BA53-0A9A-4A4C-9DC3-581D2BE96958}"/>
              </a:ext>
            </a:extLst>
          </p:cNvPr>
          <p:cNvSpPr txBox="1"/>
          <p:nvPr/>
        </p:nvSpPr>
        <p:spPr>
          <a:xfrm>
            <a:off x="2474976" y="3170395"/>
            <a:ext cx="1148365" cy="47010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nl-NL" sz="2000" dirty="0">
                <a:solidFill>
                  <a:schemeClr val="bg1"/>
                </a:solidFill>
                <a:latin typeface="Trebuchet MS" panose="020B0603020202020204" pitchFamily="34" charset="0"/>
              </a:rPr>
              <a:t>Juli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1A39EC6-8D29-4A84-AF50-E8F9D2A9ED49}"/>
              </a:ext>
            </a:extLst>
          </p:cNvPr>
          <p:cNvSpPr txBox="1"/>
          <p:nvPr/>
        </p:nvSpPr>
        <p:spPr>
          <a:xfrm>
            <a:off x="6220207" y="3136772"/>
            <a:ext cx="1051560" cy="5600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 algn="ctr"/>
            <a:r>
              <a:rPr lang="nl-NL" sz="2000" dirty="0">
                <a:solidFill>
                  <a:schemeClr val="bg1"/>
                </a:solidFill>
                <a:latin typeface="Trebuchet MS" panose="020B0603020202020204" pitchFamily="34" charset="0"/>
              </a:rPr>
              <a:t>Jan 2020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0B735DE-0B14-4692-AECE-2918F52AFAF4}"/>
              </a:ext>
            </a:extLst>
          </p:cNvPr>
          <p:cNvSpPr txBox="1"/>
          <p:nvPr/>
        </p:nvSpPr>
        <p:spPr>
          <a:xfrm>
            <a:off x="8063295" y="3125410"/>
            <a:ext cx="1051560" cy="5600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 algn="ctr"/>
            <a:r>
              <a:rPr lang="nl-NL" sz="2000" dirty="0">
                <a:solidFill>
                  <a:schemeClr val="bg1"/>
                </a:solidFill>
                <a:latin typeface="Trebuchet MS" panose="020B0603020202020204" pitchFamily="34" charset="0"/>
              </a:rPr>
              <a:t>Maart 2020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05D463D-62D9-4E33-8B9F-E0BD4D41890E}"/>
              </a:ext>
            </a:extLst>
          </p:cNvPr>
          <p:cNvSpPr txBox="1"/>
          <p:nvPr/>
        </p:nvSpPr>
        <p:spPr>
          <a:xfrm>
            <a:off x="4318064" y="3170394"/>
            <a:ext cx="1148365" cy="47010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nl-NL" sz="2000" dirty="0">
                <a:solidFill>
                  <a:schemeClr val="bg1"/>
                </a:solidFill>
                <a:latin typeface="Trebuchet MS" panose="020B0603020202020204" pitchFamily="34" charset="0"/>
              </a:rPr>
              <a:t>Sept</a:t>
            </a:r>
          </a:p>
        </p:txBody>
      </p:sp>
    </p:spTree>
    <p:extLst>
      <p:ext uri="{BB962C8B-B14F-4D97-AF65-F5344CB8AC3E}">
        <p14:creationId xmlns:p14="http://schemas.microsoft.com/office/powerpoint/2010/main" val="3237746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D2A8A-A208-48E6-80D0-310955EBD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Beheer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6A9BF8-58F4-45FA-97B4-C005F20A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1A420-2FFE-450D-B1FB-6E062257FAA1}" type="slidenum">
              <a:rPr lang="nl-NL" smtClean="0"/>
              <a:t>9</a:t>
            </a:fld>
            <a:endParaRPr lang="nl-NL" dirty="0"/>
          </a:p>
        </p:txBody>
      </p:sp>
      <p:pic>
        <p:nvPicPr>
          <p:cNvPr id="6" name="Picture 2" descr="Gerelateerde afbeelding">
            <a:extLst>
              <a:ext uri="{FF2B5EF4-FFF2-40B4-BE49-F238E27FC236}">
                <a16:creationId xmlns:a16="http://schemas.microsoft.com/office/drawing/2014/main" id="{2345890E-0770-4ED9-8B3A-EF463F8CC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21" y="1702734"/>
            <a:ext cx="6812280" cy="298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75988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P Corporate CCV (JH15.03.2018) DEF.pptx" id="{B979CD67-CEBA-4391-92C7-CC126ADCC831}" vid="{FAD3F118-242D-43E4-B0BB-AD7C4CC5F9F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CCV</Template>
  <TotalTime>716</TotalTime>
  <Words>910</Words>
  <Application>Microsoft Office PowerPoint</Application>
  <PresentationFormat>Breedbeeld</PresentationFormat>
  <Paragraphs>353</Paragraphs>
  <Slides>44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44</vt:i4>
      </vt:variant>
    </vt:vector>
  </HeadingPairs>
  <TitlesOfParts>
    <vt:vector size="49" baseType="lpstr">
      <vt:lpstr>Arial</vt:lpstr>
      <vt:lpstr>Calibri</vt:lpstr>
      <vt:lpstr>Times New Roman</vt:lpstr>
      <vt:lpstr>Trebuchet MS</vt:lpstr>
      <vt:lpstr>Kantoorthema</vt:lpstr>
      <vt:lpstr>PowerPoint-presentatie</vt:lpstr>
      <vt:lpstr>Welkom</vt:lpstr>
      <vt:lpstr>Het CCV werkt</vt:lpstr>
      <vt:lpstr>En straks ook van</vt:lpstr>
      <vt:lpstr>Beheer van keurmerken</vt:lpstr>
      <vt:lpstr>Van VbV…</vt:lpstr>
      <vt:lpstr>… naar CCV</vt:lpstr>
      <vt:lpstr>Toekomst </vt:lpstr>
      <vt:lpstr>Beheer </vt:lpstr>
      <vt:lpstr>Beheer </vt:lpstr>
      <vt:lpstr>Beheer </vt:lpstr>
      <vt:lpstr>Risico </vt:lpstr>
      <vt:lpstr>Risico </vt:lpstr>
      <vt:lpstr>Risicomodel </vt:lpstr>
      <vt:lpstr>Risicomodel </vt:lpstr>
      <vt:lpstr>Risicomodel </vt:lpstr>
      <vt:lpstr>Risicomodel </vt:lpstr>
      <vt:lpstr>Risico: besparing per auto </vt:lpstr>
      <vt:lpstr>Risicomodel - maatregelen</vt:lpstr>
      <vt:lpstr>PowerPoint-presentatie</vt:lpstr>
      <vt:lpstr>Henk van Vliet  Kiwa SCM</vt:lpstr>
      <vt:lpstr>CCV voertuigbeveiliging en Kiwa SCM Wat u als verzekeraar moet weten over het keurmerk</vt:lpstr>
      <vt:lpstr>Wat moeten verzekeraars weten?  </vt:lpstr>
      <vt:lpstr>Wat moeten verzekeraars weten?  </vt:lpstr>
      <vt:lpstr>Wat moeten verzekeraars weten?  </vt:lpstr>
      <vt:lpstr>Wat moeten verzekeraars weten?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Wat moeten verzekeraars weten?  </vt:lpstr>
      <vt:lpstr>Wat moeten verzekeraars weten?  </vt:lpstr>
      <vt:lpstr>Wat moeten verzekeraars weten?  </vt:lpstr>
      <vt:lpstr>Wat moeten verzekeraars weten?  </vt:lpstr>
      <vt:lpstr>Wat moeten verzekeraars weten?  </vt:lpstr>
      <vt:lpstr>Wat moeten verzekeraars weten?  </vt:lpstr>
      <vt:lpstr>PowerPoint-presentatie</vt:lpstr>
      <vt:lpstr>Veelgestelde vragen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Kimberley Adriaensen</dc:creator>
  <cp:lastModifiedBy>Rest, Barbara van der</cp:lastModifiedBy>
  <cp:revision>48</cp:revision>
  <dcterms:created xsi:type="dcterms:W3CDTF">2019-04-16T12:24:25Z</dcterms:created>
  <dcterms:modified xsi:type="dcterms:W3CDTF">2019-05-13T09:37:31Z</dcterms:modified>
</cp:coreProperties>
</file>